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sldIdLst>
    <p:sldId id="256" r:id="rId2"/>
    <p:sldId id="267" r:id="rId3"/>
    <p:sldId id="273" r:id="rId4"/>
    <p:sldId id="258" r:id="rId5"/>
    <p:sldId id="265" r:id="rId6"/>
    <p:sldId id="266" r:id="rId7"/>
    <p:sldId id="272" r:id="rId8"/>
    <p:sldId id="268" r:id="rId9"/>
    <p:sldId id="274" r:id="rId10"/>
    <p:sldId id="257" r:id="rId11"/>
    <p:sldId id="259" r:id="rId12"/>
    <p:sldId id="269" r:id="rId13"/>
    <p:sldId id="271" r:id="rId14"/>
    <p:sldId id="270" r:id="rId15"/>
    <p:sldId id="261" r:id="rId16"/>
    <p:sldId id="262" r:id="rId17"/>
    <p:sldId id="263" r:id="rId18"/>
    <p:sldId id="260" r:id="rId19"/>
    <p:sldId id="26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C6FF-655F-411C-B544-3A0A32047E17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A2812-3C8D-4532-B072-CEDA3C6103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1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A2812-3C8D-4532-B072-CEDA3C6103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45AD9A-0AFB-437C-B86A-4FF32814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24C6-FA13-46E9-8DC0-1FDD62348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5AF8F-4AFC-4193-8C53-846F64DC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127A-D59B-4E68-9AD5-64AC69386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7232-D587-4AF4-AE1D-04246D4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A143-9652-4014-82D5-C61BFE77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1148-0D98-4291-841D-8D1A85193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21D5-F7DF-4A3E-840C-AD6AC7A0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B3170-A1B8-48C3-9869-3299F7501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BA92-0EA4-4E81-8FC4-612FB4813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EB2C-ADDA-4EE3-8227-A0A977317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7E56-63D3-4618-BBB0-D128CCA2B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24E70-9179-4A9F-BB8F-C6D7E96E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DF6FF8A-1148-47BA-8050-7780CB7D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Standard </a:t>
            </a:r>
            <a:r>
              <a:rPr lang="en-US" sz="2800" dirty="0" smtClean="0"/>
              <a:t>cable and jack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RJ-45 (8 pins)</a:t>
            </a:r>
          </a:p>
          <a:p>
            <a:pPr lvl="1" eaLnBrk="1" hangingPunct="1"/>
            <a:r>
              <a:rPr lang="en-US" sz="2400" dirty="0" smtClean="0"/>
              <a:t>Send on 1-2</a:t>
            </a:r>
          </a:p>
          <a:p>
            <a:pPr lvl="2" eaLnBrk="1" hangingPunct="1"/>
            <a:r>
              <a:rPr lang="en-US" sz="2000" dirty="0" smtClean="0"/>
              <a:t>+ P1</a:t>
            </a:r>
          </a:p>
          <a:p>
            <a:pPr lvl="2" eaLnBrk="1" hangingPunct="1"/>
            <a:r>
              <a:rPr lang="en-US" sz="2000" dirty="0" smtClean="0"/>
              <a:t>- P2</a:t>
            </a:r>
          </a:p>
          <a:p>
            <a:pPr lvl="1" eaLnBrk="1" hangingPunct="1"/>
            <a:r>
              <a:rPr lang="en-US" sz="2400" dirty="0" smtClean="0"/>
              <a:t>Receive on 3-6</a:t>
            </a:r>
          </a:p>
          <a:p>
            <a:pPr lvl="2" eaLnBrk="1" hangingPunct="1"/>
            <a:r>
              <a:rPr lang="en-US" sz="2000" dirty="0" smtClean="0"/>
              <a:t>+ P3</a:t>
            </a:r>
          </a:p>
          <a:p>
            <a:pPr lvl="2" eaLnBrk="1" hangingPunct="1"/>
            <a:r>
              <a:rPr lang="en-US" sz="2000" dirty="0" smtClean="0"/>
              <a:t>- P6</a:t>
            </a:r>
          </a:p>
        </p:txBody>
      </p:sp>
      <p:pic>
        <p:nvPicPr>
          <p:cNvPr id="5124" name="Picture 6" descr="pinou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371600"/>
            <a:ext cx="3255963" cy="2185988"/>
          </a:xfrm>
          <a:noFill/>
        </p:spPr>
      </p:pic>
      <p:pic>
        <p:nvPicPr>
          <p:cNvPr id="5125" name="Picture 8" descr="rj45view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4267200"/>
            <a:ext cx="3117850" cy="2187575"/>
          </a:xfrm>
          <a:noFill/>
        </p:spPr>
      </p:pic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4191000" y="3733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4114800" y="12954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+ Power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Power over Ethernet</a:t>
            </a:r>
          </a:p>
          <a:p>
            <a:pPr lvl="1" eaLnBrk="1" hangingPunct="1"/>
            <a:r>
              <a:rPr lang="en-US" sz="2400" smtClean="0"/>
              <a:t>Add power to the spare wires</a:t>
            </a:r>
          </a:p>
        </p:txBody>
      </p:sp>
      <p:pic>
        <p:nvPicPr>
          <p:cNvPr id="6148" name="Picture 9" descr="ps4820-powerOverEthernet_pinou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451100"/>
            <a:ext cx="3038475" cy="2944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EIA/TIA 568A and 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53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568A WIRING STANDARD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53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568B WIRING STANDARD</a:t>
            </a:r>
            <a:r>
              <a:rPr lang="en-US" sz="20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791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Only pairs 2 and 3 are used for Standard Ethernet wiring. Pairs 1 and 4 can be used for other purposes such as telephones or even a second separate, complete Ethernet connection.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209800"/>
          <a:ext cx="3657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WIRE COLOR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Green</a:t>
                      </a:r>
                      <a:r>
                        <a:rPr lang="en-US" dirty="0" smtClean="0"/>
                        <a:t>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Green</a:t>
                      </a:r>
                      <a:r>
                        <a:rPr lang="en-US" dirty="0" smtClean="0"/>
                        <a:t> w/White Stripe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Orange</a:t>
                      </a:r>
                      <a:r>
                        <a:rPr lang="en-US" dirty="0" smtClean="0"/>
                        <a:t>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Blue</a:t>
                      </a:r>
                      <a:r>
                        <a:rPr lang="en-US" dirty="0" smtClean="0"/>
                        <a:t> w/White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Blue</a:t>
                      </a:r>
                      <a:r>
                        <a:rPr lang="en-US" dirty="0" smtClean="0"/>
                        <a:t>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Orange</a:t>
                      </a:r>
                      <a:r>
                        <a:rPr lang="en-US" dirty="0" smtClean="0"/>
                        <a:t> w/White Stripe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Brown</a:t>
                      </a:r>
                      <a:r>
                        <a:rPr lang="en-US" dirty="0" smtClean="0"/>
                        <a:t> Stripe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Brown</a:t>
                      </a:r>
                      <a:r>
                        <a:rPr lang="en-US" dirty="0" smtClean="0"/>
                        <a:t> w/White Stripe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209800"/>
          <a:ext cx="3657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WIRE COLOR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Orange</a:t>
                      </a:r>
                      <a:r>
                        <a:rPr lang="en-US" dirty="0" smtClean="0"/>
                        <a:t> Stripe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Orange</a:t>
                      </a:r>
                      <a:r>
                        <a:rPr lang="en-US" dirty="0" smtClean="0"/>
                        <a:t> w/White Stripe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Green</a:t>
                      </a:r>
                      <a:r>
                        <a:rPr lang="en-US" dirty="0" smtClean="0"/>
                        <a:t> Stripe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Blue</a:t>
                      </a:r>
                      <a:r>
                        <a:rPr lang="en-US" dirty="0" smtClean="0"/>
                        <a:t> w/White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Blue</a:t>
                      </a:r>
                      <a:r>
                        <a:rPr lang="en-US" dirty="0" smtClean="0"/>
                        <a:t> Stripe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Green</a:t>
                      </a:r>
                      <a:r>
                        <a:rPr lang="en-US" dirty="0" smtClean="0"/>
                        <a:t> w/White Stripe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White w/</a:t>
                      </a:r>
                      <a:r>
                        <a:rPr lang="en-US" b="1" dirty="0" smtClean="0"/>
                        <a:t>Brown</a:t>
                      </a:r>
                      <a:r>
                        <a:rPr lang="en-US" dirty="0" smtClean="0"/>
                        <a:t> Stripe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Brown</a:t>
                      </a:r>
                      <a:r>
                        <a:rPr lang="en-US" dirty="0" smtClean="0"/>
                        <a:t> w/White Stripe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EIA/TIA Cable pairings</a:t>
            </a:r>
            <a:endParaRPr lang="en-US" dirty="0"/>
          </a:p>
        </p:txBody>
      </p:sp>
      <p:pic>
        <p:nvPicPr>
          <p:cNvPr id="4" name="Content Placeholder 3" descr="T568A-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52712" y="2814637"/>
            <a:ext cx="3838575" cy="2219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Ethernets over one cable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082406"/>
              </p:ext>
            </p:extLst>
          </p:nvPr>
        </p:nvGraphicFramePr>
        <p:xfrm>
          <a:off x="2438400" y="1600200"/>
          <a:ext cx="3886199" cy="3886200"/>
        </p:xfrm>
        <a:graphic>
          <a:graphicData uri="http://schemas.openxmlformats.org/drawingml/2006/table">
            <a:tbl>
              <a:tblPr/>
              <a:tblGrid>
                <a:gridCol w="1113589"/>
                <a:gridCol w="1636295"/>
                <a:gridCol w="1136315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1200" b="1" dirty="0"/>
                        <a:t>Pin No.</a:t>
                      </a:r>
                      <a:endParaRPr lang="en-US" sz="1200" dirty="0"/>
                    </a:p>
                  </a:txBody>
                  <a:tcPr marL="61686" marR="61686" marT="30843" marB="308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conductor color</a:t>
                      </a:r>
                      <a:endParaRPr lang="en-US" sz="1200"/>
                    </a:p>
                  </a:txBody>
                  <a:tcPr marL="61686" marR="61686" marT="30843" marB="308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/>
                        <a:t>Name</a:t>
                      </a:r>
                      <a:endParaRPr lang="en-US" sz="1200"/>
                    </a:p>
                  </a:txBody>
                  <a:tcPr marL="61686" marR="61686" marT="30843" marB="308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1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white and orange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TX_D1+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2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orange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TX_D1-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3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white and green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RX_D2+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4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blue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BI_D3+ **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5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white and blue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BI_D3- **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6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green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RX_D2-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7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white and brown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BI_D4+ **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200"/>
                        <a:t>8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brown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BI_D4- **</a:t>
                      </a:r>
                    </a:p>
                  </a:txBody>
                  <a:tcPr marL="61686" marR="61686" marT="30843" marB="308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5943600"/>
            <a:ext cx="563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pairs 1 and </a:t>
            </a:r>
            <a:r>
              <a:rPr lang="en-US" dirty="0" smtClean="0"/>
              <a:t>4 for the second Ethernet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Ethernet Wiring Conventions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Note:</a:t>
            </a:r>
          </a:p>
          <a:p>
            <a:pPr lvl="1" eaLnBrk="1" hangingPunct="1"/>
            <a:r>
              <a:rPr lang="en-US" sz="2400" smtClean="0"/>
              <a:t>PC (NIC) side “opposite” definitions than the switch or router side</a:t>
            </a:r>
          </a:p>
          <a:p>
            <a:pPr lvl="1" eaLnBrk="1" hangingPunct="1"/>
            <a:r>
              <a:rPr lang="en-US" sz="2400" smtClean="0"/>
              <a:t>Colors may change</a:t>
            </a:r>
          </a:p>
        </p:txBody>
      </p:sp>
      <p:pic>
        <p:nvPicPr>
          <p:cNvPr id="7172" name="Picture 9" descr="StraightThruWir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2209800"/>
            <a:ext cx="2987920" cy="30845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“typical” connection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09600" y="51054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324600" y="51054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990600" y="1828800"/>
            <a:ext cx="6629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Networking </a:t>
            </a:r>
            <a:r>
              <a:rPr lang="en-US" dirty="0"/>
              <a:t>Device</a:t>
            </a:r>
          </a:p>
          <a:p>
            <a:pPr algn="ctr"/>
            <a:endParaRPr lang="en-US" dirty="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1447800" y="2209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133600" y="2209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743200" y="2209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5791200" y="2209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6477000" y="2209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V="1">
            <a:off x="1219200" y="2514600"/>
            <a:ext cx="457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 flipV="1">
            <a:off x="6705600" y="2438400"/>
            <a:ext cx="3048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2651125" y="399891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problem!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 to PC?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Big problem!</a:t>
            </a:r>
          </a:p>
          <a:p>
            <a:pPr lvl="1" eaLnBrk="1" hangingPunct="1"/>
            <a:r>
              <a:rPr lang="en-US" sz="2400" dirty="0" smtClean="0"/>
              <a:t>PC 1 Receive connected to</a:t>
            </a:r>
            <a:br>
              <a:rPr lang="en-US" sz="2400" dirty="0" smtClean="0"/>
            </a:br>
            <a:r>
              <a:rPr lang="en-US" sz="2400" dirty="0" smtClean="0"/>
              <a:t>PC2 Receive</a:t>
            </a:r>
          </a:p>
          <a:p>
            <a:pPr eaLnBrk="1" hangingPunct="1"/>
            <a:r>
              <a:rPr lang="en-US" sz="2800" dirty="0" smtClean="0"/>
              <a:t>Bigger problem!</a:t>
            </a:r>
          </a:p>
          <a:p>
            <a:pPr lvl="1" eaLnBrk="1" hangingPunct="1"/>
            <a:r>
              <a:rPr lang="en-US" sz="2400" dirty="0" smtClean="0"/>
              <a:t>PC1 Transmit connected to </a:t>
            </a:r>
            <a:br>
              <a:rPr lang="en-US" sz="2400" dirty="0" smtClean="0"/>
            </a:br>
            <a:r>
              <a:rPr lang="en-US" sz="2400" dirty="0" smtClean="0"/>
              <a:t>PC2 Transmit!</a:t>
            </a:r>
          </a:p>
        </p:txBody>
      </p:sp>
      <p:pic>
        <p:nvPicPr>
          <p:cNvPr id="9220" name="Picture 15" descr="rj45view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4238625"/>
            <a:ext cx="3124200" cy="2192338"/>
          </a:xfrm>
          <a:noFill/>
        </p:spPr>
      </p:pic>
      <p:pic>
        <p:nvPicPr>
          <p:cNvPr id="9221" name="Picture 17" descr="rj45view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19200"/>
            <a:ext cx="3048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3717925" y="20939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PC1</a:t>
            </a: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3962400" y="49530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PC2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 to PC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Crossover cable</a:t>
            </a:r>
          </a:p>
        </p:txBody>
      </p:sp>
      <p:pic>
        <p:nvPicPr>
          <p:cNvPr id="10244" name="Picture 6" descr="crossover_cable_pinou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76788" y="2541588"/>
            <a:ext cx="3781425" cy="276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 Sense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devices “auto sense” and set up the proper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Terminals</a:t>
            </a:r>
            <a:endParaRPr lang="en-US" dirty="0"/>
          </a:p>
        </p:txBody>
      </p:sp>
      <p:pic>
        <p:nvPicPr>
          <p:cNvPr id="1026" name="Picture 2" descr="http://www.olddec.nl/Thanks-41-Years/pdp11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2408573" cy="2819400"/>
          </a:xfrm>
          <a:prstGeom prst="rect">
            <a:avLst/>
          </a:prstGeom>
          <a:noFill/>
        </p:spPr>
      </p:pic>
      <p:pic>
        <p:nvPicPr>
          <p:cNvPr id="1028" name="Picture 4" descr="http://www.columbia.edu/cu/computinghistory/pdp11stuff/pdp11-20-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2133600" cy="2144322"/>
          </a:xfrm>
          <a:prstGeom prst="rect">
            <a:avLst/>
          </a:prstGeom>
          <a:noFill/>
        </p:spPr>
      </p:pic>
      <p:pic>
        <p:nvPicPr>
          <p:cNvPr id="1030" name="Picture 6" descr="http://williambader.com/museum/vax/pdp11softwarehandbo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4270" y="3200400"/>
            <a:ext cx="2148205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4095750"/>
            <a:ext cx="52863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 connections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4876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Telecommunication History 101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RS-232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DTE – Data Terminal Equipment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Teletype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DCE – Data Communications Equipment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Modems</a:t>
            </a:r>
          </a:p>
          <a:p>
            <a:pPr lvl="2" eaLnBrk="1" hangingPunct="1">
              <a:lnSpc>
                <a:spcPct val="90000"/>
              </a:lnSpc>
            </a:pP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Send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Receive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6675" y="2971800"/>
            <a:ext cx="5267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7628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629150"/>
            <a:ext cx="35147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5267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to Computer?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971800"/>
            <a:ext cx="5715000" cy="3352800"/>
          </a:xfrm>
        </p:spPr>
        <p:txBody>
          <a:bodyPr/>
          <a:lstStyle/>
          <a:p>
            <a:r>
              <a:rPr lang="en-US" dirty="0" smtClean="0"/>
              <a:t>What if equipment close by?</a:t>
            </a:r>
          </a:p>
          <a:p>
            <a:pPr lvl="1"/>
            <a:r>
              <a:rPr lang="en-US" dirty="0" smtClean="0"/>
              <a:t>Direct DTE-DTE</a:t>
            </a:r>
          </a:p>
          <a:p>
            <a:r>
              <a:rPr lang="en-US" dirty="0" smtClean="0"/>
              <a:t>Conflict of signals!</a:t>
            </a:r>
          </a:p>
          <a:p>
            <a:pPr lvl="1"/>
            <a:r>
              <a:rPr lang="en-US" dirty="0" smtClean="0"/>
              <a:t>Receive to receive</a:t>
            </a:r>
          </a:p>
          <a:p>
            <a:pPr lvl="1"/>
            <a:r>
              <a:rPr lang="en-US" dirty="0" smtClean="0"/>
              <a:t>Send to send - !!!!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Use a “null” modem</a:t>
            </a:r>
            <a:endParaRPr lang="en-US" dirty="0"/>
          </a:p>
        </p:txBody>
      </p:sp>
      <p:sp>
        <p:nvSpPr>
          <p:cNvPr id="9" name="&quot;No&quot; Symbol 8"/>
          <p:cNvSpPr/>
          <p:nvPr/>
        </p:nvSpPr>
        <p:spPr bwMode="auto">
          <a:xfrm>
            <a:off x="4114800" y="1905000"/>
            <a:ext cx="914400" cy="914400"/>
          </a:xfrm>
          <a:prstGeom prst="noSmoking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Curved Connector 10"/>
          <p:cNvCxnSpPr/>
          <p:nvPr/>
        </p:nvCxnSpPr>
        <p:spPr bwMode="auto">
          <a:xfrm>
            <a:off x="2971800" y="1828800"/>
            <a:ext cx="3352800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Must configure to connect:</a:t>
            </a:r>
          </a:p>
          <a:p>
            <a:pPr lvl="1"/>
            <a:r>
              <a:rPr lang="en-US" dirty="0" smtClean="0"/>
              <a:t>Correct Speed</a:t>
            </a:r>
          </a:p>
          <a:p>
            <a:pPr lvl="2"/>
            <a:r>
              <a:rPr lang="en-US" dirty="0" smtClean="0"/>
              <a:t>110, 300, 1200, 2400, 4800, 9600, etc.</a:t>
            </a:r>
          </a:p>
          <a:p>
            <a:pPr lvl="1"/>
            <a:r>
              <a:rPr lang="en-US" dirty="0" smtClean="0"/>
              <a:t>Number of bits</a:t>
            </a:r>
          </a:p>
          <a:p>
            <a:pPr lvl="2"/>
            <a:r>
              <a:rPr lang="en-US" dirty="0" smtClean="0"/>
              <a:t>7 or 8</a:t>
            </a:r>
          </a:p>
          <a:p>
            <a:pPr lvl="1"/>
            <a:r>
              <a:rPr lang="en-US" dirty="0" smtClean="0"/>
              <a:t>Parity</a:t>
            </a:r>
          </a:p>
          <a:p>
            <a:pPr lvl="2"/>
            <a:r>
              <a:rPr lang="en-US" dirty="0" smtClean="0"/>
              <a:t>None, even, odd, mark, space</a:t>
            </a:r>
          </a:p>
          <a:p>
            <a:pPr lvl="1"/>
            <a:r>
              <a:rPr lang="en-US" dirty="0" smtClean="0"/>
              <a:t>Stop bits</a:t>
            </a:r>
          </a:p>
          <a:p>
            <a:pPr lvl="2"/>
            <a:r>
              <a:rPr lang="en-US" dirty="0" smtClean="0"/>
              <a:t>1 or 2</a:t>
            </a:r>
          </a:p>
          <a:p>
            <a:r>
              <a:rPr lang="en-US" dirty="0" smtClean="0"/>
              <a:t>Most modern devices default:</a:t>
            </a:r>
          </a:p>
          <a:p>
            <a:pPr lvl="1"/>
            <a:r>
              <a:rPr lang="en-US" dirty="0" smtClean="0"/>
              <a:t>9600-8-n-1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encrypted-tbn2.gstatic.com/images?q=tbn:ANd9GcT3B3c2KqoXZjyODIoz_kGv50GXZaphI2UcKddiAVK9zCxygAsB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Tqlbp9_heT34n_sVMdE19NRVhadIFFDfT8ttMkfhagyGAzZ3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2.gstatic.com/images?q=tbn:ANd9GcQg4-qEgM86zIIGGdB7eBec--hp_8VCJNGQBcWOvRBNZsVfPFRIi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38200"/>
            <a:ext cx="2838450" cy="34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SGxJl4WKjKHaYyPTXnVFpIGwQ1oX9ha43My9TvhQC5BOZpShawZ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08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314</TotalTime>
  <Words>395</Words>
  <Application>Microsoft Office PowerPoint</Application>
  <PresentationFormat>On-screen Show (4:3)</PresentationFormat>
  <Paragraphs>139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Connections</vt:lpstr>
      <vt:lpstr>Serial data</vt:lpstr>
      <vt:lpstr>Serial Terminals</vt:lpstr>
      <vt:lpstr>Serial connections</vt:lpstr>
      <vt:lpstr>PowerPoint Presentation</vt:lpstr>
      <vt:lpstr>Computer to Computer?</vt:lpstr>
      <vt:lpstr>Configuration</vt:lpstr>
      <vt:lpstr>Ethernet</vt:lpstr>
      <vt:lpstr>Ethernet</vt:lpstr>
      <vt:lpstr>Ethernet</vt:lpstr>
      <vt:lpstr>Ethernet + Power</vt:lpstr>
      <vt:lpstr>EIA/TIA 568A and B</vt:lpstr>
      <vt:lpstr>EIA/TIA Cable pairings</vt:lpstr>
      <vt:lpstr>Two Ethernets over one cable</vt:lpstr>
      <vt:lpstr>Ethernet Wiring Conventions</vt:lpstr>
      <vt:lpstr>“typical” connection</vt:lpstr>
      <vt:lpstr>PC to PC?</vt:lpstr>
      <vt:lpstr>PC to PC Solution</vt:lpstr>
      <vt:lpstr>Auto Sense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test</cp:lastModifiedBy>
  <cp:revision>22</cp:revision>
  <cp:lastPrinted>1601-01-01T00:00:00Z</cp:lastPrinted>
  <dcterms:created xsi:type="dcterms:W3CDTF">1601-01-01T00:00:00Z</dcterms:created>
  <dcterms:modified xsi:type="dcterms:W3CDTF">2014-08-14T21:14:38Z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