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3" r:id="rId3"/>
    <p:sldId id="257" r:id="rId4"/>
    <p:sldId id="279" r:id="rId5"/>
    <p:sldId id="264" r:id="rId6"/>
    <p:sldId id="265" r:id="rId7"/>
    <p:sldId id="274" r:id="rId8"/>
    <p:sldId id="266" r:id="rId9"/>
    <p:sldId id="275" r:id="rId10"/>
    <p:sldId id="267" r:id="rId11"/>
    <p:sldId id="268" r:id="rId12"/>
    <p:sldId id="258" r:id="rId13"/>
    <p:sldId id="259" r:id="rId14"/>
    <p:sldId id="260" r:id="rId15"/>
    <p:sldId id="261" r:id="rId16"/>
    <p:sldId id="262" r:id="rId17"/>
    <p:sldId id="278" r:id="rId18"/>
    <p:sldId id="263" r:id="rId19"/>
    <p:sldId id="269" r:id="rId20"/>
    <p:sldId id="277" r:id="rId21"/>
    <p:sldId id="276" r:id="rId22"/>
  </p:sldIdLst>
  <p:sldSz cx="10080625" cy="7559675"/>
  <p:notesSz cx="9296400" cy="6881813"/>
  <p:custDataLst>
    <p:tags r:id="rId25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970" userDrawn="1">
          <p15:clr>
            <a:srgbClr val="A4A3A4"/>
          </p15:clr>
        </p15:guide>
        <p15:guide id="2" pos="258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02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70"/>
        <p:guide pos="258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00" cy="344308"/>
          </a:xfrm>
          <a:prstGeom prst="rect">
            <a:avLst/>
          </a:prstGeom>
        </p:spPr>
        <p:txBody>
          <a:bodyPr vert="horz" lIns="82964" tIns="41482" rIns="82964" bIns="4148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303" y="0"/>
            <a:ext cx="4029200" cy="344308"/>
          </a:xfrm>
          <a:prstGeom prst="rect">
            <a:avLst/>
          </a:prstGeom>
        </p:spPr>
        <p:txBody>
          <a:bodyPr vert="horz" lIns="82964" tIns="41482" rIns="82964" bIns="41482" rtlCol="0"/>
          <a:lstStyle>
            <a:lvl1pPr algn="r">
              <a:defRPr sz="1100"/>
            </a:lvl1pPr>
          </a:lstStyle>
          <a:p>
            <a:fld id="{40C6C9F7-85CC-41E0-98D8-91D2D1256D13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36419"/>
            <a:ext cx="4029200" cy="344308"/>
          </a:xfrm>
          <a:prstGeom prst="rect">
            <a:avLst/>
          </a:prstGeom>
        </p:spPr>
        <p:txBody>
          <a:bodyPr vert="horz" lIns="82964" tIns="41482" rIns="82964" bIns="4148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303" y="6536419"/>
            <a:ext cx="4029200" cy="344308"/>
          </a:xfrm>
          <a:prstGeom prst="rect">
            <a:avLst/>
          </a:prstGeom>
        </p:spPr>
        <p:txBody>
          <a:bodyPr vert="horz" lIns="82964" tIns="41482" rIns="82964" bIns="41482" rtlCol="0" anchor="b"/>
          <a:lstStyle>
            <a:lvl1pPr algn="r">
              <a:defRPr sz="1100"/>
            </a:lvl1pPr>
          </a:lstStyle>
          <a:p>
            <a:fld id="{65151EAA-C338-4E1E-A848-49D80A7273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4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0113" cy="2579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30400" y="3268210"/>
            <a:ext cx="7435601" cy="309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032997" cy="34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794" algn="l"/>
                <a:tab pos="1313589" algn="l"/>
                <a:tab pos="1970383" algn="l"/>
                <a:tab pos="2627178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261505" y="0"/>
            <a:ext cx="4032997" cy="34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794" algn="l"/>
                <a:tab pos="1313589" algn="l"/>
                <a:tab pos="1970383" algn="l"/>
                <a:tab pos="2627178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6537506"/>
            <a:ext cx="4032997" cy="34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656794" algn="l"/>
                <a:tab pos="1313589" algn="l"/>
                <a:tab pos="1970383" algn="l"/>
                <a:tab pos="2627178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261505" y="6537506"/>
            <a:ext cx="4032997" cy="34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656794" algn="l"/>
                <a:tab pos="1313589" algn="l"/>
                <a:tab pos="1970383" algn="l"/>
                <a:tab pos="2627178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BC31CE0-2B58-40A7-A406-7161D4976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803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A39D40-69D2-466B-B55B-92232914A20C}" type="slidenum">
              <a:rPr lang="en-US"/>
              <a:pPr/>
              <a:t>1</a:t>
            </a:fld>
            <a:endParaRPr 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192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A39D40-69D2-466B-B55B-92232914A20C}" type="slidenum">
              <a:rPr lang="en-US"/>
              <a:pPr/>
              <a:t>2</a:t>
            </a:fld>
            <a:endParaRPr lang="en-US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18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F1062D-4EB8-46B9-94AB-EDC0166B4BEE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83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C77C9F-15D6-4AC7-A66E-AA795FEE57C3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97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E3510C-92DD-49D8-B4A5-D48A1BFDB695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580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5CBF6F-42D5-4D10-BD75-2AC2420092D0}" type="slidenum">
              <a:rPr lang="en-US"/>
              <a:pPr/>
              <a:t>14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133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1FCF82-9F56-46AE-B2D1-08CC234826F5}" type="slidenum">
              <a:rPr lang="en-US"/>
              <a:pPr/>
              <a:t>15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60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95294C-9910-4293-AD9B-C52C27535B17}" type="slidenum">
              <a:rPr lang="en-US"/>
              <a:pPr/>
              <a:t>16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866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95680D-F8CB-4C5B-8613-421F746881CE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2228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0400" y="3268211"/>
            <a:ext cx="7437501" cy="303468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5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435064-1BE1-4FB5-BDDB-704A915D4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E1104-F499-4A31-A18B-1D1AECB91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31CF0-8138-4A8E-86D5-749B73297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D1E996-99A7-4C58-A12C-488B5DB69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3BD34-B079-47AD-80C0-88AC441B7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1FE60-8C57-4EC7-AB32-9492DF043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40E57-4570-4E55-AB04-D76F13670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95E5B-17EB-40E6-9DFC-CD8AEC18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982431-A51C-43F8-95B9-39D38B44D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81204-1445-42EF-9E54-319DF4F33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BC6E00-BE1D-42ED-BE44-80CAE83EC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F0C013-CCCE-43F4-99BE-A74FA3424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3D409B41-AB4E-45F9-B95E-E2C3D8E28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://www.reddit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Lab </a:t>
            </a:r>
            <a:r>
              <a:rPr lang="en-US" dirty="0" smtClean="0"/>
              <a:t>11 </a:t>
            </a:r>
            <a:r>
              <a:rPr lang="en-US" dirty="0" smtClean="0"/>
              <a:t>– Cisco Firewall 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768475"/>
            <a:ext cx="9070975" cy="4989513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31" y="1632890"/>
            <a:ext cx="9260681" cy="49890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Commands are case insensitive</a:t>
            </a:r>
          </a:p>
          <a:p>
            <a:pPr lvl="1"/>
            <a:r>
              <a:rPr lang="en-US" dirty="0" smtClean="0"/>
              <a:t>Note: all access-list commands must fit on one line</a:t>
            </a:r>
          </a:p>
          <a:p>
            <a:pPr lvl="1"/>
            <a:r>
              <a:rPr lang="en-US" dirty="0" smtClean="0"/>
              <a:t>Comments can be included configuration</a:t>
            </a:r>
          </a:p>
          <a:p>
            <a:pPr lvl="2"/>
            <a:r>
              <a:rPr lang="en-US" dirty="0" smtClean="0"/>
              <a:t>Comments start with an exclamation point ( </a:t>
            </a:r>
            <a:r>
              <a:rPr lang="en-US" b="1" dirty="0" smtClean="0"/>
              <a:t>! 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Examples:</a:t>
            </a:r>
            <a:endParaRPr lang="en-US" dirty="0" smtClean="0"/>
          </a:p>
          <a:p>
            <a:pPr lvl="1"/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access-list 111 permit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any host 152.8.1.10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80</a:t>
            </a:r>
          </a:p>
          <a:p>
            <a:pPr lvl="2"/>
            <a:r>
              <a:rPr lang="en-US" dirty="0" smtClean="0"/>
              <a:t>Permits </a:t>
            </a:r>
            <a:r>
              <a:rPr lang="en-US" b="1" i="1" dirty="0" smtClean="0"/>
              <a:t>any</a:t>
            </a:r>
            <a:r>
              <a:rPr lang="en-US" dirty="0" smtClean="0"/>
              <a:t> computer on the Internet to connect to the computer whose </a:t>
            </a:r>
          </a:p>
          <a:p>
            <a:pPr lvl="3"/>
            <a:r>
              <a:rPr lang="en-US" dirty="0" smtClean="0"/>
              <a:t>IP host address is 152.8.1.1 </a:t>
            </a:r>
          </a:p>
          <a:p>
            <a:pPr lvl="3"/>
            <a:r>
              <a:rPr lang="en-US" dirty="0" smtClean="0"/>
              <a:t>uses the TCP protocol</a:t>
            </a:r>
          </a:p>
          <a:p>
            <a:pPr lvl="3"/>
            <a:r>
              <a:rPr lang="en-US" dirty="0" smtClean="0"/>
              <a:t>port 80</a:t>
            </a:r>
          </a:p>
          <a:p>
            <a:pPr lvl="1"/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access-list 123 deny any 178.22.8.9 0.0.255.255</a:t>
            </a:r>
          </a:p>
          <a:p>
            <a:pPr lvl="2"/>
            <a:r>
              <a:rPr lang="en-US" dirty="0" smtClean="0"/>
              <a:t>This will prohibit </a:t>
            </a:r>
            <a:r>
              <a:rPr lang="en-US" b="1" i="1" dirty="0" smtClean="0"/>
              <a:t>any</a:t>
            </a:r>
            <a:r>
              <a:rPr lang="en-US" dirty="0" smtClean="0"/>
              <a:t> computer from accessing a computer on the 178.22 domain using any protocol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Access-list command order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packet arrives at your firewall</a:t>
            </a:r>
          </a:p>
          <a:p>
            <a:pPr lvl="1"/>
            <a:r>
              <a:rPr lang="en-US" dirty="0" smtClean="0"/>
              <a:t>it will be compared with each access-list statement in the order they appear</a:t>
            </a:r>
          </a:p>
          <a:p>
            <a:r>
              <a:rPr lang="en-US" dirty="0" smtClean="0"/>
              <a:t>The first statement that applies to that packet determines if it is permitted or denied</a:t>
            </a:r>
          </a:p>
          <a:p>
            <a:r>
              <a:rPr lang="en-US" dirty="0" smtClean="0"/>
              <a:t>For incoming traffic</a:t>
            </a:r>
          </a:p>
          <a:p>
            <a:pPr lvl="1"/>
            <a:r>
              <a:rPr lang="en-US" dirty="0" smtClean="0"/>
              <a:t>Implicit deny everything else at the end of the access-lists</a:t>
            </a:r>
          </a:p>
          <a:p>
            <a:r>
              <a:rPr lang="en-US" dirty="0" smtClean="0"/>
              <a:t>For outgoing traffic</a:t>
            </a:r>
          </a:p>
          <a:p>
            <a:pPr lvl="1"/>
            <a:r>
              <a:rPr lang="en-US" dirty="0" smtClean="0"/>
              <a:t>Implicit permit everything else at the end of the access-lists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  <a:ln/>
        </p:spPr>
        <p:txBody>
          <a:bodyPr>
            <a:normAutofit/>
          </a:bodyPr>
          <a:lstStyle/>
          <a:p>
            <a: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IP address format:</a:t>
            </a:r>
          </a:p>
          <a:p>
            <a:pPr marL="714024" lvl="1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any</a:t>
            </a:r>
          </a:p>
          <a:p>
            <a:pPr marL="976090" lvl="2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matches </a:t>
            </a:r>
            <a:r>
              <a:rPr lang="en-US" dirty="0"/>
              <a:t>anything</a:t>
            </a:r>
          </a:p>
          <a:p>
            <a:pPr marL="714024" lvl="1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ost 152.8.1.10</a:t>
            </a:r>
            <a:r>
              <a:rPr lang="en-US" dirty="0" smtClean="0"/>
              <a:t> </a:t>
            </a:r>
          </a:p>
          <a:p>
            <a:pPr marL="976090" lvl="2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matches </a:t>
            </a:r>
            <a:r>
              <a:rPr lang="en-US" dirty="0"/>
              <a:t>one </a:t>
            </a:r>
            <a:r>
              <a:rPr lang="en-US" dirty="0" smtClean="0"/>
              <a:t>IP address</a:t>
            </a:r>
            <a:endParaRPr lang="en-US" dirty="0"/>
          </a:p>
          <a:p>
            <a:pPr marL="714024" lvl="1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152.8.1.1 0.0.255.255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76090" lvl="2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matches </a:t>
            </a:r>
            <a:r>
              <a:rPr lang="en-US" dirty="0"/>
              <a:t>a </a:t>
            </a:r>
            <a:r>
              <a:rPr lang="en-US" dirty="0" smtClean="0"/>
              <a:t>(sub)network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200" dirty="0" smtClean="0"/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Note</a:t>
            </a:r>
            <a:r>
              <a:rPr lang="en-US" sz="2000" dirty="0">
                <a:solidFill>
                  <a:srgbClr val="FF0000"/>
                </a:solidFill>
              </a:rPr>
              <a:t>: the </a:t>
            </a:r>
            <a:r>
              <a:rPr lang="en-US" sz="2000" dirty="0" smtClean="0">
                <a:solidFill>
                  <a:srgbClr val="FF0000"/>
                </a:solidFill>
              </a:rPr>
              <a:t>Cisco </a:t>
            </a:r>
            <a:r>
              <a:rPr lang="en-US" sz="2000" dirty="0" err="1" smtClean="0">
                <a:solidFill>
                  <a:srgbClr val="FF0000"/>
                </a:solidFill>
              </a:rPr>
              <a:t>netmask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is </a:t>
            </a:r>
            <a:r>
              <a:rPr lang="en-US" sz="2000" i="1" dirty="0">
                <a:solidFill>
                  <a:srgbClr val="FF0000"/>
                </a:solidFill>
              </a:rPr>
              <a:t>backwards</a:t>
            </a:r>
            <a:r>
              <a:rPr lang="en-US" sz="2000" dirty="0">
                <a:solidFill>
                  <a:srgbClr val="FF0000"/>
                </a:solidFill>
              </a:rPr>
              <a:t> from what you're used to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</a:p>
          <a:p>
            <a:pPr marL="714024" lvl="1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500" dirty="0" smtClean="0">
                <a:solidFill>
                  <a:srgbClr val="FF0000"/>
                </a:solidFill>
              </a:rPr>
              <a:t>Called an inverse mask</a:t>
            </a:r>
          </a:p>
          <a:p>
            <a:pPr marL="714024" lvl="1" indent="-323850">
              <a:lnSpc>
                <a:spcPct val="97000"/>
              </a:lnSpc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500" dirty="0" smtClean="0">
                <a:solidFill>
                  <a:srgbClr val="FF0000"/>
                </a:solidFill>
              </a:rPr>
              <a:t>0's mean "don't care"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Firewall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Block all incoming TCP traffic to port </a:t>
            </a:r>
            <a:r>
              <a:rPr lang="en-US" dirty="0" smtClean="0"/>
              <a:t>80</a:t>
            </a:r>
          </a:p>
          <a:p>
            <a:pPr marL="96983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“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dirty="0"/>
              <a:t>” is the source address</a:t>
            </a:r>
          </a:p>
          <a:p>
            <a:pPr marL="96983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152.8.0.0 0.0.255.255</a:t>
            </a:r>
            <a:r>
              <a:rPr lang="en-US" dirty="0"/>
              <a:t>” is the destination.  </a:t>
            </a:r>
            <a:endParaRPr lang="en-US" dirty="0" smtClean="0"/>
          </a:p>
          <a:p>
            <a:pPr marL="1894314" lvl="3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In </a:t>
            </a:r>
            <a:r>
              <a:rPr lang="en-US" dirty="0"/>
              <a:t>this case, it refers to any IP address that starts with 152.8.</a:t>
            </a:r>
          </a:p>
          <a:p>
            <a:pPr marL="549626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This blocks packets from entering your network from </a:t>
            </a:r>
            <a:r>
              <a:rPr lang="en-US" dirty="0" smtClean="0"/>
              <a:t>outside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Protects your internal or rogue Web servers</a:t>
            </a:r>
            <a:endParaRPr lang="en-US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341437"/>
            <a:ext cx="9196107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14024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access-list 101 deny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152.8.0.0 0.0.255.255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80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239712" y="1768475"/>
            <a:ext cx="9334501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Block all </a:t>
            </a:r>
            <a:r>
              <a:rPr lang="en-US" i="1" dirty="0"/>
              <a:t>outgoing</a:t>
            </a:r>
            <a:r>
              <a:rPr lang="en-US" dirty="0"/>
              <a:t> TCP traffic to port </a:t>
            </a:r>
            <a:r>
              <a:rPr lang="en-US" dirty="0" smtClean="0"/>
              <a:t>80</a:t>
            </a:r>
          </a:p>
          <a:p>
            <a:pPr marL="549626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“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152.8.0.0 0.0.255.255</a:t>
            </a:r>
            <a:r>
              <a:rPr lang="en-US" dirty="0"/>
              <a:t>” is the </a:t>
            </a:r>
            <a:r>
              <a:rPr lang="en-US" dirty="0" smtClean="0"/>
              <a:t>source</a:t>
            </a:r>
          </a:p>
          <a:p>
            <a:pPr marL="549626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dirty="0"/>
              <a:t>” is the destination.  </a:t>
            </a:r>
            <a:endParaRPr lang="en-US" dirty="0" smtClean="0"/>
          </a:p>
          <a:p>
            <a:pPr marL="549626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block </a:t>
            </a:r>
            <a:r>
              <a:rPr lang="en-US" dirty="0"/>
              <a:t>all packets from the local network to </a:t>
            </a:r>
            <a:r>
              <a:rPr lang="en-US" dirty="0" smtClean="0"/>
              <a:t>the everything on port 80 outside</a:t>
            </a:r>
            <a:endParaRPr lang="en-US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65237"/>
            <a:ext cx="10080625" cy="383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024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access-list 101 deny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152.8.0.0 0.0.255.255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80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15912" y="2332037"/>
            <a:ext cx="9258301" cy="4425951"/>
          </a:xfrm>
          <a:ln/>
        </p:spPr>
        <p:txBody>
          <a:bodyPr>
            <a:normAutofit fontScale="92500" lnSpcReduction="20000"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Block all incoming port 80 traffic EXCEPT traffic to our Web </a:t>
            </a:r>
            <a:r>
              <a:rPr lang="en-US" sz="2800" dirty="0" smtClean="0"/>
              <a:t>server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First </a:t>
            </a:r>
            <a:r>
              <a:rPr lang="en-US" sz="2300" dirty="0"/>
              <a:t>rule permits packets to the Web </a:t>
            </a:r>
            <a:r>
              <a:rPr lang="en-US" sz="2300" dirty="0" smtClean="0"/>
              <a:t>server  </a:t>
            </a:r>
          </a:p>
          <a:p>
            <a:pPr marL="976090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152.8.1.10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Second </a:t>
            </a:r>
            <a:r>
              <a:rPr lang="en-US" sz="2300" dirty="0"/>
              <a:t>rule blocks </a:t>
            </a:r>
            <a:r>
              <a:rPr lang="en-US" sz="2300" dirty="0" smtClean="0"/>
              <a:t>packets from outside to all inside</a:t>
            </a:r>
          </a:p>
          <a:p>
            <a:pPr marL="976090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152.8.0.0 0.0.255.255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A packet going to the Web </a:t>
            </a:r>
            <a:r>
              <a:rPr lang="en-US" sz="2800" dirty="0" smtClean="0"/>
              <a:t>server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Matches </a:t>
            </a:r>
            <a:r>
              <a:rPr lang="en-US" sz="2300" dirty="0"/>
              <a:t>the first rule and stops being </a:t>
            </a:r>
            <a:r>
              <a:rPr lang="en-US" sz="2300" dirty="0" smtClean="0"/>
              <a:t>processed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Packet allowed to go to the Web server 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/>
              <a:t>A </a:t>
            </a:r>
            <a:r>
              <a:rPr lang="en-US" sz="2800" dirty="0"/>
              <a:t>packet going anywhere else </a:t>
            </a:r>
            <a:endParaRPr lang="en-US" sz="2800" dirty="0" smtClean="0"/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Doesn't </a:t>
            </a:r>
            <a:r>
              <a:rPr lang="en-US" sz="2300" dirty="0"/>
              <a:t>match the first rule, so it gets caught by the second </a:t>
            </a:r>
            <a:r>
              <a:rPr lang="en-US" sz="2300" dirty="0" smtClean="0"/>
              <a:t>rule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 smtClean="0"/>
              <a:t>It is denied, or blocked</a:t>
            </a:r>
            <a:endParaRPr lang="en-US" sz="2300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17637"/>
            <a:ext cx="9215343" cy="670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14024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access-list 101 allow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any host 152.8.1.10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80</a:t>
            </a:r>
          </a:p>
          <a:p>
            <a:pPr marL="714024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access-list 101 deny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any 152.8.0.0 0.0.255.255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80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  <a:ln/>
        </p:spPr>
        <p:txBody>
          <a:bodyPr>
            <a:normAutofit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/>
              <a:t>We don't want </a:t>
            </a:r>
            <a:r>
              <a:rPr lang="en-US" sz="2800" dirty="0" smtClean="0"/>
              <a:t>employees in a certain subnet </a:t>
            </a:r>
            <a:r>
              <a:rPr lang="en-US" sz="2800" dirty="0"/>
              <a:t>reading </a:t>
            </a:r>
            <a:r>
              <a:rPr lang="en-US" sz="2800" dirty="0" err="1"/>
              <a:t>Reddit</a:t>
            </a:r>
            <a:r>
              <a:rPr lang="en-US" sz="2800" dirty="0"/>
              <a:t> while at work.  Block packets from </a:t>
            </a:r>
            <a:r>
              <a:rPr lang="en-US" sz="2800" dirty="0" smtClean="0"/>
              <a:t>152.8.100.0/24 </a:t>
            </a:r>
            <a:r>
              <a:rPr lang="en-US" sz="2800" dirty="0"/>
              <a:t>to </a:t>
            </a:r>
            <a:r>
              <a:rPr lang="en-US" sz="2800" dirty="0">
                <a:hlinkClick r:id="rId4"/>
              </a:rPr>
              <a:t>www.reddit.com</a:t>
            </a:r>
            <a:r>
              <a:rPr lang="en-US" sz="2800" dirty="0"/>
              <a:t> (72.246.25.35)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access-list 101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deny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152.8.100.0 0.0.0.255 host 72.246.25.35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/>
              <a:t>Note: we're only interested in IP addresses starting with 152.8.100, so the </a:t>
            </a:r>
            <a:r>
              <a:rPr lang="en-US" sz="2300" dirty="0" err="1"/>
              <a:t>netmask</a:t>
            </a:r>
            <a:r>
              <a:rPr lang="en-US" sz="2300" dirty="0"/>
              <a:t> is </a:t>
            </a:r>
            <a:r>
              <a:rPr lang="en-US" sz="2300" dirty="0" smtClean="0"/>
              <a:t>0.0.0.255</a:t>
            </a:r>
            <a:endParaRPr lang="en-US" sz="2300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Examples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ACLs are for an interface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for a specific Ethernet port (plug)</a:t>
            </a:r>
          </a:p>
          <a:p>
            <a:r>
              <a:rPr lang="en-US" dirty="0" smtClean="0"/>
              <a:t>For extended IP rules need ACLs:</a:t>
            </a:r>
          </a:p>
          <a:p>
            <a:pPr lvl="1"/>
            <a:r>
              <a:rPr lang="en-US" dirty="0" smtClean="0"/>
              <a:t>For the outward facing ports (the internet)</a:t>
            </a:r>
          </a:p>
          <a:p>
            <a:pPr lvl="1"/>
            <a:r>
              <a:rPr lang="en-US" dirty="0" smtClean="0"/>
              <a:t>For the internal ones</a:t>
            </a:r>
          </a:p>
          <a:p>
            <a:pPr lvl="1"/>
            <a:endParaRPr lang="en-US" dirty="0"/>
          </a:p>
          <a:p>
            <a:r>
              <a:rPr lang="en-US" dirty="0" smtClean="0"/>
              <a:t>Each rule needs source and destination addresses</a:t>
            </a:r>
          </a:p>
          <a:p>
            <a:pPr lvl="1"/>
            <a:r>
              <a:rPr lang="en-US" dirty="0" smtClean="0"/>
              <a:t>Remember: the firewall has two faces or sides</a:t>
            </a:r>
          </a:p>
          <a:p>
            <a:pPr lvl="2"/>
            <a:r>
              <a:rPr lang="en-US" dirty="0" smtClean="0"/>
              <a:t>One to the WAN or Internet</a:t>
            </a:r>
          </a:p>
          <a:p>
            <a:pPr lvl="2"/>
            <a:r>
              <a:rPr lang="en-US" dirty="0" smtClean="0"/>
              <a:t>One to the LAN side (with the switch)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1582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63512" y="1768475"/>
            <a:ext cx="9410701" cy="4989513"/>
          </a:xfrm>
          <a:ln/>
        </p:spPr>
        <p:txBody>
          <a:bodyPr>
            <a:normAutofit lnSpcReduction="10000"/>
          </a:bodyPr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</a:t>
            </a:r>
            <a:r>
              <a:rPr lang="en-US" dirty="0" smtClean="0"/>
              <a:t>protocol for a service </a:t>
            </a:r>
            <a:r>
              <a:rPr lang="en-US" dirty="0"/>
              <a:t>isn't always </a:t>
            </a:r>
            <a:r>
              <a:rPr lang="en-US" dirty="0" smtClean="0"/>
              <a:t>TCP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DNS</a:t>
            </a:r>
            <a:r>
              <a:rPr lang="en-US" dirty="0"/>
              <a:t>, for example, </a:t>
            </a:r>
            <a:r>
              <a:rPr lang="en-US" dirty="0" smtClean="0"/>
              <a:t>uses UDP 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You </a:t>
            </a:r>
            <a:r>
              <a:rPr lang="en-US" dirty="0"/>
              <a:t>can leave out the protocol entirely to operate on all protocols.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number after “access-list” isn't </a:t>
            </a:r>
            <a:r>
              <a:rPr lang="en-US" dirty="0" smtClean="0"/>
              <a:t>important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Can </a:t>
            </a:r>
            <a:r>
              <a:rPr lang="en-US" dirty="0"/>
              <a:t>use the same number for every </a:t>
            </a:r>
            <a:r>
              <a:rPr lang="en-US" dirty="0" smtClean="0"/>
              <a:t>rule</a:t>
            </a:r>
          </a:p>
          <a:p>
            <a:pPr marL="714024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Should use a number for the type of rule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FF0000"/>
                </a:solidFill>
              </a:rPr>
              <a:t>Any incoming packets not covered by a rule are </a:t>
            </a:r>
            <a:r>
              <a:rPr lang="en-US" i="1" dirty="0">
                <a:solidFill>
                  <a:srgbClr val="FF0000"/>
                </a:solidFill>
              </a:rPr>
              <a:t>blocked</a:t>
            </a:r>
            <a:r>
              <a:rPr lang="en-US" dirty="0">
                <a:solidFill>
                  <a:srgbClr val="FF0000"/>
                </a:solidFill>
              </a:rPr>
              <a:t> by </a:t>
            </a:r>
            <a:r>
              <a:rPr lang="en-US" dirty="0" smtClean="0">
                <a:solidFill>
                  <a:srgbClr val="FF0000"/>
                </a:solidFill>
              </a:rPr>
              <a:t>default</a:t>
            </a:r>
            <a:endParaRPr lang="en-US" dirty="0">
              <a:solidFill>
                <a:srgbClr val="FF0000"/>
              </a:solidFill>
            </a:endParaRP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7030A0"/>
                </a:solidFill>
              </a:rPr>
              <a:t>Any outgoing packets not covered by a rule are </a:t>
            </a:r>
            <a:r>
              <a:rPr lang="en-US" i="1" dirty="0">
                <a:solidFill>
                  <a:srgbClr val="7030A0"/>
                </a:solidFill>
              </a:rPr>
              <a:t>allowed</a:t>
            </a:r>
            <a:r>
              <a:rPr lang="en-US" dirty="0">
                <a:solidFill>
                  <a:srgbClr val="7030A0"/>
                </a:solidFill>
              </a:rPr>
              <a:t> by </a:t>
            </a:r>
            <a:r>
              <a:rPr lang="en-US" dirty="0" smtClean="0">
                <a:solidFill>
                  <a:srgbClr val="7030A0"/>
                </a:solidFill>
              </a:rPr>
              <a:t>default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Final notes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4512" y="2408237"/>
          <a:ext cx="89566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558"/>
                <a:gridCol w="2985558"/>
                <a:gridCol w="2985558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Liberation Serif"/>
                          <a:ea typeface="DejaVu Sans"/>
                          <a:cs typeface="Times New Roman"/>
                        </a:rPr>
                        <a:t>Mode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Access Method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 Prompt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User Exec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Begin a new session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Router&gt;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Privileged Exec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Enter </a:t>
                      </a:r>
                      <a:r>
                        <a:rPr lang="en-US" sz="1200" b="1" kern="50">
                          <a:latin typeface="Liberation Serif"/>
                          <a:ea typeface="DejaVu Sans"/>
                          <a:cs typeface="Times New Roman"/>
                        </a:rPr>
                        <a:t>enable </a:t>
                      </a: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from user Exec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Router#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Global Configuration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Enter </a:t>
                      </a:r>
                      <a:r>
                        <a:rPr lang="en-US" sz="1200" b="1" kern="50">
                          <a:latin typeface="Liberation Serif"/>
                          <a:ea typeface="DejaVu Sans"/>
                          <a:cs typeface="Times New Roman"/>
                        </a:rPr>
                        <a:t>configure </a:t>
                      </a: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from privileged Exec Mode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Router(config)#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Interface Configuration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Enter </a:t>
                      </a:r>
                      <a:r>
                        <a:rPr lang="en-US" sz="1200" b="1" kern="50">
                          <a:latin typeface="Liberation Serif"/>
                          <a:ea typeface="DejaVu Sans"/>
                          <a:cs typeface="Times New Roman"/>
                        </a:rPr>
                        <a:t>interface</a:t>
                      </a: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en-US" sz="1200" i="1" kern="50">
                          <a:latin typeface="Liberation Serif"/>
                          <a:ea typeface="DejaVu Sans"/>
                          <a:cs typeface="Times New Roman"/>
                        </a:rPr>
                        <a:t>FastEthernet number </a:t>
                      </a:r>
                      <a:r>
                        <a:rPr lang="en-US" sz="1200" kern="50">
                          <a:latin typeface="Liberation Serif"/>
                          <a:ea typeface="DejaVu Sans"/>
                          <a:cs typeface="Times New Roman"/>
                        </a:rPr>
                        <a:t>from global mode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Liberation Serif"/>
                          <a:ea typeface="DejaVu Sans"/>
                          <a:cs typeface="Times New Roman"/>
                        </a:rPr>
                        <a:t>Router(</a:t>
                      </a:r>
                      <a:r>
                        <a:rPr lang="en-US" sz="1200" kern="50" dirty="0" err="1">
                          <a:latin typeface="Liberation Serif"/>
                          <a:ea typeface="DejaVu Sans"/>
                          <a:cs typeface="Times New Roman"/>
                        </a:rPr>
                        <a:t>config</a:t>
                      </a:r>
                      <a:r>
                        <a:rPr lang="en-US" sz="1200" kern="50" dirty="0">
                          <a:latin typeface="Liberation Serif"/>
                          <a:ea typeface="DejaVu Sans"/>
                          <a:cs typeface="Times New Roman"/>
                        </a:rPr>
                        <a:t>-if)#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Router Modes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312" y="4618037"/>
            <a:ext cx="9067800" cy="1380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These Cisco IOS command modes are hierarchical.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you begin a router session, you are in user EXEC mode.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can see a list of available commands for a particular mode by entering a question mark (?) at the prompt.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Cisco Firewall 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768475"/>
            <a:ext cx="9070975" cy="4989513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Brief overview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31" y="1632890"/>
            <a:ext cx="9336881" cy="49890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the 850 is reset:</a:t>
            </a:r>
          </a:p>
          <a:p>
            <a:pPr lvl="1"/>
            <a:r>
              <a:rPr lang="en-US" sz="2800" dirty="0" smtClean="0"/>
              <a:t>Get a default UID of “</a:t>
            </a:r>
            <a:r>
              <a:rPr lang="en-US" sz="2800" dirty="0" err="1" smtClean="0"/>
              <a:t>cisco</a:t>
            </a:r>
            <a:r>
              <a:rPr lang="en-US" sz="2800" dirty="0" smtClean="0"/>
              <a:t>” and PW of “</a:t>
            </a:r>
            <a:r>
              <a:rPr lang="en-US" sz="2800" dirty="0" err="1" smtClean="0"/>
              <a:t>cisco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One time use only!</a:t>
            </a:r>
          </a:p>
          <a:p>
            <a:pPr lvl="1"/>
            <a:r>
              <a:rPr lang="en-US" sz="2800" dirty="0" smtClean="0"/>
              <a:t>Must create a new user for use next time restart/login</a:t>
            </a:r>
          </a:p>
          <a:p>
            <a:pPr lvl="2"/>
            <a:r>
              <a:rPr lang="en-US" sz="2400" dirty="0" smtClean="0"/>
              <a:t>Otherwise will need to reset the router and start all over again!</a:t>
            </a:r>
          </a:p>
          <a:p>
            <a:r>
              <a:rPr lang="en-US" sz="3100" dirty="0" err="1" smtClean="0"/>
              <a:t>Minicom</a:t>
            </a:r>
            <a:endParaRPr lang="en-US" sz="3100" dirty="0" smtClean="0"/>
          </a:p>
          <a:p>
            <a:pPr lvl="1"/>
            <a:r>
              <a:rPr lang="en-US" sz="2600" dirty="0" smtClean="0"/>
              <a:t>Don’t forget to turn line wrap on!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first started or reset the Cisco 850 router does absolutely nothing</a:t>
            </a:r>
          </a:p>
          <a:p>
            <a:r>
              <a:rPr lang="en-US" dirty="0" smtClean="0"/>
              <a:t>Must turn on and configure services</a:t>
            </a:r>
          </a:p>
          <a:p>
            <a:pPr lvl="1"/>
            <a:r>
              <a:rPr lang="en-US" dirty="0" smtClean="0"/>
              <a:t>Enable NAT</a:t>
            </a:r>
          </a:p>
          <a:p>
            <a:pPr lvl="1"/>
            <a:r>
              <a:rPr lang="en-US" dirty="0" smtClean="0"/>
              <a:t>Enable and configure DHCP</a:t>
            </a:r>
          </a:p>
          <a:p>
            <a:pPr lvl="1"/>
            <a:r>
              <a:rPr lang="en-US" dirty="0" smtClean="0"/>
              <a:t>Set up ACLs (Access Control Lists)</a:t>
            </a:r>
          </a:p>
          <a:p>
            <a:r>
              <a:rPr lang="en-US" dirty="0" smtClean="0"/>
              <a:t>This lab will use </a:t>
            </a:r>
            <a:r>
              <a:rPr lang="en-US" dirty="0" err="1" smtClean="0"/>
              <a:t>Minicom</a:t>
            </a:r>
            <a:r>
              <a:rPr lang="en-US" dirty="0" smtClean="0"/>
              <a:t> to configure the router through the serial 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</a:t>
            </a:r>
            <a:r>
              <a:rPr lang="en-US" smtClean="0"/>
              <a:t>11 </a:t>
            </a:r>
            <a:r>
              <a:rPr lang="en-US" dirty="0" smtClean="0"/>
              <a:t>notes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Your network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152.8.0.0/16</a:t>
            </a:r>
            <a:endParaRPr lang="en-US" dirty="0" smtClean="0"/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Everyone </a:t>
            </a:r>
            <a:r>
              <a:rPr lang="en-US" dirty="0"/>
              <a:t>has the same IP address </a:t>
            </a:r>
            <a:r>
              <a:rPr lang="en-US" dirty="0" smtClean="0"/>
              <a:t>range</a:t>
            </a:r>
          </a:p>
          <a:p>
            <a:pPr marL="1093916" lvl="2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 local network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Any address that starts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152.8</a:t>
            </a:r>
            <a:r>
              <a:rPr lang="en-US" dirty="0"/>
              <a:t> is considered </a:t>
            </a:r>
            <a:r>
              <a:rPr lang="en-US" dirty="0" smtClean="0"/>
              <a:t>local</a:t>
            </a:r>
          </a:p>
          <a:p>
            <a:pPr marL="831850" lvl="1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Anything </a:t>
            </a:r>
            <a:r>
              <a:rPr lang="en-US" dirty="0"/>
              <a:t>else is “outside”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Rules specify source and destination IP addresses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>
            <a:normAutofit/>
          </a:bodyPr>
          <a:lstStyle/>
          <a:p>
            <a:r>
              <a:rPr lang="en-US" dirty="0" smtClean="0"/>
              <a:t>Background: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are for many types of interface</a:t>
            </a:r>
          </a:p>
          <a:p>
            <a:r>
              <a:rPr lang="en-US" dirty="0" smtClean="0"/>
              <a:t>2 styles for IP</a:t>
            </a:r>
          </a:p>
          <a:p>
            <a:pPr lvl="1"/>
            <a:r>
              <a:rPr lang="en-US" dirty="0" smtClean="0"/>
              <a:t>Basic (in bound only from a source)</a:t>
            </a:r>
          </a:p>
          <a:p>
            <a:pPr lvl="1"/>
            <a:r>
              <a:rPr lang="en-US" dirty="0" smtClean="0"/>
              <a:t>Extended (in and out bound)</a:t>
            </a:r>
          </a:p>
          <a:p>
            <a:pPr lvl="1"/>
            <a:endParaRPr lang="en-US" dirty="0"/>
          </a:p>
          <a:p>
            <a:r>
              <a:rPr lang="en-US" dirty="0" smtClean="0"/>
              <a:t>We’ll concentrate on the extended IP style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ACLs </a:t>
            </a:r>
            <a:r>
              <a:rPr lang="en-US" sz="3200" dirty="0" smtClean="0"/>
              <a:t>(access control lists)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6322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2" y="0"/>
            <a:ext cx="9072563" cy="1259946"/>
          </a:xfrm>
        </p:spPr>
        <p:txBody>
          <a:bodyPr/>
          <a:lstStyle/>
          <a:p>
            <a:r>
              <a:rPr lang="en-US" sz="3500" dirty="0" smtClean="0"/>
              <a:t>General format for a Cisco-like firewall configuration command (extended IP)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265237"/>
            <a:ext cx="9072563" cy="4989036"/>
          </a:xfrm>
        </p:spPr>
        <p:txBody>
          <a:bodyPr/>
          <a:lstStyle/>
          <a:p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access-list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number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{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permit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deny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[protocol]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{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mask |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{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mask |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[operator port | established]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[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Bold items are entered verbatim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[…] items are optional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{…} must be entered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| denotes “or”</a:t>
            </a:r>
          </a:p>
          <a:p>
            <a:pPr lvl="1"/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</a:rPr>
              <a:t>The command must be all on one line</a:t>
            </a:r>
            <a:endParaRPr lang="en-US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712" y="6142037"/>
            <a:ext cx="9459913" cy="6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en-US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access-list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111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permit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host 152.8.1.10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80</a:t>
            </a:r>
          </a:p>
          <a:p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2" y="1493837"/>
            <a:ext cx="8820547" cy="520777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access-list</a:t>
            </a:r>
          </a:p>
          <a:p>
            <a:pPr lvl="1"/>
            <a:r>
              <a:rPr lang="en-US" sz="2000" dirty="0" smtClean="0"/>
              <a:t>All firewall configuration ACL commands start with this keyword</a:t>
            </a:r>
            <a:endParaRPr lang="en-US" sz="1800" dirty="0" smtClean="0"/>
          </a:p>
          <a:p>
            <a:r>
              <a:rPr lang="en-US" sz="2400" b="1" dirty="0" smtClean="0"/>
              <a:t>number</a:t>
            </a:r>
          </a:p>
          <a:p>
            <a:pPr lvl="1"/>
            <a:r>
              <a:rPr lang="en-US" sz="2000" dirty="0" smtClean="0"/>
              <a:t>A number typically between</a:t>
            </a:r>
          </a:p>
          <a:p>
            <a:pPr lvl="2"/>
            <a:r>
              <a:rPr lang="en-US" sz="1800" dirty="0" smtClean="0"/>
              <a:t>E.g. IP is 0-99 or 1300-1999, IPX is 100-199 or 2000-2699 </a:t>
            </a:r>
          </a:p>
          <a:p>
            <a:pPr lvl="2"/>
            <a:r>
              <a:rPr lang="en-US" sz="1600" dirty="0" smtClean="0"/>
              <a:t>Think of it as the name of the list</a:t>
            </a:r>
          </a:p>
          <a:p>
            <a:pPr lvl="2"/>
            <a:r>
              <a:rPr lang="en-US" sz="1600" dirty="0" smtClean="0"/>
              <a:t>Number range implies type of protocol involved</a:t>
            </a:r>
          </a:p>
          <a:p>
            <a:r>
              <a:rPr lang="en-US" sz="2400" b="1" dirty="0" smtClean="0"/>
              <a:t>permit</a:t>
            </a:r>
            <a:r>
              <a:rPr lang="en-US" sz="2400" i="1" dirty="0" smtClean="0"/>
              <a:t> or </a:t>
            </a:r>
            <a:r>
              <a:rPr lang="en-US" sz="2400" b="1" dirty="0" smtClean="0"/>
              <a:t>deny</a:t>
            </a:r>
          </a:p>
          <a:p>
            <a:pPr lvl="1"/>
            <a:r>
              <a:rPr lang="en-US" sz="2000" dirty="0" smtClean="0"/>
              <a:t>Whether to permit or deny this packet of information if conditions match </a:t>
            </a:r>
            <a:endParaRPr lang="en-US" sz="1800" dirty="0" smtClean="0"/>
          </a:p>
          <a:p>
            <a:r>
              <a:rPr lang="en-US" sz="2400" b="1" dirty="0" smtClean="0"/>
              <a:t>protocol </a:t>
            </a:r>
            <a:r>
              <a:rPr lang="en-US" sz="2400" dirty="0" smtClean="0"/>
              <a:t>(optional) </a:t>
            </a:r>
          </a:p>
          <a:p>
            <a:pPr lvl="1"/>
            <a:r>
              <a:rPr lang="en-US" sz="2000" dirty="0" smtClean="0"/>
              <a:t>Type of protocol for this packet: </a:t>
            </a:r>
            <a:r>
              <a:rPr lang="en-US" sz="2000" b="1" dirty="0" smtClean="0"/>
              <a:t>IP, ICMP, SNMP, UDP</a:t>
            </a:r>
            <a:r>
              <a:rPr lang="en-US" sz="2000" dirty="0" smtClean="0"/>
              <a:t> or </a:t>
            </a:r>
            <a:r>
              <a:rPr lang="en-US" sz="2000" b="1" dirty="0" smtClean="0"/>
              <a:t>TCP</a:t>
            </a:r>
          </a:p>
          <a:p>
            <a:pPr lvl="2"/>
            <a:r>
              <a:rPr lang="en-US" sz="1800" dirty="0" smtClean="0"/>
              <a:t>If omitted, then this command pertains to all network traffic regardless of protocol</a:t>
            </a:r>
            <a:endParaRPr lang="en-US" sz="16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2" y="1417637"/>
            <a:ext cx="9139923" cy="5207776"/>
          </a:xfrm>
        </p:spPr>
        <p:txBody>
          <a:bodyPr>
            <a:normAutofit fontScale="70000" lnSpcReduction="20000"/>
          </a:bodyPr>
          <a:lstStyle/>
          <a:p>
            <a:r>
              <a:rPr lang="en-US" sz="3500" b="1" dirty="0" smtClean="0"/>
              <a:t>Source Address</a:t>
            </a:r>
            <a:r>
              <a:rPr lang="en-US" sz="3500" dirty="0" smtClean="0"/>
              <a:t> </a:t>
            </a:r>
          </a:p>
          <a:p>
            <a:pPr lvl="1"/>
            <a:r>
              <a:rPr lang="en-US" sz="3100" dirty="0" smtClean="0"/>
              <a:t>Internet address of the sender of the packet</a:t>
            </a:r>
          </a:p>
          <a:p>
            <a:pPr lvl="1"/>
            <a:r>
              <a:rPr lang="en-US" sz="3100" dirty="0" smtClean="0"/>
              <a:t>Can be:</a:t>
            </a:r>
            <a:endParaRPr lang="en-US" dirty="0" smtClean="0"/>
          </a:p>
          <a:p>
            <a:pPr lvl="2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any</a:t>
            </a:r>
            <a:r>
              <a:rPr lang="en-US" sz="2800" b="1" dirty="0" smtClean="0"/>
              <a:t> </a:t>
            </a:r>
            <a:r>
              <a:rPr lang="en-US" sz="2800" dirty="0" smtClean="0"/>
              <a:t>- This access command applies to packets from any source</a:t>
            </a:r>
            <a:endParaRPr lang="en-US" dirty="0" smtClean="0"/>
          </a:p>
          <a:p>
            <a:pPr lvl="2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host </a:t>
            </a:r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/>
              <a:t>- Command applies to one particular computer</a:t>
            </a:r>
          </a:p>
          <a:p>
            <a:pPr lvl="3"/>
            <a:r>
              <a:rPr lang="en-US" sz="2400" dirty="0" smtClean="0"/>
              <a:t>IP address of the computer</a:t>
            </a:r>
          </a:p>
          <a:p>
            <a:pPr lvl="4"/>
            <a:r>
              <a:rPr lang="en-US" sz="2300" dirty="0" smtClean="0"/>
              <a:t>Dotted decimal format (i.e. 152.8.1.2)</a:t>
            </a:r>
            <a:endParaRPr lang="en-US" dirty="0" smtClean="0"/>
          </a:p>
          <a:p>
            <a:pPr lvl="2"/>
            <a:r>
              <a:rPr lang="en-US" sz="2800" b="1" i="1" dirty="0" err="1" smtClean="0">
                <a:latin typeface="Courier New" pitchFamily="49" charset="0"/>
                <a:cs typeface="Courier New" pitchFamily="49" charset="0"/>
              </a:rPr>
              <a:t>ipaddr</a:t>
            </a:r>
            <a:r>
              <a:rPr lang="en-US" sz="2800" b="1" i="1" dirty="0" smtClean="0">
                <a:latin typeface="Courier New" pitchFamily="49" charset="0"/>
                <a:cs typeface="Courier New" pitchFamily="49" charset="0"/>
              </a:rPr>
              <a:t> mask </a:t>
            </a:r>
            <a:r>
              <a:rPr lang="en-US" sz="2800" dirty="0" smtClean="0"/>
              <a:t>– “sub-net” range affected</a:t>
            </a:r>
          </a:p>
          <a:p>
            <a:pPr lvl="3"/>
            <a:r>
              <a:rPr lang="en-US" sz="2600" dirty="0" smtClean="0"/>
              <a:t>IP network address of the packet's source </a:t>
            </a:r>
          </a:p>
          <a:p>
            <a:pPr lvl="4"/>
            <a:r>
              <a:rPr lang="en-US" sz="2300" dirty="0" smtClean="0"/>
              <a:t>Dotted-decimal format</a:t>
            </a:r>
          </a:p>
          <a:p>
            <a:pPr lvl="3"/>
            <a:r>
              <a:rPr lang="en-US" sz="2400" dirty="0" smtClean="0"/>
              <a:t>Followed by a mask (dotted-decimal format)</a:t>
            </a:r>
          </a:p>
          <a:p>
            <a:pPr lvl="3"/>
            <a:r>
              <a:rPr lang="en-US" sz="2400" dirty="0" smtClean="0"/>
              <a:t>When comparing the packet's source address, any address bit whose mask bit is one is ignored</a:t>
            </a:r>
          </a:p>
          <a:p>
            <a:pPr lvl="3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152.8.12.47 0.0.255.255</a:t>
            </a:r>
            <a:r>
              <a:rPr lang="en-US" sz="2400" dirty="0" smtClean="0"/>
              <a:t> </a:t>
            </a:r>
          </a:p>
          <a:p>
            <a:pPr lvl="4"/>
            <a:r>
              <a:rPr lang="en-US" sz="2300" dirty="0" smtClean="0"/>
              <a:t>represents all IP addresses whose first 16 bits match</a:t>
            </a:r>
            <a:endParaRPr lang="en-US" dirty="0" smtClean="0"/>
          </a:p>
          <a:p>
            <a:r>
              <a:rPr lang="en-US" sz="3500" b="1" dirty="0" smtClean="0"/>
              <a:t>Destination Address</a:t>
            </a:r>
            <a:r>
              <a:rPr lang="en-US" sz="3500" dirty="0" smtClean="0"/>
              <a:t> </a:t>
            </a:r>
          </a:p>
          <a:p>
            <a:pPr lvl="1"/>
            <a:r>
              <a:rPr lang="en-US" sz="3100" dirty="0" smtClean="0"/>
              <a:t>Internet address of the network packet's destination</a:t>
            </a:r>
          </a:p>
          <a:p>
            <a:pPr lvl="2"/>
            <a:r>
              <a:rPr lang="en-US" sz="2800" dirty="0" smtClean="0"/>
              <a:t>Specified in the same three formats as the source address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417637"/>
            <a:ext cx="9072563" cy="4989036"/>
          </a:xfrm>
        </p:spPr>
        <p:txBody>
          <a:bodyPr>
            <a:normAutofit fontScale="70000" lnSpcReduction="20000"/>
          </a:bodyPr>
          <a:lstStyle/>
          <a:p>
            <a:r>
              <a:rPr lang="en-US" sz="3500" b="1" dirty="0" smtClean="0"/>
              <a:t>Operator</a:t>
            </a:r>
            <a:r>
              <a:rPr lang="en-US" sz="3500" dirty="0" smtClean="0"/>
              <a:t> (optional) </a:t>
            </a:r>
          </a:p>
          <a:p>
            <a:pPr lvl="1"/>
            <a:r>
              <a:rPr lang="en-US" sz="3100" dirty="0" smtClean="0"/>
              <a:t>Applies to TCP or UDP ports only</a:t>
            </a:r>
          </a:p>
          <a:p>
            <a:pPr lvl="1"/>
            <a:r>
              <a:rPr lang="en-US" sz="3100" dirty="0" smtClean="0"/>
              <a:t>Indicates how the port number in the packet should be compared</a:t>
            </a:r>
          </a:p>
          <a:p>
            <a:pPr lvl="1"/>
            <a:r>
              <a:rPr lang="en-US" sz="3100" dirty="0" smtClean="0"/>
              <a:t>If omitted, command applies for all ports</a:t>
            </a:r>
            <a:endParaRPr lang="en-US" dirty="0" smtClean="0"/>
          </a:p>
          <a:p>
            <a:pPr lvl="2"/>
            <a:r>
              <a:rPr lang="en-US" sz="2800" b="1" dirty="0" err="1" smtClean="0"/>
              <a:t>eq</a:t>
            </a:r>
            <a:r>
              <a:rPr lang="en-US" sz="2800" b="1" dirty="0" smtClean="0"/>
              <a:t> 		</a:t>
            </a:r>
            <a:r>
              <a:rPr lang="en-US" sz="3500" dirty="0" smtClean="0"/>
              <a:t>equal</a:t>
            </a:r>
            <a:endParaRPr lang="en-US" dirty="0" smtClean="0"/>
          </a:p>
          <a:p>
            <a:pPr lvl="2"/>
            <a:r>
              <a:rPr lang="en-US" sz="2800" b="1" dirty="0" err="1" smtClean="0"/>
              <a:t>lt</a:t>
            </a:r>
            <a:r>
              <a:rPr lang="en-US" sz="2800" b="1" dirty="0" smtClean="0"/>
              <a:t>		</a:t>
            </a:r>
            <a:r>
              <a:rPr lang="en-US" sz="3500" dirty="0" smtClean="0"/>
              <a:t>less than</a:t>
            </a:r>
            <a:endParaRPr lang="en-US" dirty="0" smtClean="0"/>
          </a:p>
          <a:p>
            <a:pPr lvl="2"/>
            <a:r>
              <a:rPr lang="en-US" sz="2800" b="1" dirty="0" err="1" smtClean="0"/>
              <a:t>gt</a:t>
            </a:r>
            <a:r>
              <a:rPr lang="en-US" sz="2800" b="1" dirty="0" smtClean="0"/>
              <a:t>		</a:t>
            </a:r>
            <a:r>
              <a:rPr lang="en-US" sz="3500" dirty="0" smtClean="0"/>
              <a:t>greater than</a:t>
            </a:r>
            <a:endParaRPr lang="en-US" dirty="0" smtClean="0"/>
          </a:p>
          <a:p>
            <a:pPr lvl="2"/>
            <a:r>
              <a:rPr lang="en-US" sz="2800" b="1" dirty="0" err="1" smtClean="0"/>
              <a:t>neq</a:t>
            </a:r>
            <a:r>
              <a:rPr lang="en-US" sz="2800" b="1" dirty="0" smtClean="0"/>
              <a:t>		</a:t>
            </a:r>
            <a:r>
              <a:rPr lang="en-US" sz="3500" dirty="0" smtClean="0"/>
              <a:t>not equal</a:t>
            </a:r>
            <a:endParaRPr lang="en-US" dirty="0" smtClean="0"/>
          </a:p>
          <a:p>
            <a:pPr lvl="2"/>
            <a:r>
              <a:rPr lang="en-US" sz="2800" b="1" dirty="0" smtClean="0"/>
              <a:t>range		</a:t>
            </a:r>
            <a:r>
              <a:rPr lang="en-US" sz="3500" dirty="0" smtClean="0"/>
              <a:t>a range of ports</a:t>
            </a:r>
          </a:p>
          <a:p>
            <a:pPr lvl="3"/>
            <a:r>
              <a:rPr lang="en-US" sz="3200" dirty="0" smtClean="0"/>
              <a:t>Must specify two different port numbers</a:t>
            </a:r>
            <a:endParaRPr lang="en-US" dirty="0" smtClean="0"/>
          </a:p>
          <a:p>
            <a:pPr lvl="2"/>
            <a:r>
              <a:rPr lang="en-US" sz="2800" b="1" dirty="0" err="1" smtClean="0"/>
              <a:t>est</a:t>
            </a:r>
            <a:r>
              <a:rPr lang="en-US" sz="2800" b="1" dirty="0" smtClean="0"/>
              <a:t>		</a:t>
            </a:r>
            <a:r>
              <a:rPr lang="en-US" sz="3500" dirty="0" smtClean="0"/>
              <a:t>established connections</a:t>
            </a:r>
          </a:p>
          <a:p>
            <a:pPr lvl="3"/>
            <a:r>
              <a:rPr lang="en-US" sz="3200" dirty="0" smtClean="0"/>
              <a:t>Allows packets to pass through the firewall from the Internet if they are the response to a connection established from within the intranet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Port</a:t>
            </a:r>
            <a:r>
              <a:rPr lang="en-US" sz="2400" dirty="0" smtClean="0"/>
              <a:t> (optional) </a:t>
            </a:r>
          </a:p>
          <a:p>
            <a:pPr lvl="1"/>
            <a:r>
              <a:rPr lang="en-US" sz="2000" dirty="0" smtClean="0"/>
              <a:t>TCP/UDP destination port number</a:t>
            </a:r>
          </a:p>
          <a:p>
            <a:pPr lvl="1"/>
            <a:r>
              <a:rPr lang="en-US" sz="2000" dirty="0" smtClean="0"/>
              <a:t>If omitted, command applies for all port numbers</a:t>
            </a:r>
          </a:p>
          <a:p>
            <a:pPr lvl="1"/>
            <a:r>
              <a:rPr lang="en-US" sz="2000" dirty="0" smtClean="0"/>
              <a:t>Port number must be specified if an operator is given</a:t>
            </a:r>
            <a:endParaRPr lang="en-US" sz="1800" dirty="0" smtClean="0"/>
          </a:p>
          <a:p>
            <a:r>
              <a:rPr lang="en-US" sz="2400" b="1" dirty="0" smtClean="0"/>
              <a:t>Log</a:t>
            </a:r>
            <a:r>
              <a:rPr lang="en-US" sz="2400" dirty="0" smtClean="0"/>
              <a:t> (optional)</a:t>
            </a:r>
          </a:p>
          <a:p>
            <a:pPr lvl="1"/>
            <a:r>
              <a:rPr lang="en-US" sz="2000" dirty="0" smtClean="0"/>
              <a:t>Whether to log this entry to the console</a:t>
            </a:r>
            <a:endParaRPr lang="en-US" sz="1800" dirty="0" smtClean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461</TotalTime>
  <Words>1206</Words>
  <Application>Microsoft Office PowerPoint</Application>
  <PresentationFormat>Custom</PresentationFormat>
  <Paragraphs>204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Lab 11 – Cisco Firewall </vt:lpstr>
      <vt:lpstr>Cisco Firewall </vt:lpstr>
      <vt:lpstr>Background:</vt:lpstr>
      <vt:lpstr>ACLs (access control lists)</vt:lpstr>
      <vt:lpstr>General format for a Cisco-like firewall configuration command (extended IP)</vt:lpstr>
      <vt:lpstr>Definitions:</vt:lpstr>
      <vt:lpstr>Definitions:</vt:lpstr>
      <vt:lpstr>Definitions:</vt:lpstr>
      <vt:lpstr>Definitions:</vt:lpstr>
      <vt:lpstr>Notes:</vt:lpstr>
      <vt:lpstr>Access-list command order is important</vt:lpstr>
      <vt:lpstr>Firewall</vt:lpstr>
      <vt:lpstr>Examples</vt:lpstr>
      <vt:lpstr>Examples</vt:lpstr>
      <vt:lpstr>Examples</vt:lpstr>
      <vt:lpstr>Examples</vt:lpstr>
      <vt:lpstr>Important Note</vt:lpstr>
      <vt:lpstr>Final notes</vt:lpstr>
      <vt:lpstr>Cisco Router Modes</vt:lpstr>
      <vt:lpstr>General Notes</vt:lpstr>
      <vt:lpstr>Lab 11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Firewall Simulation</dc:title>
  <cp:lastModifiedBy>ajkombol</cp:lastModifiedBy>
  <cp:revision>51</cp:revision>
  <cp:lastPrinted>2017-04-17T16:23:25Z</cp:lastPrinted>
  <dcterms:created xsi:type="dcterms:W3CDTF">2010-10-07T17:16:18Z</dcterms:created>
  <dcterms:modified xsi:type="dcterms:W3CDTF">2018-01-14T20:31:43Z</dcterms:modified>
</cp:coreProperties>
</file>