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3"/>
  </p:notesMasterIdLst>
  <p:sldIdLst>
    <p:sldId id="256" r:id="rId2"/>
    <p:sldId id="257" r:id="rId3"/>
    <p:sldId id="285" r:id="rId4"/>
    <p:sldId id="284" r:id="rId5"/>
    <p:sldId id="329" r:id="rId6"/>
    <p:sldId id="286" r:id="rId7"/>
    <p:sldId id="259" r:id="rId8"/>
    <p:sldId id="258" r:id="rId9"/>
    <p:sldId id="260" r:id="rId10"/>
    <p:sldId id="317" r:id="rId11"/>
    <p:sldId id="292" r:id="rId12"/>
    <p:sldId id="312" r:id="rId13"/>
    <p:sldId id="313" r:id="rId14"/>
    <p:sldId id="311" r:id="rId15"/>
    <p:sldId id="314" r:id="rId16"/>
    <p:sldId id="339" r:id="rId17"/>
    <p:sldId id="340" r:id="rId18"/>
    <p:sldId id="341" r:id="rId19"/>
    <p:sldId id="261" r:id="rId20"/>
    <p:sldId id="262" r:id="rId21"/>
    <p:sldId id="326" r:id="rId22"/>
    <p:sldId id="301" r:id="rId23"/>
    <p:sldId id="345" r:id="rId24"/>
    <p:sldId id="346" r:id="rId25"/>
    <p:sldId id="335" r:id="rId26"/>
    <p:sldId id="330" r:id="rId27"/>
    <p:sldId id="296" r:id="rId28"/>
    <p:sldId id="336" r:id="rId29"/>
    <p:sldId id="331" r:id="rId30"/>
    <p:sldId id="295" r:id="rId31"/>
    <p:sldId id="337" r:id="rId32"/>
    <p:sldId id="333" r:id="rId33"/>
    <p:sldId id="332" r:id="rId34"/>
    <p:sldId id="338" r:id="rId35"/>
    <p:sldId id="294" r:id="rId36"/>
    <p:sldId id="293" r:id="rId37"/>
    <p:sldId id="263" r:id="rId38"/>
    <p:sldId id="264" r:id="rId39"/>
    <p:sldId id="302" r:id="rId40"/>
    <p:sldId id="318" r:id="rId41"/>
    <p:sldId id="303" r:id="rId42"/>
    <p:sldId id="320" r:id="rId43"/>
    <p:sldId id="304" r:id="rId44"/>
    <p:sldId id="265" r:id="rId45"/>
    <p:sldId id="267" r:id="rId46"/>
    <p:sldId id="315" r:id="rId47"/>
    <p:sldId id="344" r:id="rId48"/>
    <p:sldId id="268" r:id="rId49"/>
    <p:sldId id="269" r:id="rId50"/>
    <p:sldId id="297" r:id="rId51"/>
    <p:sldId id="298" r:id="rId52"/>
    <p:sldId id="270" r:id="rId53"/>
    <p:sldId id="271" r:id="rId54"/>
    <p:sldId id="272" r:id="rId55"/>
    <p:sldId id="273" r:id="rId56"/>
    <p:sldId id="306" r:id="rId57"/>
    <p:sldId id="307" r:id="rId58"/>
    <p:sldId id="300" r:id="rId59"/>
    <p:sldId id="308" r:id="rId60"/>
    <p:sldId id="274" r:id="rId61"/>
    <p:sldId id="275" r:id="rId62"/>
    <p:sldId id="276" r:id="rId63"/>
    <p:sldId id="277" r:id="rId64"/>
    <p:sldId id="347" r:id="rId65"/>
    <p:sldId id="299" r:id="rId66"/>
    <p:sldId id="278" r:id="rId67"/>
    <p:sldId id="279" r:id="rId68"/>
    <p:sldId id="309" r:id="rId69"/>
    <p:sldId id="327" r:id="rId70"/>
    <p:sldId id="310" r:id="rId71"/>
    <p:sldId id="280" r:id="rId72"/>
    <p:sldId id="342" r:id="rId73"/>
    <p:sldId id="325" r:id="rId74"/>
    <p:sldId id="281" r:id="rId75"/>
    <p:sldId id="323" r:id="rId76"/>
    <p:sldId id="287" r:id="rId77"/>
    <p:sldId id="283" r:id="rId78"/>
    <p:sldId id="288" r:id="rId79"/>
    <p:sldId id="289" r:id="rId80"/>
    <p:sldId id="290" r:id="rId81"/>
    <p:sldId id="291" r:id="rId82"/>
  </p:sldIdLst>
  <p:sldSz cx="9144000" cy="6858000" type="screen4x3"/>
  <p:notesSz cx="6858000" cy="91440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57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572DB-591A-4ACB-A306-A44D6571A59C}" type="datetimeFigureOut">
              <a:rPr lang="en-US" smtClean="0"/>
              <a:pPr/>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7F367-C006-4A5F-ADEE-B05C150FD941}" type="slidenum">
              <a:rPr lang="en-US" smtClean="0"/>
              <a:pPr/>
              <a:t>‹#›</a:t>
            </a:fld>
            <a:endParaRPr lang="en-US"/>
          </a:p>
        </p:txBody>
      </p:sp>
    </p:spTree>
    <p:extLst>
      <p:ext uri="{BB962C8B-B14F-4D97-AF65-F5344CB8AC3E}">
        <p14:creationId xmlns:p14="http://schemas.microsoft.com/office/powerpoint/2010/main" val="276574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7F367-C006-4A5F-ADEE-B05C150FD941}" type="slidenum">
              <a:rPr lang="en-US" smtClean="0"/>
              <a:pPr/>
              <a:t>40</a:t>
            </a:fld>
            <a:endParaRPr lang="en-US"/>
          </a:p>
        </p:txBody>
      </p:sp>
    </p:spTree>
    <p:extLst>
      <p:ext uri="{BB962C8B-B14F-4D97-AF65-F5344CB8AC3E}">
        <p14:creationId xmlns:p14="http://schemas.microsoft.com/office/powerpoint/2010/main" val="108364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2438400"/>
            <a:ext cx="9009063" cy="1052513"/>
            <a:chOff x="0" y="1536"/>
            <a:chExt cx="5675" cy="663"/>
          </a:xfrm>
        </p:grpSpPr>
        <p:grpSp>
          <p:nvGrpSpPr>
            <p:cNvPr id="36867" name="Group 3"/>
            <p:cNvGrpSpPr>
              <a:grpSpLocks/>
            </p:cNvGrpSpPr>
            <p:nvPr/>
          </p:nvGrpSpPr>
          <p:grpSpPr bwMode="auto">
            <a:xfrm>
              <a:off x="183" y="1604"/>
              <a:ext cx="448" cy="299"/>
              <a:chOff x="720" y="336"/>
              <a:chExt cx="624" cy="432"/>
            </a:xfrm>
          </p:grpSpPr>
          <p:sp>
            <p:nvSpPr>
              <p:cNvPr id="3686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3686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36870" name="Group 6"/>
            <p:cNvGrpSpPr>
              <a:grpSpLocks/>
            </p:cNvGrpSpPr>
            <p:nvPr/>
          </p:nvGrpSpPr>
          <p:grpSpPr bwMode="auto">
            <a:xfrm>
              <a:off x="261" y="1870"/>
              <a:ext cx="465" cy="299"/>
              <a:chOff x="912" y="2640"/>
              <a:chExt cx="672" cy="432"/>
            </a:xfrm>
          </p:grpSpPr>
          <p:sp>
            <p:nvSpPr>
              <p:cNvPr id="3687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3687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3687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3687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3687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3687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368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687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3687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3688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EFDCC60-56D4-4F71-8BEE-A6BBC0E32B6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4CD731-D729-49CC-A129-5950881675B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D732D6-A39C-4AFB-973B-FA1A21124B7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18859-EB16-4BEA-8F03-D244BAD2E81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40ECFB-7F95-4580-9367-1E028961C83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920F16-B5F9-41C5-806F-E3C696F3721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BAA406-9E01-4E90-A76D-CF4496F1AD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84AD540-9C43-4678-A50A-C9EDB268734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DEB3420-DE6B-4FE2-A268-223D4891EBA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15D464-358E-4183-BB6D-048B72A4C2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002614-092A-4DCB-A7B5-89C9053B1AD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0359E9-03F5-4482-870B-B6BF2E9CE72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endParaRPr kumimoji="1" lang="en-US" sz="2400"/>
          </a:p>
        </p:txBody>
      </p:sp>
      <p:sp>
        <p:nvSpPr>
          <p:cNvPr id="358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endParaRPr kumimoji="1" lang="en-US" sz="2400"/>
          </a:p>
        </p:txBody>
      </p:sp>
      <p:sp>
        <p:nvSpPr>
          <p:cNvPr id="358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endParaRPr kumimoji="1" lang="en-US" sz="2400"/>
          </a:p>
        </p:txBody>
      </p:sp>
      <p:sp>
        <p:nvSpPr>
          <p:cNvPr id="358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kumimoji="1" lang="en-US" sz="2400"/>
          </a:p>
        </p:txBody>
      </p:sp>
      <p:sp>
        <p:nvSpPr>
          <p:cNvPr id="358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endParaRPr kumimoji="1" lang="en-US" sz="2400"/>
          </a:p>
        </p:txBody>
      </p:sp>
      <p:sp>
        <p:nvSpPr>
          <p:cNvPr id="358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endParaRPr kumimoji="1" lang="en-US" sz="2400"/>
          </a:p>
        </p:txBody>
      </p:sp>
      <p:sp>
        <p:nvSpPr>
          <p:cNvPr id="358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en-US" sz="2400"/>
          </a:p>
        </p:txBody>
      </p:sp>
      <p:sp>
        <p:nvSpPr>
          <p:cNvPr id="3584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585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5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p>
        </p:txBody>
      </p:sp>
      <p:sp>
        <p:nvSpPr>
          <p:cNvPr id="3585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p>
        </p:txBody>
      </p:sp>
      <p:sp>
        <p:nvSpPr>
          <p:cNvPr id="3585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12F18859-EB16-4BEA-8F03-D244BAD2E8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Backup"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Data_compression" TargetMode="Externa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hyperlink" Target="http://en.wikipedia.org/wiki/Replication_(computer_scienc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Capacity_optimization" TargetMode="Externa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Encryption" TargetMode="Externa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ki/Disk_staging" TargetMode="Externa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6.xml.rels><?xml version="1.0" encoding="UTF-8" standalone="yes"?>
<Relationships xmlns="http://schemas.openxmlformats.org/package/2006/relationships"><Relationship Id="rId3" Type="http://schemas.openxmlformats.org/officeDocument/2006/relationships/hyperlink" Target="http://en.wikipedia.org/wiki/Job_scheduler" TargetMode="Externa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8.xml.rels><?xml version="1.0" encoding="UTF-8" standalone="yes"?>
<Relationships xmlns="http://schemas.openxmlformats.org/package/2006/relationships"><Relationship Id="rId3" Type="http://schemas.openxmlformats.org/officeDocument/2006/relationships/hyperlink" Target="http://en.wikipedia.org/wiki/HIPAA" TargetMode="Externa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Checksum" TargetMode="Externa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hyperlink" Target="http://en.wikipedia.org/wiki/Hash_function" TargetMode="Externa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66.xml"/><Relationship Id="rId7"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vmlDrawing" Target="../drawings/vmlDrawing1.v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16.emf"/></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hyperlink" Target="http://en.wikipedia.org/wiki/File_locking" TargetMode="Externa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Backup_rotation_scheme"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Backup</a:t>
            </a:r>
          </a:p>
        </p:txBody>
      </p:sp>
      <p:sp>
        <p:nvSpPr>
          <p:cNvPr id="2051" name="Rectangle 3"/>
          <p:cNvSpPr>
            <a:spLocks noGrp="1" noChangeArrowheads="1"/>
          </p:cNvSpPr>
          <p:nvPr>
            <p:ph type="subTitle" idx="1"/>
          </p:nvPr>
        </p:nvSpPr>
        <p:spPr/>
        <p:txBody>
          <a:bodyPr/>
          <a:lstStyle/>
          <a:p>
            <a:r>
              <a:rPr lang="en-US" sz="2800">
                <a:hlinkClick r:id="rId3"/>
              </a:rPr>
              <a:t>http://en.wikipedia.org/wiki/Backup</a:t>
            </a:r>
            <a:r>
              <a:rPr lang="en-US" sz="2800"/>
              <a:t>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 Schemes</a:t>
            </a:r>
            <a:endParaRPr lang="en-US" dirty="0"/>
          </a:p>
        </p:txBody>
      </p:sp>
      <p:sp>
        <p:nvSpPr>
          <p:cNvPr id="5" name="Text Placeholder 4"/>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Backup Rotation Schemes</a:t>
            </a:r>
          </a:p>
        </p:txBody>
      </p:sp>
      <p:sp>
        <p:nvSpPr>
          <p:cNvPr id="56323" name="Rectangle 3"/>
          <p:cNvSpPr>
            <a:spLocks noGrp="1" noChangeArrowheads="1"/>
          </p:cNvSpPr>
          <p:nvPr>
            <p:ph type="body" idx="1"/>
          </p:nvPr>
        </p:nvSpPr>
        <p:spPr>
          <a:xfrm>
            <a:off x="609600" y="2362200"/>
            <a:ext cx="7696200" cy="4191000"/>
          </a:xfrm>
        </p:spPr>
        <p:txBody>
          <a:bodyPr/>
          <a:lstStyle/>
          <a:p>
            <a:pPr>
              <a:lnSpc>
                <a:spcPct val="80000"/>
              </a:lnSpc>
            </a:pPr>
            <a:r>
              <a:rPr lang="en-US" b="1" dirty="0"/>
              <a:t>Unstructured</a:t>
            </a:r>
            <a:r>
              <a:rPr lang="en-US" dirty="0"/>
              <a:t> </a:t>
            </a:r>
          </a:p>
          <a:p>
            <a:pPr lvl="1">
              <a:lnSpc>
                <a:spcPct val="80000"/>
              </a:lnSpc>
            </a:pPr>
            <a:r>
              <a:rPr lang="en-US" dirty="0"/>
              <a:t>An unstructured repository may simply </a:t>
            </a:r>
            <a:r>
              <a:rPr lang="en-US" dirty="0" smtClean="0"/>
              <a:t>be: </a:t>
            </a:r>
          </a:p>
          <a:p>
            <a:pPr lvl="2">
              <a:lnSpc>
                <a:spcPct val="80000"/>
              </a:lnSpc>
            </a:pPr>
            <a:r>
              <a:rPr lang="en-US" dirty="0" smtClean="0"/>
              <a:t>Stack </a:t>
            </a:r>
            <a:r>
              <a:rPr lang="en-US" dirty="0"/>
              <a:t>of floppy disks or CD-R/DVD-R media </a:t>
            </a:r>
            <a:endParaRPr lang="en-US" dirty="0" smtClean="0"/>
          </a:p>
          <a:p>
            <a:pPr lvl="2">
              <a:lnSpc>
                <a:spcPct val="80000"/>
              </a:lnSpc>
            </a:pPr>
            <a:r>
              <a:rPr lang="en-US" dirty="0" smtClean="0"/>
              <a:t>Minimal </a:t>
            </a:r>
            <a:r>
              <a:rPr lang="en-US" dirty="0"/>
              <a:t>information about what was backed up and </a:t>
            </a:r>
            <a:r>
              <a:rPr lang="en-US" dirty="0" smtClean="0"/>
              <a:t>when</a:t>
            </a:r>
          </a:p>
          <a:p>
            <a:pPr lvl="1">
              <a:lnSpc>
                <a:spcPct val="80000"/>
              </a:lnSpc>
            </a:pPr>
            <a:r>
              <a:rPr lang="en-US" dirty="0" smtClean="0"/>
              <a:t>Easiest </a:t>
            </a:r>
            <a:r>
              <a:rPr lang="en-US" dirty="0"/>
              <a:t>to </a:t>
            </a:r>
            <a:r>
              <a:rPr lang="en-US" dirty="0" smtClean="0"/>
              <a:t>implement</a:t>
            </a:r>
          </a:p>
          <a:p>
            <a:pPr lvl="2">
              <a:lnSpc>
                <a:spcPct val="80000"/>
              </a:lnSpc>
            </a:pPr>
            <a:r>
              <a:rPr lang="en-US" dirty="0" smtClean="0"/>
              <a:t>Probably </a:t>
            </a:r>
            <a:r>
              <a:rPr lang="en-US" dirty="0"/>
              <a:t>the least likely to achieve a high level of </a:t>
            </a:r>
            <a:r>
              <a:rPr lang="en-US" dirty="0" smtClean="0"/>
              <a:t>recoverability</a:t>
            </a:r>
            <a:endParaRPr lang="en-US"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Backup Rotation Schemes</a:t>
            </a:r>
          </a:p>
        </p:txBody>
      </p:sp>
      <p:sp>
        <p:nvSpPr>
          <p:cNvPr id="56323" name="Rectangle 3"/>
          <p:cNvSpPr>
            <a:spLocks noGrp="1" noChangeArrowheads="1"/>
          </p:cNvSpPr>
          <p:nvPr>
            <p:ph type="body" idx="1"/>
          </p:nvPr>
        </p:nvSpPr>
        <p:spPr>
          <a:xfrm>
            <a:off x="762000" y="2017713"/>
            <a:ext cx="8382000" cy="4840287"/>
          </a:xfrm>
        </p:spPr>
        <p:txBody>
          <a:bodyPr>
            <a:normAutofit fontScale="92500" lnSpcReduction="10000"/>
          </a:bodyPr>
          <a:lstStyle/>
          <a:p>
            <a:pPr>
              <a:lnSpc>
                <a:spcPct val="80000"/>
              </a:lnSpc>
            </a:pPr>
            <a:r>
              <a:rPr lang="en-US" sz="2800" b="1" dirty="0" smtClean="0"/>
              <a:t>Full </a:t>
            </a:r>
            <a:r>
              <a:rPr lang="en-US" sz="2800" b="1" dirty="0"/>
              <a:t>+ Incrementals</a:t>
            </a:r>
            <a:endParaRPr lang="en-US" sz="2800" dirty="0"/>
          </a:p>
          <a:p>
            <a:pPr lvl="1">
              <a:lnSpc>
                <a:spcPct val="80000"/>
              </a:lnSpc>
            </a:pPr>
            <a:r>
              <a:rPr lang="en-US" sz="2400" i="1" dirty="0" smtClean="0"/>
              <a:t>Full </a:t>
            </a:r>
            <a:r>
              <a:rPr lang="en-US" sz="2400" i="1" dirty="0"/>
              <a:t>+ Incremental </a:t>
            </a:r>
            <a:r>
              <a:rPr lang="en-US" sz="2400" dirty="0"/>
              <a:t>repository aims to make storing several copies of the source data more </a:t>
            </a:r>
            <a:r>
              <a:rPr lang="en-US" sz="2400" dirty="0" smtClean="0"/>
              <a:t>feasible</a:t>
            </a:r>
          </a:p>
          <a:p>
            <a:pPr lvl="2">
              <a:lnSpc>
                <a:spcPct val="80000"/>
              </a:lnSpc>
            </a:pPr>
            <a:r>
              <a:rPr lang="en-US" sz="1800" dirty="0" smtClean="0"/>
              <a:t>Initially, </a:t>
            </a:r>
            <a:r>
              <a:rPr lang="en-US" sz="1800" dirty="0"/>
              <a:t>a </a:t>
            </a:r>
            <a:r>
              <a:rPr lang="en-US" sz="1800" i="1" dirty="0"/>
              <a:t>full</a:t>
            </a:r>
            <a:r>
              <a:rPr lang="en-US" sz="1800" dirty="0"/>
              <a:t> backup (of all files) is </a:t>
            </a:r>
            <a:r>
              <a:rPr lang="en-US" sz="1800" dirty="0" smtClean="0"/>
              <a:t>taken</a:t>
            </a:r>
          </a:p>
          <a:p>
            <a:pPr lvl="1">
              <a:lnSpc>
                <a:spcPct val="80000"/>
              </a:lnSpc>
            </a:pPr>
            <a:r>
              <a:rPr lang="en-US" sz="2400" dirty="0" smtClean="0"/>
              <a:t>Afterwards </a:t>
            </a:r>
            <a:r>
              <a:rPr lang="en-US" sz="2400" i="1" dirty="0"/>
              <a:t>incremental</a:t>
            </a:r>
            <a:r>
              <a:rPr lang="en-US" sz="2400" dirty="0"/>
              <a:t> </a:t>
            </a:r>
            <a:r>
              <a:rPr lang="en-US" sz="2400" dirty="0" smtClean="0"/>
              <a:t>backups can be taken</a:t>
            </a:r>
          </a:p>
          <a:p>
            <a:pPr lvl="2">
              <a:lnSpc>
                <a:spcPct val="80000"/>
              </a:lnSpc>
            </a:pPr>
            <a:r>
              <a:rPr lang="en-US" sz="1800" dirty="0" smtClean="0"/>
              <a:t>Only </a:t>
            </a:r>
            <a:r>
              <a:rPr lang="en-US" sz="1800" dirty="0"/>
              <a:t>the files that have changed since the previous full or incremental </a:t>
            </a:r>
            <a:r>
              <a:rPr lang="en-US" sz="1800" dirty="0" smtClean="0"/>
              <a:t>backup</a:t>
            </a:r>
            <a:endParaRPr lang="en-US" sz="1400" dirty="0" smtClean="0"/>
          </a:p>
          <a:p>
            <a:pPr lvl="1">
              <a:lnSpc>
                <a:spcPct val="80000"/>
              </a:lnSpc>
            </a:pPr>
            <a:r>
              <a:rPr lang="en-US" sz="2400" dirty="0" smtClean="0"/>
              <a:t>Restoring </a:t>
            </a:r>
            <a:r>
              <a:rPr lang="en-US" sz="2400" dirty="0"/>
              <a:t>whole systems to a certain point in time </a:t>
            </a:r>
            <a:r>
              <a:rPr lang="en-US" sz="2400" dirty="0" smtClean="0"/>
              <a:t>requires:</a:t>
            </a:r>
          </a:p>
          <a:p>
            <a:pPr lvl="2">
              <a:lnSpc>
                <a:spcPct val="80000"/>
              </a:lnSpc>
            </a:pPr>
            <a:r>
              <a:rPr lang="en-US" sz="1700" dirty="0" smtClean="0"/>
              <a:t>Locating </a:t>
            </a:r>
            <a:r>
              <a:rPr lang="en-US" sz="1700" dirty="0"/>
              <a:t>the full backup taken previous to that </a:t>
            </a:r>
            <a:r>
              <a:rPr lang="en-US" sz="1700" dirty="0" smtClean="0"/>
              <a:t>time </a:t>
            </a:r>
          </a:p>
          <a:p>
            <a:pPr lvl="2">
              <a:lnSpc>
                <a:spcPct val="80000"/>
              </a:lnSpc>
            </a:pPr>
            <a:r>
              <a:rPr lang="en-US" sz="1700" dirty="0" smtClean="0"/>
              <a:t>All </a:t>
            </a:r>
            <a:r>
              <a:rPr lang="en-US" sz="1700" dirty="0"/>
              <a:t>the incremental backups taken between that full backup and the particular point in time to which the system is supposed to be </a:t>
            </a:r>
            <a:r>
              <a:rPr lang="en-US" sz="1700" dirty="0" smtClean="0"/>
              <a:t>restored</a:t>
            </a:r>
          </a:p>
          <a:p>
            <a:pPr lvl="1">
              <a:lnSpc>
                <a:spcPct val="80000"/>
              </a:lnSpc>
            </a:pPr>
            <a:r>
              <a:rPr lang="en-US" sz="2400" dirty="0" smtClean="0"/>
              <a:t>Offers </a:t>
            </a:r>
            <a:r>
              <a:rPr lang="en-US" sz="2400" dirty="0"/>
              <a:t>a high level of security that </a:t>
            </a:r>
            <a:r>
              <a:rPr lang="en-US" sz="2400" i="1" dirty="0"/>
              <a:t>something</a:t>
            </a:r>
            <a:r>
              <a:rPr lang="en-US" sz="2400" dirty="0"/>
              <a:t> can be </a:t>
            </a:r>
            <a:r>
              <a:rPr lang="en-US" sz="2400" dirty="0" smtClean="0"/>
              <a:t>restored</a:t>
            </a:r>
          </a:p>
          <a:p>
            <a:pPr lvl="2">
              <a:lnSpc>
                <a:spcPct val="80000"/>
              </a:lnSpc>
            </a:pPr>
            <a:r>
              <a:rPr lang="en-US" sz="2000" dirty="0" smtClean="0"/>
              <a:t>Typically used </a:t>
            </a:r>
            <a:r>
              <a:rPr lang="en-US" sz="2000" dirty="0"/>
              <a:t>with removable media such as tapes and optical </a:t>
            </a:r>
            <a:r>
              <a:rPr lang="en-US" sz="2000" dirty="0" smtClean="0"/>
              <a:t>disks</a:t>
            </a:r>
          </a:p>
          <a:p>
            <a:pPr lvl="1">
              <a:lnSpc>
                <a:spcPct val="80000"/>
              </a:lnSpc>
            </a:pPr>
            <a:r>
              <a:rPr lang="en-US" sz="2400" dirty="0" smtClean="0"/>
              <a:t>Downside:</a:t>
            </a:r>
          </a:p>
          <a:p>
            <a:pPr lvl="2">
              <a:lnSpc>
                <a:spcPct val="80000"/>
              </a:lnSpc>
            </a:pPr>
            <a:r>
              <a:rPr lang="en-US" sz="2000" dirty="0" smtClean="0"/>
              <a:t>Dealing </a:t>
            </a:r>
            <a:r>
              <a:rPr lang="en-US" sz="2000" dirty="0"/>
              <a:t>with a long series of </a:t>
            </a:r>
            <a:r>
              <a:rPr lang="en-US" sz="2000" dirty="0" smtClean="0"/>
              <a:t>incrementals</a:t>
            </a:r>
          </a:p>
          <a:p>
            <a:pPr lvl="2">
              <a:lnSpc>
                <a:spcPct val="80000"/>
              </a:lnSpc>
            </a:pPr>
            <a:r>
              <a:rPr lang="en-US" sz="2000" dirty="0" smtClean="0"/>
              <a:t>Large storage media requirements</a:t>
            </a:r>
            <a:endParaRPr lang="en-US" sz="20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Backup Rotation Schemes</a:t>
            </a:r>
          </a:p>
        </p:txBody>
      </p:sp>
      <p:sp>
        <p:nvSpPr>
          <p:cNvPr id="56323" name="Rectangle 3"/>
          <p:cNvSpPr>
            <a:spLocks noGrp="1" noChangeArrowheads="1"/>
          </p:cNvSpPr>
          <p:nvPr>
            <p:ph type="body" idx="1"/>
          </p:nvPr>
        </p:nvSpPr>
        <p:spPr>
          <a:xfrm>
            <a:off x="838200" y="2017713"/>
            <a:ext cx="8116888" cy="4535487"/>
          </a:xfrm>
        </p:spPr>
        <p:txBody>
          <a:bodyPr>
            <a:normAutofit fontScale="92500" lnSpcReduction="10000"/>
          </a:bodyPr>
          <a:lstStyle/>
          <a:p>
            <a:pPr>
              <a:lnSpc>
                <a:spcPct val="80000"/>
              </a:lnSpc>
            </a:pPr>
            <a:r>
              <a:rPr lang="en-US" b="1" dirty="0" smtClean="0"/>
              <a:t>Full </a:t>
            </a:r>
            <a:r>
              <a:rPr lang="en-US" b="1" dirty="0"/>
              <a:t>+ Differential</a:t>
            </a:r>
            <a:r>
              <a:rPr lang="en-US" dirty="0"/>
              <a:t> </a:t>
            </a:r>
          </a:p>
          <a:p>
            <a:pPr lvl="1">
              <a:lnSpc>
                <a:spcPct val="80000"/>
              </a:lnSpc>
            </a:pPr>
            <a:r>
              <a:rPr lang="en-US" dirty="0" smtClean="0"/>
              <a:t>Differs slightly </a:t>
            </a:r>
            <a:r>
              <a:rPr lang="en-US" dirty="0"/>
              <a:t>from a full + incremental </a:t>
            </a:r>
            <a:endParaRPr lang="en-US" dirty="0" smtClean="0"/>
          </a:p>
          <a:p>
            <a:pPr lvl="2">
              <a:lnSpc>
                <a:spcPct val="80000"/>
              </a:lnSpc>
            </a:pPr>
            <a:r>
              <a:rPr lang="en-US" dirty="0" smtClean="0"/>
              <a:t>After </a:t>
            </a:r>
            <a:r>
              <a:rPr lang="en-US" dirty="0"/>
              <a:t>the full backup is </a:t>
            </a:r>
            <a:r>
              <a:rPr lang="en-US" dirty="0" smtClean="0"/>
              <a:t>taken</a:t>
            </a:r>
          </a:p>
          <a:p>
            <a:pPr lvl="3">
              <a:lnSpc>
                <a:spcPct val="80000"/>
              </a:lnSpc>
            </a:pPr>
            <a:r>
              <a:rPr lang="en-US" dirty="0" smtClean="0"/>
              <a:t>Each </a:t>
            </a:r>
            <a:r>
              <a:rPr lang="en-US" dirty="0"/>
              <a:t>partial backup captures all files created or changed since the full </a:t>
            </a:r>
            <a:r>
              <a:rPr lang="en-US" dirty="0" smtClean="0"/>
              <a:t>backup</a:t>
            </a:r>
          </a:p>
          <a:p>
            <a:pPr lvl="3">
              <a:lnSpc>
                <a:spcPct val="80000"/>
              </a:lnSpc>
            </a:pPr>
            <a:r>
              <a:rPr lang="en-US" dirty="0" smtClean="0"/>
              <a:t>Even </a:t>
            </a:r>
            <a:r>
              <a:rPr lang="en-US" dirty="0"/>
              <a:t>though some may have been included in a previous partial </a:t>
            </a:r>
            <a:r>
              <a:rPr lang="en-US" dirty="0" smtClean="0"/>
              <a:t>backup</a:t>
            </a:r>
          </a:p>
          <a:p>
            <a:pPr lvl="1">
              <a:lnSpc>
                <a:spcPct val="80000"/>
              </a:lnSpc>
            </a:pPr>
            <a:r>
              <a:rPr lang="en-US" dirty="0" smtClean="0"/>
              <a:t>Advantages: </a:t>
            </a:r>
          </a:p>
          <a:p>
            <a:pPr lvl="2">
              <a:lnSpc>
                <a:spcPct val="80000"/>
              </a:lnSpc>
            </a:pPr>
            <a:r>
              <a:rPr lang="en-US" dirty="0" smtClean="0"/>
              <a:t>Restore </a:t>
            </a:r>
            <a:r>
              <a:rPr lang="en-US" dirty="0"/>
              <a:t>involves recovering only the last full backup and then overlaying it with the last differential </a:t>
            </a:r>
            <a:r>
              <a:rPr lang="en-US" dirty="0" smtClean="0"/>
              <a:t>backup</a:t>
            </a:r>
          </a:p>
          <a:p>
            <a:pPr lvl="3">
              <a:lnSpc>
                <a:spcPct val="80000"/>
              </a:lnSpc>
            </a:pPr>
            <a:r>
              <a:rPr lang="en-US" dirty="0" smtClean="0"/>
              <a:t>Less media</a:t>
            </a:r>
          </a:p>
          <a:p>
            <a:pPr lvl="3">
              <a:lnSpc>
                <a:spcPct val="80000"/>
              </a:lnSpc>
            </a:pPr>
            <a:r>
              <a:rPr lang="en-US" dirty="0" smtClean="0"/>
              <a:t>Less time to recover</a:t>
            </a:r>
          </a:p>
          <a:p>
            <a:pPr lvl="1">
              <a:lnSpc>
                <a:spcPct val="80000"/>
              </a:lnSpc>
            </a:pPr>
            <a:r>
              <a:rPr lang="en-US" dirty="0" smtClean="0"/>
              <a:t>Disadvantages:</a:t>
            </a:r>
          </a:p>
          <a:p>
            <a:pPr lvl="2">
              <a:lnSpc>
                <a:spcPct val="80000"/>
              </a:lnSpc>
            </a:pPr>
            <a:r>
              <a:rPr lang="en-US" dirty="0" smtClean="0"/>
              <a:t>Less granular recovery</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Backup Rotation Schemes</a:t>
            </a:r>
          </a:p>
        </p:txBody>
      </p:sp>
      <p:sp>
        <p:nvSpPr>
          <p:cNvPr id="56323" name="Rectangle 3"/>
          <p:cNvSpPr>
            <a:spLocks noGrp="1" noChangeArrowheads="1"/>
          </p:cNvSpPr>
          <p:nvPr>
            <p:ph type="body" idx="1"/>
          </p:nvPr>
        </p:nvSpPr>
        <p:spPr>
          <a:xfrm>
            <a:off x="762000" y="2017713"/>
            <a:ext cx="8193088" cy="4535487"/>
          </a:xfrm>
        </p:spPr>
        <p:txBody>
          <a:bodyPr>
            <a:normAutofit/>
          </a:bodyPr>
          <a:lstStyle/>
          <a:p>
            <a:pPr>
              <a:lnSpc>
                <a:spcPct val="80000"/>
              </a:lnSpc>
            </a:pPr>
            <a:r>
              <a:rPr lang="en-US" sz="2800" b="1" dirty="0" smtClean="0"/>
              <a:t>Mirror </a:t>
            </a:r>
            <a:r>
              <a:rPr lang="en-US" sz="2800" b="1" dirty="0"/>
              <a:t>+ Reverse </a:t>
            </a:r>
            <a:r>
              <a:rPr lang="en-US" sz="2800" b="1" dirty="0" err="1" smtClean="0"/>
              <a:t>Incrementals</a:t>
            </a:r>
            <a:endParaRPr lang="en-US" sz="2800" b="1" dirty="0"/>
          </a:p>
          <a:p>
            <a:pPr lvl="1">
              <a:lnSpc>
                <a:spcPct val="80000"/>
              </a:lnSpc>
            </a:pPr>
            <a:r>
              <a:rPr lang="en-US" sz="2400" dirty="0" smtClean="0"/>
              <a:t>Similar </a:t>
            </a:r>
            <a:r>
              <a:rPr lang="en-US" sz="2400" dirty="0"/>
              <a:t>to a Full + Incrementals </a:t>
            </a:r>
            <a:r>
              <a:rPr lang="en-US" sz="2400" dirty="0" smtClean="0"/>
              <a:t>repository</a:t>
            </a:r>
          </a:p>
          <a:p>
            <a:pPr lvl="1">
              <a:lnSpc>
                <a:spcPct val="80000"/>
              </a:lnSpc>
            </a:pPr>
            <a:r>
              <a:rPr lang="en-US" sz="2400" dirty="0" smtClean="0"/>
              <a:t>Instead </a:t>
            </a:r>
            <a:r>
              <a:rPr lang="en-US" sz="2400" dirty="0"/>
              <a:t>of an aging full backup followed by a series of </a:t>
            </a:r>
            <a:r>
              <a:rPr lang="en-US" sz="2400" dirty="0" smtClean="0"/>
              <a:t>incrementals</a:t>
            </a:r>
          </a:p>
          <a:p>
            <a:pPr lvl="2">
              <a:lnSpc>
                <a:spcPct val="80000"/>
              </a:lnSpc>
            </a:pPr>
            <a:r>
              <a:rPr lang="en-US" sz="2000" dirty="0" smtClean="0"/>
              <a:t>Offers </a:t>
            </a:r>
            <a:r>
              <a:rPr lang="en-US" sz="2000" dirty="0"/>
              <a:t>a mirror that reflects the system state as of the last backup and a history of reverse </a:t>
            </a:r>
            <a:r>
              <a:rPr lang="en-US" sz="2000" dirty="0" smtClean="0"/>
              <a:t>incrementals</a:t>
            </a:r>
          </a:p>
          <a:p>
            <a:pPr lvl="1">
              <a:lnSpc>
                <a:spcPct val="80000"/>
              </a:lnSpc>
            </a:pPr>
            <a:r>
              <a:rPr lang="en-US" sz="2400" dirty="0" smtClean="0"/>
              <a:t>One </a:t>
            </a:r>
            <a:r>
              <a:rPr lang="en-US" sz="2400" dirty="0"/>
              <a:t>benefit of this is it only requires an initial full </a:t>
            </a:r>
            <a:r>
              <a:rPr lang="en-US" sz="2400" dirty="0" smtClean="0"/>
              <a:t>backup</a:t>
            </a:r>
          </a:p>
          <a:p>
            <a:pPr lvl="1">
              <a:lnSpc>
                <a:spcPct val="80000"/>
              </a:lnSpc>
            </a:pPr>
            <a:r>
              <a:rPr lang="en-US" sz="2400" dirty="0" smtClean="0"/>
              <a:t>Each </a:t>
            </a:r>
            <a:r>
              <a:rPr lang="en-US" sz="2400" dirty="0"/>
              <a:t>incremental </a:t>
            </a:r>
            <a:r>
              <a:rPr lang="en-US" sz="2400" dirty="0" smtClean="0"/>
              <a:t>backup (change) </a:t>
            </a:r>
            <a:r>
              <a:rPr lang="en-US" sz="2400" dirty="0"/>
              <a:t>is immediately applied to the mirror and the files they replace are moved to a reverse </a:t>
            </a:r>
            <a:r>
              <a:rPr lang="en-US" sz="2400" dirty="0" smtClean="0"/>
              <a:t>incremental</a:t>
            </a:r>
          </a:p>
          <a:p>
            <a:pPr lvl="1">
              <a:lnSpc>
                <a:spcPct val="80000"/>
              </a:lnSpc>
            </a:pPr>
            <a:r>
              <a:rPr lang="en-US" sz="2400" dirty="0" smtClean="0"/>
              <a:t>Model </a:t>
            </a:r>
            <a:r>
              <a:rPr lang="en-US" sz="2400" dirty="0"/>
              <a:t>is not suited to use removable </a:t>
            </a:r>
            <a:r>
              <a:rPr lang="en-US" sz="2400" dirty="0" smtClean="0"/>
              <a:t>media</a:t>
            </a:r>
          </a:p>
          <a:p>
            <a:pPr lvl="2">
              <a:lnSpc>
                <a:spcPct val="80000"/>
              </a:lnSpc>
            </a:pPr>
            <a:r>
              <a:rPr lang="en-US" sz="2000" dirty="0" smtClean="0"/>
              <a:t>Every </a:t>
            </a:r>
            <a:r>
              <a:rPr lang="en-US" sz="2000" dirty="0"/>
              <a:t>backup must be done in comparison to the </a:t>
            </a:r>
            <a:r>
              <a:rPr lang="en-US" sz="2000" dirty="0" smtClean="0"/>
              <a:t>mirror</a:t>
            </a:r>
            <a:endParaRPr lang="en-US" sz="2000" dirty="0"/>
          </a:p>
          <a:p>
            <a:pPr>
              <a:lnSpc>
                <a:spcPct val="80000"/>
              </a:lnSpc>
            </a:pPr>
            <a:endParaRPr lang="en-US" sz="2800"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Backup Rotation Schemes</a:t>
            </a:r>
          </a:p>
        </p:txBody>
      </p:sp>
      <p:sp>
        <p:nvSpPr>
          <p:cNvPr id="56323" name="Rectangle 3"/>
          <p:cNvSpPr>
            <a:spLocks noGrp="1" noChangeArrowheads="1"/>
          </p:cNvSpPr>
          <p:nvPr>
            <p:ph type="body" idx="1"/>
          </p:nvPr>
        </p:nvSpPr>
        <p:spPr>
          <a:xfrm>
            <a:off x="685800" y="2017713"/>
            <a:ext cx="8458200" cy="4535487"/>
          </a:xfrm>
        </p:spPr>
        <p:txBody>
          <a:bodyPr/>
          <a:lstStyle/>
          <a:p>
            <a:pPr>
              <a:lnSpc>
                <a:spcPct val="80000"/>
              </a:lnSpc>
            </a:pPr>
            <a:r>
              <a:rPr lang="en-US" b="1" dirty="0" smtClean="0"/>
              <a:t>Continuous </a:t>
            </a:r>
            <a:r>
              <a:rPr lang="en-US" b="1" dirty="0"/>
              <a:t>data protection</a:t>
            </a:r>
          </a:p>
          <a:p>
            <a:pPr lvl="1">
              <a:lnSpc>
                <a:spcPct val="80000"/>
              </a:lnSpc>
            </a:pPr>
            <a:r>
              <a:rPr lang="en-US" dirty="0" smtClean="0"/>
              <a:t>Model </a:t>
            </a:r>
            <a:r>
              <a:rPr lang="en-US" dirty="0"/>
              <a:t>takes </a:t>
            </a:r>
            <a:r>
              <a:rPr lang="en-US" dirty="0" smtClean="0"/>
              <a:t>the Mirror + Reverse a step further</a:t>
            </a:r>
          </a:p>
          <a:p>
            <a:pPr lvl="2">
              <a:lnSpc>
                <a:spcPct val="80000"/>
              </a:lnSpc>
            </a:pPr>
            <a:r>
              <a:rPr lang="en-US" dirty="0" smtClean="0"/>
              <a:t>Instead </a:t>
            </a:r>
            <a:r>
              <a:rPr lang="en-US" dirty="0"/>
              <a:t>of scheduling periodic </a:t>
            </a:r>
            <a:r>
              <a:rPr lang="en-US" dirty="0" smtClean="0"/>
              <a:t>backups</a:t>
            </a:r>
          </a:p>
          <a:p>
            <a:pPr lvl="3">
              <a:lnSpc>
                <a:spcPct val="80000"/>
              </a:lnSpc>
            </a:pPr>
            <a:r>
              <a:rPr lang="en-US" dirty="0" smtClean="0"/>
              <a:t>System </a:t>
            </a:r>
            <a:r>
              <a:rPr lang="en-US" dirty="0"/>
              <a:t>immediately logs every change on the host </a:t>
            </a:r>
            <a:r>
              <a:rPr lang="en-US" dirty="0" smtClean="0"/>
              <a:t>system</a:t>
            </a:r>
          </a:p>
          <a:p>
            <a:pPr lvl="1">
              <a:lnSpc>
                <a:spcPct val="80000"/>
              </a:lnSpc>
            </a:pPr>
            <a:r>
              <a:rPr lang="en-US" dirty="0" smtClean="0"/>
              <a:t>Generally </a:t>
            </a:r>
            <a:r>
              <a:rPr lang="en-US" dirty="0"/>
              <a:t>done by saving byte or block-level </a:t>
            </a:r>
            <a:r>
              <a:rPr lang="en-US" dirty="0" smtClean="0"/>
              <a:t>differences</a:t>
            </a:r>
          </a:p>
          <a:p>
            <a:pPr lvl="2">
              <a:lnSpc>
                <a:spcPct val="80000"/>
              </a:lnSpc>
            </a:pPr>
            <a:r>
              <a:rPr lang="en-US" dirty="0" smtClean="0"/>
              <a:t> Rather </a:t>
            </a:r>
            <a:r>
              <a:rPr lang="en-US" dirty="0"/>
              <a:t>than file-level </a:t>
            </a:r>
            <a:r>
              <a:rPr lang="en-US" dirty="0" smtClean="0"/>
              <a:t>differences</a:t>
            </a:r>
          </a:p>
          <a:p>
            <a:pPr lvl="1">
              <a:lnSpc>
                <a:spcPct val="80000"/>
              </a:lnSpc>
            </a:pPr>
            <a:r>
              <a:rPr lang="en-US" dirty="0" smtClean="0"/>
              <a:t>Differs </a:t>
            </a:r>
            <a:r>
              <a:rPr lang="en-US" dirty="0"/>
              <a:t>from simple disk </a:t>
            </a:r>
            <a:r>
              <a:rPr lang="en-US" dirty="0" smtClean="0"/>
              <a:t>mirroring</a:t>
            </a:r>
          </a:p>
          <a:p>
            <a:pPr lvl="2">
              <a:lnSpc>
                <a:spcPct val="80000"/>
              </a:lnSpc>
            </a:pPr>
            <a:r>
              <a:rPr lang="en-US" dirty="0" smtClean="0"/>
              <a:t>Enables </a:t>
            </a:r>
            <a:r>
              <a:rPr lang="en-US" dirty="0"/>
              <a:t>a roll-back of the </a:t>
            </a:r>
            <a:r>
              <a:rPr lang="en-US" dirty="0" smtClean="0"/>
              <a:t>log</a:t>
            </a:r>
          </a:p>
          <a:p>
            <a:pPr lvl="3">
              <a:lnSpc>
                <a:spcPct val="80000"/>
              </a:lnSpc>
            </a:pPr>
            <a:r>
              <a:rPr lang="en-US" dirty="0" smtClean="0"/>
              <a:t>Able to restore an </a:t>
            </a:r>
            <a:r>
              <a:rPr lang="en-US" dirty="0"/>
              <a:t>old image of </a:t>
            </a:r>
            <a:r>
              <a:rPr lang="en-US" dirty="0" smtClean="0"/>
              <a:t>data</a:t>
            </a:r>
            <a:endParaRPr lang="en-US" dirty="0"/>
          </a:p>
          <a:p>
            <a:pPr>
              <a:lnSpc>
                <a:spcPct val="80000"/>
              </a:lnSpc>
            </a:pPr>
            <a:endParaRPr lang="en-US"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week </a:t>
            </a:r>
            <a:r>
              <a:rPr lang="en-US" dirty="0" smtClean="0"/>
              <a:t>rotation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0054928"/>
              </p:ext>
            </p:extLst>
          </p:nvPr>
        </p:nvGraphicFramePr>
        <p:xfrm>
          <a:off x="1295400" y="1905000"/>
          <a:ext cx="7050092" cy="3352800"/>
        </p:xfrm>
        <a:graphic>
          <a:graphicData uri="http://schemas.openxmlformats.org/drawingml/2006/table">
            <a:tbl>
              <a:tblPr firstRow="1" bandRow="1">
                <a:tableStyleId>{5C22544A-7EE6-4342-B048-85BDC9FD1C3A}</a:tableStyleId>
              </a:tblPr>
              <a:tblGrid>
                <a:gridCol w="1007156"/>
                <a:gridCol w="1007156"/>
                <a:gridCol w="1007156"/>
                <a:gridCol w="1007156"/>
                <a:gridCol w="1007156"/>
                <a:gridCol w="1007156"/>
                <a:gridCol w="1007156"/>
              </a:tblGrid>
              <a:tr h="285909">
                <a:tc>
                  <a:txBody>
                    <a:bodyPr/>
                    <a:lstStyle/>
                    <a:p>
                      <a:r>
                        <a:rPr lang="en-US" sz="1600" dirty="0" smtClean="0"/>
                        <a:t>week</a:t>
                      </a:r>
                      <a:endParaRPr lang="en-US" sz="1600" dirty="0"/>
                    </a:p>
                  </a:txBody>
                  <a:tcPr/>
                </a:tc>
                <a:tc>
                  <a:txBody>
                    <a:bodyPr/>
                    <a:lstStyle/>
                    <a:p>
                      <a:r>
                        <a:rPr lang="en-US" sz="1600" dirty="0" smtClean="0"/>
                        <a:t>Sun</a:t>
                      </a:r>
                      <a:endParaRPr lang="en-US" sz="1600" dirty="0"/>
                    </a:p>
                  </a:txBody>
                  <a:tcPr/>
                </a:tc>
                <a:tc>
                  <a:txBody>
                    <a:bodyPr/>
                    <a:lstStyle/>
                    <a:p>
                      <a:r>
                        <a:rPr lang="en-US" sz="1600" dirty="0" smtClean="0"/>
                        <a:t>Mon</a:t>
                      </a:r>
                      <a:endParaRPr lang="en-US" sz="1600" dirty="0"/>
                    </a:p>
                  </a:txBody>
                  <a:tcPr/>
                </a:tc>
                <a:tc>
                  <a:txBody>
                    <a:bodyPr/>
                    <a:lstStyle/>
                    <a:p>
                      <a:r>
                        <a:rPr lang="en-US" sz="1600" dirty="0" smtClean="0"/>
                        <a:t>Tue</a:t>
                      </a:r>
                      <a:endParaRPr lang="en-US" sz="1600" dirty="0"/>
                    </a:p>
                  </a:txBody>
                  <a:tcPr/>
                </a:tc>
                <a:tc>
                  <a:txBody>
                    <a:bodyPr/>
                    <a:lstStyle/>
                    <a:p>
                      <a:r>
                        <a:rPr lang="en-US" sz="1600" dirty="0" smtClean="0"/>
                        <a:t>Wed</a:t>
                      </a:r>
                      <a:endParaRPr lang="en-US" sz="1600" dirty="0"/>
                    </a:p>
                  </a:txBody>
                  <a:tcPr/>
                </a:tc>
                <a:tc>
                  <a:txBody>
                    <a:bodyPr/>
                    <a:lstStyle/>
                    <a:p>
                      <a:r>
                        <a:rPr lang="en-US" sz="1600" dirty="0" smtClean="0"/>
                        <a:t>Thu</a:t>
                      </a:r>
                      <a:endParaRPr lang="en-US" sz="1600" dirty="0"/>
                    </a:p>
                  </a:txBody>
                  <a:tcPr/>
                </a:tc>
                <a:tc>
                  <a:txBody>
                    <a:bodyPr/>
                    <a:lstStyle/>
                    <a:p>
                      <a:r>
                        <a:rPr lang="en-US" sz="1600" dirty="0" smtClean="0"/>
                        <a:t>Fri</a:t>
                      </a:r>
                      <a:endParaRPr lang="en-US" sz="1600" dirty="0"/>
                    </a:p>
                  </a:txBody>
                  <a:tcPr/>
                </a:tc>
              </a:tr>
              <a:tr h="285909">
                <a:tc>
                  <a:txBody>
                    <a:bodyPr/>
                    <a:lstStyle/>
                    <a:p>
                      <a:r>
                        <a:rPr lang="en-US" sz="1600" dirty="0" err="1" smtClean="0"/>
                        <a:t>Prev</a:t>
                      </a:r>
                      <a:r>
                        <a:rPr lang="en-US" sz="1600" baseline="0" dirty="0" smtClean="0"/>
                        <a:t> 1</a:t>
                      </a:r>
                    </a:p>
                  </a:txBody>
                  <a:tcPr/>
                </a:tc>
                <a:tc>
                  <a:txBody>
                    <a:bodyPr/>
                    <a:lstStyle/>
                    <a:p>
                      <a:r>
                        <a:rPr lang="en-US" sz="1600" dirty="0" smtClean="0"/>
                        <a:t>Full</a:t>
                      </a:r>
                      <a:endParaRPr lang="en-US" sz="1600" dirty="0"/>
                    </a:p>
                  </a:txBody>
                  <a:tcPr/>
                </a:tc>
                <a:tc>
                  <a:txBody>
                    <a:bodyPr/>
                    <a:lstStyle/>
                    <a:p>
                      <a:r>
                        <a:rPr lang="en-US" sz="1600" dirty="0" smtClean="0"/>
                        <a:t>D1</a:t>
                      </a:r>
                      <a:endParaRPr lang="en-US" sz="1600" dirty="0"/>
                    </a:p>
                  </a:txBody>
                  <a:tcPr/>
                </a:tc>
                <a:tc>
                  <a:txBody>
                    <a:bodyPr/>
                    <a:lstStyle/>
                    <a:p>
                      <a:r>
                        <a:rPr lang="en-US" sz="1600" dirty="0" smtClean="0"/>
                        <a:t>D2</a:t>
                      </a:r>
                      <a:endParaRPr lang="en-US" sz="1600" dirty="0"/>
                    </a:p>
                  </a:txBody>
                  <a:tcPr/>
                </a:tc>
                <a:tc>
                  <a:txBody>
                    <a:bodyPr/>
                    <a:lstStyle/>
                    <a:p>
                      <a:r>
                        <a:rPr lang="en-US" sz="1600" dirty="0" smtClean="0"/>
                        <a:t>D3</a:t>
                      </a:r>
                      <a:endParaRPr lang="en-US" sz="1600" dirty="0"/>
                    </a:p>
                  </a:txBody>
                  <a:tcPr/>
                </a:tc>
                <a:tc>
                  <a:txBody>
                    <a:bodyPr/>
                    <a:lstStyle/>
                    <a:p>
                      <a:r>
                        <a:rPr lang="en-US" sz="1600" dirty="0" smtClean="0"/>
                        <a:t>D4</a:t>
                      </a:r>
                      <a:endParaRPr lang="en-US" sz="1600" dirty="0"/>
                    </a:p>
                  </a:txBody>
                  <a:tcPr/>
                </a:tc>
                <a:tc>
                  <a:txBody>
                    <a:bodyPr/>
                    <a:lstStyle/>
                    <a:p>
                      <a:r>
                        <a:rPr lang="en-US" sz="1600" dirty="0" smtClean="0"/>
                        <a:t>D5</a:t>
                      </a:r>
                      <a:endParaRPr lang="en-US" sz="1600" dirty="0"/>
                    </a:p>
                  </a:txBody>
                  <a:tcPr/>
                </a:tc>
              </a:tr>
              <a:tr h="285909">
                <a:tc>
                  <a:txBody>
                    <a:bodyPr/>
                    <a:lstStyle/>
                    <a:p>
                      <a:r>
                        <a:rPr lang="en-US" sz="1600" dirty="0" err="1" smtClean="0"/>
                        <a:t>Prev</a:t>
                      </a:r>
                      <a:r>
                        <a:rPr lang="en-US" sz="1600" baseline="0" dirty="0" smtClean="0"/>
                        <a:t> 2</a:t>
                      </a:r>
                      <a:endParaRPr lang="en-US" sz="1600" dirty="0"/>
                    </a:p>
                  </a:txBody>
                  <a:tcPr/>
                </a:tc>
                <a:tc>
                  <a:txBody>
                    <a:bodyPr/>
                    <a:lstStyle/>
                    <a:p>
                      <a:endParaRPr lang="en-US" sz="1600" dirty="0"/>
                    </a:p>
                  </a:txBody>
                  <a:tcPr/>
                </a:tc>
                <a:tc>
                  <a:txBody>
                    <a:bodyPr/>
                    <a:lstStyle/>
                    <a:p>
                      <a:r>
                        <a:rPr lang="en-US" sz="1600" dirty="0" smtClean="0"/>
                        <a:t>D1</a:t>
                      </a:r>
                      <a:r>
                        <a:rPr lang="en-US" sz="1600" baseline="0" dirty="0" smtClean="0">
                          <a:sym typeface="Wingdings" panose="05000000000000000000" pitchFamily="2" charset="2"/>
                        </a:rPr>
                        <a:t>D1</a:t>
                      </a:r>
                      <a:endParaRPr lang="en-US" sz="1600" dirty="0"/>
                    </a:p>
                  </a:txBody>
                  <a:tcPr/>
                </a:tc>
                <a:tc>
                  <a:txBody>
                    <a:bodyPr/>
                    <a:lstStyle/>
                    <a:p>
                      <a:r>
                        <a:rPr lang="en-US" sz="1600" dirty="0" smtClean="0"/>
                        <a:t>D2</a:t>
                      </a:r>
                      <a:r>
                        <a:rPr lang="en-US" sz="1600" dirty="0" smtClean="0">
                          <a:sym typeface="Wingdings" panose="05000000000000000000" pitchFamily="2" charset="2"/>
                        </a:rPr>
                        <a:t>D2</a:t>
                      </a:r>
                      <a:endParaRPr lang="en-US" sz="1600" dirty="0"/>
                    </a:p>
                  </a:txBody>
                  <a:tcPr/>
                </a:tc>
                <a:tc>
                  <a:txBody>
                    <a:bodyPr/>
                    <a:lstStyle/>
                    <a:p>
                      <a:r>
                        <a:rPr lang="en-US" sz="1600" dirty="0" smtClean="0"/>
                        <a:t>D3</a:t>
                      </a:r>
                      <a:r>
                        <a:rPr lang="en-US" sz="1600" dirty="0" smtClean="0">
                          <a:sym typeface="Wingdings" panose="05000000000000000000" pitchFamily="2" charset="2"/>
                        </a:rPr>
                        <a:t>D3</a:t>
                      </a:r>
                      <a:endParaRPr lang="en-US" sz="1600" dirty="0"/>
                    </a:p>
                  </a:txBody>
                  <a:tcPr/>
                </a:tc>
                <a:tc>
                  <a:txBody>
                    <a:bodyPr/>
                    <a:lstStyle/>
                    <a:p>
                      <a:r>
                        <a:rPr lang="en-US" sz="1600" dirty="0" smtClean="0"/>
                        <a:t>D4</a:t>
                      </a:r>
                      <a:r>
                        <a:rPr lang="en-US" sz="1600" dirty="0" smtClean="0">
                          <a:sym typeface="Wingdings" panose="05000000000000000000" pitchFamily="2" charset="2"/>
                        </a:rPr>
                        <a:t>D4</a:t>
                      </a:r>
                      <a:endParaRPr lang="en-US" sz="1600" dirty="0"/>
                    </a:p>
                  </a:txBody>
                  <a:tcPr/>
                </a:tc>
                <a:tc>
                  <a:txBody>
                    <a:bodyPr/>
                    <a:lstStyle/>
                    <a:p>
                      <a:r>
                        <a:rPr lang="en-US" sz="1600" dirty="0" smtClean="0"/>
                        <a:t>D5</a:t>
                      </a:r>
                      <a:r>
                        <a:rPr lang="en-US" sz="1600" dirty="0" smtClean="0">
                          <a:sym typeface="Wingdings" panose="05000000000000000000" pitchFamily="2" charset="2"/>
                        </a:rPr>
                        <a:t>D5</a:t>
                      </a:r>
                      <a:endParaRPr lang="en-US" sz="1600" dirty="0"/>
                    </a:p>
                  </a:txBody>
                  <a:tcPr/>
                </a:tc>
              </a:tr>
              <a:tr h="285909">
                <a:tc>
                  <a:txBody>
                    <a:bodyPr/>
                    <a:lstStyle/>
                    <a:p>
                      <a:r>
                        <a:rPr lang="en-US" sz="1600" dirty="0" err="1" smtClean="0"/>
                        <a:t>Prev</a:t>
                      </a:r>
                      <a:r>
                        <a:rPr lang="en-US" sz="1600" dirty="0" smtClean="0"/>
                        <a:t> 3</a:t>
                      </a:r>
                      <a:endParaRPr lang="en-US" sz="1600" dirty="0"/>
                    </a:p>
                  </a:txBody>
                  <a:tcPr/>
                </a:tc>
                <a:tc>
                  <a:txBody>
                    <a:bodyPr/>
                    <a:lstStyle/>
                    <a:p>
                      <a:endParaRPr lang="en-US" sz="1600" dirty="0"/>
                    </a:p>
                  </a:txBody>
                  <a:tcPr/>
                </a:tc>
                <a:tc>
                  <a:txBody>
                    <a:bodyPr/>
                    <a:lstStyle/>
                    <a:p>
                      <a:r>
                        <a:rPr lang="en-US" sz="1600" dirty="0" smtClean="0"/>
                        <a:t>D1</a:t>
                      </a:r>
                      <a:r>
                        <a:rPr lang="en-US" sz="1600" baseline="0" dirty="0" smtClean="0">
                          <a:sym typeface="Wingdings" panose="05000000000000000000" pitchFamily="2" charset="2"/>
                        </a:rPr>
                        <a:t>D1</a:t>
                      </a:r>
                      <a:endParaRPr lang="en-US" sz="1600" dirty="0"/>
                    </a:p>
                  </a:txBody>
                  <a:tcPr/>
                </a:tc>
                <a:tc>
                  <a:txBody>
                    <a:bodyPr/>
                    <a:lstStyle/>
                    <a:p>
                      <a:r>
                        <a:rPr lang="en-US" sz="1600" dirty="0" smtClean="0"/>
                        <a:t>D2</a:t>
                      </a:r>
                      <a:r>
                        <a:rPr lang="en-US" sz="1600" dirty="0" smtClean="0">
                          <a:sym typeface="Wingdings" panose="05000000000000000000" pitchFamily="2" charset="2"/>
                        </a:rPr>
                        <a:t>D2</a:t>
                      </a:r>
                      <a:endParaRPr lang="en-US" sz="1600" dirty="0"/>
                    </a:p>
                  </a:txBody>
                  <a:tcPr/>
                </a:tc>
                <a:tc>
                  <a:txBody>
                    <a:bodyPr/>
                    <a:lstStyle/>
                    <a:p>
                      <a:r>
                        <a:rPr lang="en-US" sz="1600" dirty="0" smtClean="0"/>
                        <a:t>D3</a:t>
                      </a:r>
                      <a:r>
                        <a:rPr lang="en-US" sz="1600" dirty="0" smtClean="0">
                          <a:sym typeface="Wingdings" panose="05000000000000000000" pitchFamily="2" charset="2"/>
                        </a:rPr>
                        <a:t>D3</a:t>
                      </a:r>
                      <a:endParaRPr lang="en-US" sz="1600" dirty="0"/>
                    </a:p>
                  </a:txBody>
                  <a:tcPr/>
                </a:tc>
                <a:tc>
                  <a:txBody>
                    <a:bodyPr/>
                    <a:lstStyle/>
                    <a:p>
                      <a:r>
                        <a:rPr lang="en-US" sz="1600" dirty="0" smtClean="0"/>
                        <a:t>D4</a:t>
                      </a:r>
                      <a:r>
                        <a:rPr lang="en-US" sz="1600" dirty="0" smtClean="0">
                          <a:sym typeface="Wingdings" panose="05000000000000000000" pitchFamily="2" charset="2"/>
                        </a:rPr>
                        <a:t>D4</a:t>
                      </a:r>
                      <a:endParaRPr lang="en-US" sz="1600" dirty="0"/>
                    </a:p>
                  </a:txBody>
                  <a:tcPr/>
                </a:tc>
                <a:tc>
                  <a:txBody>
                    <a:bodyPr/>
                    <a:lstStyle/>
                    <a:p>
                      <a:r>
                        <a:rPr lang="en-US" sz="1600" dirty="0" smtClean="0"/>
                        <a:t>D5</a:t>
                      </a:r>
                      <a:r>
                        <a:rPr lang="en-US" sz="1600" dirty="0" smtClean="0">
                          <a:sym typeface="Wingdings" panose="05000000000000000000" pitchFamily="2" charset="2"/>
                        </a:rPr>
                        <a:t>D5</a:t>
                      </a:r>
                      <a:endParaRPr lang="en-US" sz="1600" dirty="0"/>
                    </a:p>
                  </a:txBody>
                  <a:tcPr/>
                </a:tc>
              </a:tr>
              <a:tr h="285909">
                <a:tc>
                  <a:txBody>
                    <a:bodyPr/>
                    <a:lstStyle/>
                    <a:p>
                      <a:r>
                        <a:rPr lang="en-US" sz="1600" dirty="0" err="1" smtClean="0"/>
                        <a:t>Prev</a:t>
                      </a:r>
                      <a:r>
                        <a:rPr lang="en-US" sz="1600" baseline="0" dirty="0" smtClean="0"/>
                        <a:t> 4</a:t>
                      </a:r>
                      <a:endParaRPr lang="en-US" sz="1600" dirty="0"/>
                    </a:p>
                  </a:txBody>
                  <a:tcPr/>
                </a:tc>
                <a:tc>
                  <a:txBody>
                    <a:bodyPr/>
                    <a:lstStyle/>
                    <a:p>
                      <a:endParaRPr lang="en-US" sz="1600" dirty="0"/>
                    </a:p>
                  </a:txBody>
                  <a:tcPr/>
                </a:tc>
                <a:tc>
                  <a:txBody>
                    <a:bodyPr/>
                    <a:lstStyle/>
                    <a:p>
                      <a:r>
                        <a:rPr lang="en-US" sz="1600" dirty="0" smtClean="0"/>
                        <a:t>D1</a:t>
                      </a:r>
                      <a:r>
                        <a:rPr lang="en-US" sz="1600" baseline="0" dirty="0" smtClean="0">
                          <a:sym typeface="Wingdings" panose="05000000000000000000" pitchFamily="2" charset="2"/>
                        </a:rPr>
                        <a:t>D1</a:t>
                      </a:r>
                      <a:endParaRPr lang="en-US" sz="1600" dirty="0"/>
                    </a:p>
                  </a:txBody>
                  <a:tcPr/>
                </a:tc>
                <a:tc>
                  <a:txBody>
                    <a:bodyPr/>
                    <a:lstStyle/>
                    <a:p>
                      <a:r>
                        <a:rPr lang="en-US" sz="1600" dirty="0" smtClean="0"/>
                        <a:t>D2</a:t>
                      </a:r>
                      <a:r>
                        <a:rPr lang="en-US" sz="1600" dirty="0" smtClean="0">
                          <a:sym typeface="Wingdings" panose="05000000000000000000" pitchFamily="2" charset="2"/>
                        </a:rPr>
                        <a:t>D2</a:t>
                      </a:r>
                      <a:endParaRPr lang="en-US" sz="1600" dirty="0"/>
                    </a:p>
                  </a:txBody>
                  <a:tcPr/>
                </a:tc>
                <a:tc>
                  <a:txBody>
                    <a:bodyPr/>
                    <a:lstStyle/>
                    <a:p>
                      <a:r>
                        <a:rPr lang="en-US" sz="1600" dirty="0" smtClean="0"/>
                        <a:t>D3</a:t>
                      </a:r>
                      <a:r>
                        <a:rPr lang="en-US" sz="1600" dirty="0" smtClean="0">
                          <a:sym typeface="Wingdings" panose="05000000000000000000" pitchFamily="2" charset="2"/>
                        </a:rPr>
                        <a:t>D3</a:t>
                      </a:r>
                      <a:endParaRPr lang="en-US" sz="1600" dirty="0"/>
                    </a:p>
                  </a:txBody>
                  <a:tcPr/>
                </a:tc>
                <a:tc>
                  <a:txBody>
                    <a:bodyPr/>
                    <a:lstStyle/>
                    <a:p>
                      <a:r>
                        <a:rPr lang="en-US" sz="1600" dirty="0" smtClean="0"/>
                        <a:t>D4</a:t>
                      </a:r>
                      <a:r>
                        <a:rPr lang="en-US" sz="1600" dirty="0" smtClean="0">
                          <a:sym typeface="Wingdings" panose="05000000000000000000" pitchFamily="2" charset="2"/>
                        </a:rPr>
                        <a:t>D4</a:t>
                      </a:r>
                      <a:endParaRPr lang="en-US" sz="1600" dirty="0"/>
                    </a:p>
                  </a:txBody>
                  <a:tcPr/>
                </a:tc>
                <a:tc>
                  <a:txBody>
                    <a:bodyPr/>
                    <a:lstStyle/>
                    <a:p>
                      <a:r>
                        <a:rPr lang="en-US" sz="1600" dirty="0" smtClean="0"/>
                        <a:t>D5</a:t>
                      </a:r>
                      <a:r>
                        <a:rPr lang="en-US" sz="1600" dirty="0" smtClean="0">
                          <a:sym typeface="Wingdings" panose="05000000000000000000" pitchFamily="2" charset="2"/>
                        </a:rPr>
                        <a:t>D5</a:t>
                      </a:r>
                      <a:endParaRPr lang="en-US" sz="1600" dirty="0"/>
                    </a:p>
                  </a:txBody>
                  <a:tcPr/>
                </a:tc>
              </a:tr>
              <a:tr h="285909">
                <a:tc>
                  <a:txBody>
                    <a:bodyPr/>
                    <a:lstStyle/>
                    <a:p>
                      <a:r>
                        <a:rPr lang="en-US" sz="1600" dirty="0" err="1" smtClean="0"/>
                        <a:t>Curr</a:t>
                      </a:r>
                      <a:r>
                        <a:rPr lang="en-US" sz="1600" baseline="0" dirty="0" smtClean="0"/>
                        <a:t> 1</a:t>
                      </a:r>
                      <a:endParaRPr lang="en-US" sz="1600" dirty="0"/>
                    </a:p>
                  </a:txBody>
                  <a:tcPr/>
                </a:tc>
                <a:tc>
                  <a:txBody>
                    <a:bodyPr/>
                    <a:lstStyle/>
                    <a:p>
                      <a:r>
                        <a:rPr lang="en-US" sz="1600" dirty="0" smtClean="0"/>
                        <a:t>Full</a:t>
                      </a:r>
                      <a:endParaRPr lang="en-US" sz="1600" dirty="0"/>
                    </a:p>
                  </a:txBody>
                  <a:tcPr/>
                </a:tc>
                <a:tc>
                  <a:txBody>
                    <a:bodyPr/>
                    <a:lstStyle/>
                    <a:p>
                      <a:r>
                        <a:rPr lang="en-US" sz="1600" dirty="0" smtClean="0"/>
                        <a:t>D1</a:t>
                      </a:r>
                      <a:endParaRPr lang="en-US" sz="1600" dirty="0"/>
                    </a:p>
                  </a:txBody>
                  <a:tcPr/>
                </a:tc>
                <a:tc>
                  <a:txBody>
                    <a:bodyPr/>
                    <a:lstStyle/>
                    <a:p>
                      <a:r>
                        <a:rPr lang="en-US" sz="1600" dirty="0" smtClean="0"/>
                        <a:t>D2</a:t>
                      </a:r>
                      <a:endParaRPr lang="en-US" sz="1600" dirty="0"/>
                    </a:p>
                  </a:txBody>
                  <a:tcPr/>
                </a:tc>
                <a:tc>
                  <a:txBody>
                    <a:bodyPr/>
                    <a:lstStyle/>
                    <a:p>
                      <a:r>
                        <a:rPr lang="en-US" sz="1600" dirty="0" smtClean="0"/>
                        <a:t>D3</a:t>
                      </a:r>
                      <a:endParaRPr lang="en-US" sz="1600" dirty="0"/>
                    </a:p>
                  </a:txBody>
                  <a:tcPr/>
                </a:tc>
                <a:tc>
                  <a:txBody>
                    <a:bodyPr/>
                    <a:lstStyle/>
                    <a:p>
                      <a:r>
                        <a:rPr lang="en-US" sz="1600" dirty="0" smtClean="0"/>
                        <a:t>D4</a:t>
                      </a:r>
                      <a:endParaRPr lang="en-US" sz="1600" dirty="0"/>
                    </a:p>
                  </a:txBody>
                  <a:tcPr/>
                </a:tc>
                <a:tc>
                  <a:txBody>
                    <a:bodyPr/>
                    <a:lstStyle/>
                    <a:p>
                      <a:r>
                        <a:rPr lang="en-US" sz="1600" dirty="0" smtClean="0"/>
                        <a:t>D5</a:t>
                      </a:r>
                      <a:endParaRPr lang="en-US" sz="1600" dirty="0"/>
                    </a:p>
                  </a:txBody>
                  <a:tcPr/>
                </a:tc>
              </a:tr>
              <a:tr h="285909">
                <a:tc>
                  <a:txBody>
                    <a:bodyPr/>
                    <a:lstStyle/>
                    <a:p>
                      <a:r>
                        <a:rPr lang="en-US" sz="1600" dirty="0" err="1" smtClean="0"/>
                        <a:t>Curr</a:t>
                      </a:r>
                      <a:r>
                        <a:rPr lang="en-US" sz="1600" dirty="0" smtClean="0"/>
                        <a:t> 2</a:t>
                      </a:r>
                      <a:endParaRPr lang="en-US" sz="1600" dirty="0"/>
                    </a:p>
                  </a:txBody>
                  <a:tcPr/>
                </a:tc>
                <a:tc>
                  <a:txBody>
                    <a:bodyPr/>
                    <a:lstStyle/>
                    <a:p>
                      <a:endParaRPr lang="en-US" sz="1600" dirty="0"/>
                    </a:p>
                  </a:txBody>
                  <a:tcPr/>
                </a:tc>
                <a:tc>
                  <a:txBody>
                    <a:bodyPr/>
                    <a:lstStyle/>
                    <a:p>
                      <a:r>
                        <a:rPr lang="en-US" sz="1600" dirty="0" smtClean="0"/>
                        <a:t>D1</a:t>
                      </a:r>
                      <a:r>
                        <a:rPr lang="en-US" sz="1600" baseline="0" dirty="0" smtClean="0">
                          <a:sym typeface="Wingdings" panose="05000000000000000000" pitchFamily="2" charset="2"/>
                        </a:rPr>
                        <a:t>D1</a:t>
                      </a:r>
                      <a:endParaRPr lang="en-US" sz="1600" dirty="0"/>
                    </a:p>
                  </a:txBody>
                  <a:tcPr/>
                </a:tc>
                <a:tc>
                  <a:txBody>
                    <a:bodyPr/>
                    <a:lstStyle/>
                    <a:p>
                      <a:r>
                        <a:rPr lang="en-US" sz="1600" dirty="0" smtClean="0"/>
                        <a:t>D2</a:t>
                      </a:r>
                      <a:r>
                        <a:rPr lang="en-US" sz="1600" dirty="0" smtClean="0">
                          <a:sym typeface="Wingdings" panose="05000000000000000000" pitchFamily="2" charset="2"/>
                        </a:rPr>
                        <a:t>D2</a:t>
                      </a:r>
                      <a:endParaRPr lang="en-US" sz="1600" dirty="0"/>
                    </a:p>
                  </a:txBody>
                  <a:tcPr/>
                </a:tc>
                <a:tc>
                  <a:txBody>
                    <a:bodyPr/>
                    <a:lstStyle/>
                    <a:p>
                      <a:r>
                        <a:rPr lang="en-US" sz="1600" dirty="0" smtClean="0"/>
                        <a:t>D3</a:t>
                      </a:r>
                      <a:r>
                        <a:rPr lang="en-US" sz="1600" dirty="0" smtClean="0">
                          <a:sym typeface="Wingdings" panose="05000000000000000000" pitchFamily="2" charset="2"/>
                        </a:rPr>
                        <a:t>D3</a:t>
                      </a:r>
                      <a:endParaRPr lang="en-US" sz="1600" dirty="0"/>
                    </a:p>
                  </a:txBody>
                  <a:tcPr/>
                </a:tc>
                <a:tc>
                  <a:txBody>
                    <a:bodyPr/>
                    <a:lstStyle/>
                    <a:p>
                      <a:r>
                        <a:rPr lang="en-US" sz="1600" dirty="0" smtClean="0"/>
                        <a:t>D4</a:t>
                      </a:r>
                      <a:r>
                        <a:rPr lang="en-US" sz="1600" dirty="0" smtClean="0">
                          <a:sym typeface="Wingdings" panose="05000000000000000000" pitchFamily="2" charset="2"/>
                        </a:rPr>
                        <a:t>D4</a:t>
                      </a:r>
                      <a:endParaRPr lang="en-US" sz="1600" dirty="0"/>
                    </a:p>
                  </a:txBody>
                  <a:tcPr/>
                </a:tc>
                <a:tc>
                  <a:txBody>
                    <a:bodyPr/>
                    <a:lstStyle/>
                    <a:p>
                      <a:r>
                        <a:rPr lang="en-US" sz="1600" dirty="0" smtClean="0"/>
                        <a:t>D5</a:t>
                      </a:r>
                      <a:r>
                        <a:rPr lang="en-US" sz="1600" dirty="0" smtClean="0">
                          <a:sym typeface="Wingdings" panose="05000000000000000000" pitchFamily="2" charset="2"/>
                        </a:rPr>
                        <a:t>D5</a:t>
                      </a:r>
                      <a:endParaRPr lang="en-US" sz="1600" dirty="0"/>
                    </a:p>
                  </a:txBody>
                  <a:tcPr/>
                </a:tc>
              </a:tr>
              <a:tr h="285909">
                <a:tc>
                  <a:txBody>
                    <a:bodyPr/>
                    <a:lstStyle/>
                    <a:p>
                      <a:r>
                        <a:rPr lang="en-US" sz="1600" dirty="0" err="1" smtClean="0"/>
                        <a:t>Curr</a:t>
                      </a:r>
                      <a:r>
                        <a:rPr lang="en-US" sz="1600" dirty="0" smtClean="0"/>
                        <a:t> 3</a:t>
                      </a:r>
                      <a:endParaRPr lang="en-US" sz="1600" dirty="0"/>
                    </a:p>
                  </a:txBody>
                  <a:tcPr/>
                </a:tc>
                <a:tc>
                  <a:txBody>
                    <a:bodyPr/>
                    <a:lstStyle/>
                    <a:p>
                      <a:endParaRPr lang="en-US" sz="1600" dirty="0"/>
                    </a:p>
                  </a:txBody>
                  <a:tcPr/>
                </a:tc>
                <a:tc>
                  <a:txBody>
                    <a:bodyPr/>
                    <a:lstStyle/>
                    <a:p>
                      <a:r>
                        <a:rPr lang="en-US" sz="1600" dirty="0" smtClean="0"/>
                        <a:t>D1</a:t>
                      </a:r>
                      <a:r>
                        <a:rPr lang="en-US" sz="1600" baseline="0" dirty="0" smtClean="0">
                          <a:sym typeface="Wingdings" panose="05000000000000000000" pitchFamily="2" charset="2"/>
                        </a:rPr>
                        <a:t>D1</a:t>
                      </a:r>
                      <a:endParaRPr lang="en-US" sz="1600" dirty="0"/>
                    </a:p>
                  </a:txBody>
                  <a:tcPr/>
                </a:tc>
                <a:tc>
                  <a:txBody>
                    <a:bodyPr/>
                    <a:lstStyle/>
                    <a:p>
                      <a:r>
                        <a:rPr lang="en-US" sz="1600" dirty="0" smtClean="0"/>
                        <a:t>D2</a:t>
                      </a:r>
                      <a:r>
                        <a:rPr lang="en-US" sz="1600" dirty="0" smtClean="0">
                          <a:sym typeface="Wingdings" panose="05000000000000000000" pitchFamily="2" charset="2"/>
                        </a:rPr>
                        <a:t>D2</a:t>
                      </a:r>
                      <a:endParaRPr lang="en-US" sz="1600" dirty="0"/>
                    </a:p>
                  </a:txBody>
                  <a:tcPr/>
                </a:tc>
                <a:tc>
                  <a:txBody>
                    <a:bodyPr/>
                    <a:lstStyle/>
                    <a:p>
                      <a:r>
                        <a:rPr lang="en-US" sz="1600" dirty="0" smtClean="0"/>
                        <a:t>D3</a:t>
                      </a:r>
                      <a:r>
                        <a:rPr lang="en-US" sz="1600" dirty="0" smtClean="0">
                          <a:sym typeface="Wingdings" panose="05000000000000000000" pitchFamily="2" charset="2"/>
                        </a:rPr>
                        <a:t>D3</a:t>
                      </a:r>
                      <a:endParaRPr lang="en-US" sz="1600" dirty="0"/>
                    </a:p>
                  </a:txBody>
                  <a:tcPr/>
                </a:tc>
                <a:tc>
                  <a:txBody>
                    <a:bodyPr/>
                    <a:lstStyle/>
                    <a:p>
                      <a:r>
                        <a:rPr lang="en-US" sz="1600" dirty="0" smtClean="0"/>
                        <a:t>D4</a:t>
                      </a:r>
                      <a:r>
                        <a:rPr lang="en-US" sz="1600" dirty="0" smtClean="0">
                          <a:sym typeface="Wingdings" panose="05000000000000000000" pitchFamily="2" charset="2"/>
                        </a:rPr>
                        <a:t>D4</a:t>
                      </a:r>
                      <a:endParaRPr lang="en-US" sz="1600" dirty="0"/>
                    </a:p>
                  </a:txBody>
                  <a:tcPr/>
                </a:tc>
                <a:tc>
                  <a:txBody>
                    <a:bodyPr/>
                    <a:lstStyle/>
                    <a:p>
                      <a:r>
                        <a:rPr lang="en-US" sz="1600" dirty="0" smtClean="0"/>
                        <a:t>D5</a:t>
                      </a:r>
                      <a:r>
                        <a:rPr lang="en-US" sz="1600" dirty="0" smtClean="0">
                          <a:sym typeface="Wingdings" panose="05000000000000000000" pitchFamily="2" charset="2"/>
                        </a:rPr>
                        <a:t>D5</a:t>
                      </a:r>
                      <a:endParaRPr lang="en-US" sz="1600" dirty="0"/>
                    </a:p>
                  </a:txBody>
                  <a:tcPr/>
                </a:tc>
              </a:tr>
              <a:tr h="285909">
                <a:tc>
                  <a:txBody>
                    <a:bodyPr/>
                    <a:lstStyle/>
                    <a:p>
                      <a:r>
                        <a:rPr lang="en-US" sz="1600" dirty="0" err="1" smtClean="0"/>
                        <a:t>Curr</a:t>
                      </a:r>
                      <a:r>
                        <a:rPr lang="en-US" sz="1600" baseline="0" dirty="0" smtClean="0"/>
                        <a:t> 4</a:t>
                      </a:r>
                      <a:endParaRPr lang="en-US" sz="1600" dirty="0"/>
                    </a:p>
                  </a:txBody>
                  <a:tcPr/>
                </a:tc>
                <a:tc>
                  <a:txBody>
                    <a:bodyPr/>
                    <a:lstStyle/>
                    <a:p>
                      <a:endParaRPr lang="en-US" sz="1600" dirty="0"/>
                    </a:p>
                  </a:txBody>
                  <a:tcPr/>
                </a:tc>
                <a:tc>
                  <a:txBody>
                    <a:bodyPr/>
                    <a:lstStyle/>
                    <a:p>
                      <a:r>
                        <a:rPr lang="en-US" sz="1600" dirty="0" smtClean="0"/>
                        <a:t>D1</a:t>
                      </a:r>
                      <a:r>
                        <a:rPr lang="en-US" sz="1600" baseline="0" dirty="0" smtClean="0">
                          <a:sym typeface="Wingdings" panose="05000000000000000000" pitchFamily="2" charset="2"/>
                        </a:rPr>
                        <a:t>D1</a:t>
                      </a:r>
                      <a:endParaRPr lang="en-US" sz="1600" dirty="0"/>
                    </a:p>
                  </a:txBody>
                  <a:tcPr/>
                </a:tc>
                <a:tc>
                  <a:txBody>
                    <a:bodyPr/>
                    <a:lstStyle/>
                    <a:p>
                      <a:r>
                        <a:rPr lang="en-US" sz="1600" dirty="0" smtClean="0"/>
                        <a:t>D2</a:t>
                      </a:r>
                      <a:r>
                        <a:rPr lang="en-US" sz="1600" dirty="0" smtClean="0">
                          <a:sym typeface="Wingdings" panose="05000000000000000000" pitchFamily="2" charset="2"/>
                        </a:rPr>
                        <a:t>D2</a:t>
                      </a:r>
                      <a:endParaRPr lang="en-US" sz="1600" dirty="0"/>
                    </a:p>
                  </a:txBody>
                  <a:tcPr/>
                </a:tc>
                <a:tc>
                  <a:txBody>
                    <a:bodyPr/>
                    <a:lstStyle/>
                    <a:p>
                      <a:r>
                        <a:rPr lang="en-US" sz="1600" dirty="0" smtClean="0"/>
                        <a:t>D3</a:t>
                      </a:r>
                      <a:r>
                        <a:rPr lang="en-US" sz="1600" dirty="0" smtClean="0">
                          <a:sym typeface="Wingdings" panose="05000000000000000000" pitchFamily="2" charset="2"/>
                        </a:rPr>
                        <a:t>D3</a:t>
                      </a:r>
                      <a:endParaRPr lang="en-US" sz="1600" dirty="0"/>
                    </a:p>
                  </a:txBody>
                  <a:tcPr/>
                </a:tc>
                <a:tc>
                  <a:txBody>
                    <a:bodyPr/>
                    <a:lstStyle/>
                    <a:p>
                      <a:r>
                        <a:rPr lang="en-US" sz="1600" dirty="0" smtClean="0"/>
                        <a:t>D4</a:t>
                      </a:r>
                      <a:r>
                        <a:rPr lang="en-US" sz="1600" dirty="0" smtClean="0">
                          <a:sym typeface="Wingdings" panose="05000000000000000000" pitchFamily="2" charset="2"/>
                        </a:rPr>
                        <a:t>D4</a:t>
                      </a:r>
                      <a:endParaRPr lang="en-US" sz="1600" dirty="0"/>
                    </a:p>
                  </a:txBody>
                  <a:tcPr/>
                </a:tc>
                <a:tc>
                  <a:txBody>
                    <a:bodyPr/>
                    <a:lstStyle/>
                    <a:p>
                      <a:r>
                        <a:rPr lang="en-US" sz="1600" dirty="0" smtClean="0"/>
                        <a:t>D5</a:t>
                      </a:r>
                      <a:r>
                        <a:rPr lang="en-US" sz="1600" dirty="0" smtClean="0">
                          <a:sym typeface="Wingdings" panose="05000000000000000000" pitchFamily="2" charset="2"/>
                        </a:rPr>
                        <a:t>D5</a:t>
                      </a:r>
                      <a:endParaRPr lang="en-US" sz="1600" dirty="0"/>
                    </a:p>
                  </a:txBody>
                  <a:tcPr/>
                </a:tc>
              </a:tr>
              <a:tr h="285909">
                <a:tc>
                  <a:txBody>
                    <a:bodyPr/>
                    <a:lstStyle/>
                    <a:p>
                      <a:r>
                        <a:rPr lang="en-US" sz="1600" dirty="0" smtClean="0"/>
                        <a:t>…</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r>
            </a:tbl>
          </a:graphicData>
        </a:graphic>
      </p:graphicFrame>
      <p:sp>
        <p:nvSpPr>
          <p:cNvPr id="6" name="TextBox 5"/>
          <p:cNvSpPr txBox="1"/>
          <p:nvPr/>
        </p:nvSpPr>
        <p:spPr>
          <a:xfrm>
            <a:off x="132047" y="5658253"/>
            <a:ext cx="4688399"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t>Full backup on Sunday at beginning of 4 week period</a:t>
            </a:r>
          </a:p>
          <a:p>
            <a:pPr marL="285750" indent="-285750">
              <a:buFont typeface="Arial" panose="020B0604020202020204" pitchFamily="34" charset="0"/>
              <a:buChar char="•"/>
            </a:pPr>
            <a:r>
              <a:rPr lang="en-US" sz="1400" dirty="0" smtClean="0"/>
              <a:t>Incremental backup each Mon – Fri first week</a:t>
            </a:r>
          </a:p>
          <a:p>
            <a:pPr marL="285750" indent="-285750">
              <a:buFont typeface="Arial" panose="020B0604020202020204" pitchFamily="34" charset="0"/>
              <a:buChar char="•"/>
            </a:pPr>
            <a:r>
              <a:rPr lang="en-US" sz="1400" dirty="0" smtClean="0"/>
              <a:t>Overwrite Mon – Fri following weeks</a:t>
            </a:r>
          </a:p>
          <a:p>
            <a:pPr marL="285750" indent="-285750">
              <a:buFont typeface="Arial" panose="020B0604020202020204" pitchFamily="34" charset="0"/>
              <a:buChar char="•"/>
            </a:pPr>
            <a:r>
              <a:rPr lang="en-US" sz="1400" dirty="0" smtClean="0"/>
              <a:t>Only 6 tapes required</a:t>
            </a:r>
            <a:endParaRPr lang="en-US" sz="1400" dirty="0"/>
          </a:p>
        </p:txBody>
      </p:sp>
      <p:sp>
        <p:nvSpPr>
          <p:cNvPr id="7" name="TextBox 6"/>
          <p:cNvSpPr txBox="1"/>
          <p:nvPr/>
        </p:nvSpPr>
        <p:spPr>
          <a:xfrm>
            <a:off x="4691592" y="5658254"/>
            <a:ext cx="4252383"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 Start of period always available</a:t>
            </a:r>
          </a:p>
          <a:p>
            <a:pPr marL="285750" indent="-285750">
              <a:buFont typeface="Arial" panose="020B0604020202020204" pitchFamily="34" charset="0"/>
              <a:buChar char="•"/>
            </a:pPr>
            <a:r>
              <a:rPr lang="en-US" sz="1400" dirty="0" smtClean="0"/>
              <a:t>+ Can restore to previous week</a:t>
            </a:r>
          </a:p>
          <a:p>
            <a:pPr marL="285750" indent="-285750">
              <a:buFont typeface="Arial" panose="020B0604020202020204" pitchFamily="34" charset="0"/>
              <a:buChar char="•"/>
            </a:pPr>
            <a:r>
              <a:rPr lang="en-US" sz="1400" dirty="0" smtClean="0"/>
              <a:t>- Change between start and older than a week are lost</a:t>
            </a:r>
          </a:p>
        </p:txBody>
      </p:sp>
    </p:spTree>
    <p:extLst>
      <p:ext uri="{BB962C8B-B14F-4D97-AF65-F5344CB8AC3E}">
        <p14:creationId xmlns:p14="http://schemas.microsoft.com/office/powerpoint/2010/main" val="340663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4 week rotation</a:t>
            </a:r>
            <a:br>
              <a:rPr lang="en-US" dirty="0" smtClean="0"/>
            </a:br>
            <a:r>
              <a:rPr lang="en-US" sz="1800" dirty="0" smtClean="0"/>
              <a:t>- Keep Mondays for current month</a:t>
            </a:r>
            <a:br>
              <a:rPr lang="en-US" sz="1800" dirty="0" smtClean="0"/>
            </a:br>
            <a:r>
              <a:rPr lang="en-US" sz="1800" dirty="0" smtClean="0"/>
              <a:t>- Archive first of month</a:t>
            </a:r>
            <a:br>
              <a:rPr lang="en-US" sz="1800" dirty="0" smtClean="0"/>
            </a:br>
            <a:r>
              <a:rPr lang="en-US" sz="1800" dirty="0" smtClean="0"/>
              <a:t>a.k.a. Grandfather, Father, Son</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309946"/>
              </p:ext>
            </p:extLst>
          </p:nvPr>
        </p:nvGraphicFramePr>
        <p:xfrm>
          <a:off x="1153986" y="1828800"/>
          <a:ext cx="7126290" cy="3352800"/>
        </p:xfrm>
        <a:graphic>
          <a:graphicData uri="http://schemas.openxmlformats.org/drawingml/2006/table">
            <a:tbl>
              <a:tblPr firstRow="1" bandRow="1">
                <a:tableStyleId>{5C22544A-7EE6-4342-B048-85BDC9FD1C3A}</a:tableStyleId>
              </a:tblPr>
              <a:tblGrid>
                <a:gridCol w="1187715"/>
                <a:gridCol w="1187715"/>
                <a:gridCol w="1187715"/>
                <a:gridCol w="1187715"/>
                <a:gridCol w="1187715"/>
                <a:gridCol w="1187715"/>
              </a:tblGrid>
              <a:tr h="278289">
                <a:tc>
                  <a:txBody>
                    <a:bodyPr/>
                    <a:lstStyle/>
                    <a:p>
                      <a:r>
                        <a:rPr lang="en-US" sz="1050" dirty="0" smtClean="0"/>
                        <a:t>Month/week</a:t>
                      </a:r>
                      <a:endParaRPr lang="en-US" sz="1050" dirty="0"/>
                    </a:p>
                  </a:txBody>
                  <a:tcPr/>
                </a:tc>
                <a:tc>
                  <a:txBody>
                    <a:bodyPr/>
                    <a:lstStyle/>
                    <a:p>
                      <a:pPr algn="ctr"/>
                      <a:r>
                        <a:rPr lang="en-US" sz="1600" dirty="0" smtClean="0"/>
                        <a:t>Mon</a:t>
                      </a:r>
                      <a:endParaRPr lang="en-US" sz="1600" dirty="0"/>
                    </a:p>
                  </a:txBody>
                  <a:tcPr/>
                </a:tc>
                <a:tc>
                  <a:txBody>
                    <a:bodyPr/>
                    <a:lstStyle/>
                    <a:p>
                      <a:pPr algn="ctr"/>
                      <a:r>
                        <a:rPr lang="en-US" sz="1600" dirty="0" smtClean="0"/>
                        <a:t>Tue</a:t>
                      </a:r>
                      <a:endParaRPr lang="en-US" sz="1600" dirty="0"/>
                    </a:p>
                  </a:txBody>
                  <a:tcPr/>
                </a:tc>
                <a:tc>
                  <a:txBody>
                    <a:bodyPr/>
                    <a:lstStyle/>
                    <a:p>
                      <a:pPr algn="ctr"/>
                      <a:r>
                        <a:rPr lang="en-US" sz="1600" dirty="0" smtClean="0"/>
                        <a:t>Wed</a:t>
                      </a:r>
                      <a:endParaRPr lang="en-US" sz="1600" dirty="0"/>
                    </a:p>
                  </a:txBody>
                  <a:tcPr/>
                </a:tc>
                <a:tc>
                  <a:txBody>
                    <a:bodyPr/>
                    <a:lstStyle/>
                    <a:p>
                      <a:pPr algn="ctr"/>
                      <a:r>
                        <a:rPr lang="en-US" sz="1600" dirty="0" smtClean="0"/>
                        <a:t>Thu</a:t>
                      </a:r>
                      <a:endParaRPr lang="en-US" sz="1600" dirty="0"/>
                    </a:p>
                  </a:txBody>
                  <a:tcPr/>
                </a:tc>
                <a:tc>
                  <a:txBody>
                    <a:bodyPr/>
                    <a:lstStyle/>
                    <a:p>
                      <a:pPr algn="ctr"/>
                      <a:r>
                        <a:rPr lang="en-US" sz="1600" dirty="0" smtClean="0"/>
                        <a:t>Fri</a:t>
                      </a:r>
                      <a:endParaRPr lang="en-US" sz="1600" dirty="0"/>
                    </a:p>
                  </a:txBody>
                  <a:tcPr/>
                </a:tc>
              </a:tr>
              <a:tr h="278289">
                <a:tc>
                  <a:txBody>
                    <a:bodyPr/>
                    <a:lstStyle/>
                    <a:p>
                      <a:pPr algn="r"/>
                      <a:r>
                        <a:rPr lang="en-US" sz="1600" i="1" dirty="0" smtClean="0"/>
                        <a:t>M</a:t>
                      </a:r>
                      <a:r>
                        <a:rPr lang="en-US" sz="1600" i="1" baseline="0" dirty="0" smtClean="0"/>
                        <a:t>1W1</a:t>
                      </a:r>
                    </a:p>
                  </a:txBody>
                  <a:tcPr/>
                </a:tc>
                <a:tc>
                  <a:txBody>
                    <a:bodyPr/>
                    <a:lstStyle/>
                    <a:p>
                      <a:pPr algn="ctr"/>
                      <a:r>
                        <a:rPr lang="en-US" sz="1600" dirty="0" smtClean="0"/>
                        <a:t>Full1</a:t>
                      </a:r>
                      <a:endParaRPr lang="en-US" sz="1600" dirty="0"/>
                    </a:p>
                  </a:txBody>
                  <a:tcPr/>
                </a:tc>
                <a:tc>
                  <a:txBody>
                    <a:bodyPr/>
                    <a:lstStyle/>
                    <a:p>
                      <a:pPr algn="ctr"/>
                      <a:r>
                        <a:rPr lang="en-US" sz="1600" dirty="0" smtClean="0"/>
                        <a:t>T1</a:t>
                      </a:r>
                      <a:endParaRPr lang="en-US" sz="1600" dirty="0"/>
                    </a:p>
                  </a:txBody>
                  <a:tcPr/>
                </a:tc>
                <a:tc>
                  <a:txBody>
                    <a:bodyPr/>
                    <a:lstStyle/>
                    <a:p>
                      <a:pPr algn="ctr"/>
                      <a:r>
                        <a:rPr lang="en-US" sz="1600" dirty="0" smtClean="0"/>
                        <a:t>W1</a:t>
                      </a:r>
                      <a:endParaRPr lang="en-US" sz="1600" dirty="0"/>
                    </a:p>
                  </a:txBody>
                  <a:tcPr/>
                </a:tc>
                <a:tc>
                  <a:txBody>
                    <a:bodyPr/>
                    <a:lstStyle/>
                    <a:p>
                      <a:pPr algn="ctr"/>
                      <a:r>
                        <a:rPr lang="en-US" sz="1600" dirty="0" smtClean="0"/>
                        <a:t>H1</a:t>
                      </a:r>
                      <a:endParaRPr lang="en-US" sz="1600" dirty="0"/>
                    </a:p>
                  </a:txBody>
                  <a:tcPr/>
                </a:tc>
                <a:tc>
                  <a:txBody>
                    <a:bodyPr/>
                    <a:lstStyle/>
                    <a:p>
                      <a:pPr algn="ctr"/>
                      <a:r>
                        <a:rPr lang="en-US" sz="1600" dirty="0" smtClean="0"/>
                        <a:t>F1</a:t>
                      </a:r>
                      <a:endParaRPr lang="en-US" sz="1600" dirty="0"/>
                    </a:p>
                  </a:txBody>
                  <a:tcPr/>
                </a:tc>
              </a:tr>
              <a:tr h="278289">
                <a:tc>
                  <a:txBody>
                    <a:bodyPr/>
                    <a:lstStyle/>
                    <a:p>
                      <a:pPr algn="r"/>
                      <a:r>
                        <a:rPr lang="en-US" sz="1600" i="1" dirty="0" smtClean="0"/>
                        <a:t>M1W2</a:t>
                      </a:r>
                      <a:endParaRPr lang="en-US" sz="1600" i="1" dirty="0"/>
                    </a:p>
                  </a:txBody>
                  <a:tcPr/>
                </a:tc>
                <a:tc>
                  <a:txBody>
                    <a:bodyPr/>
                    <a:lstStyle/>
                    <a:p>
                      <a:pPr algn="ctr"/>
                      <a:r>
                        <a:rPr lang="en-US" sz="1600" dirty="0" smtClean="0"/>
                        <a:t>M1</a:t>
                      </a:r>
                      <a:endParaRPr lang="en-US" sz="1600" dirty="0"/>
                    </a:p>
                  </a:txBody>
                  <a:tcPr/>
                </a:tc>
                <a:tc>
                  <a:txBody>
                    <a:bodyPr/>
                    <a:lstStyle/>
                    <a:p>
                      <a:pPr algn="ctr"/>
                      <a:r>
                        <a:rPr lang="en-US" sz="1600" dirty="0" smtClean="0"/>
                        <a:t>T1</a:t>
                      </a:r>
                      <a:r>
                        <a:rPr lang="en-US" sz="1600" baseline="0" dirty="0" smtClean="0">
                          <a:sym typeface="Wingdings" panose="05000000000000000000" pitchFamily="2" charset="2"/>
                        </a:rPr>
                        <a:t> T1</a:t>
                      </a:r>
                      <a:endParaRPr lang="en-US" sz="1600" dirty="0"/>
                    </a:p>
                  </a:txBody>
                  <a:tcPr/>
                </a:tc>
                <a:tc>
                  <a:txBody>
                    <a:bodyPr/>
                    <a:lstStyle/>
                    <a:p>
                      <a:pPr algn="ctr"/>
                      <a:r>
                        <a:rPr lang="en-US" sz="1600" dirty="0" smtClean="0"/>
                        <a:t>W1</a:t>
                      </a:r>
                      <a:r>
                        <a:rPr lang="en-US" sz="1600" dirty="0" smtClean="0">
                          <a:sym typeface="Wingdings" panose="05000000000000000000" pitchFamily="2" charset="2"/>
                        </a:rPr>
                        <a:t>W1</a:t>
                      </a:r>
                      <a:endParaRPr lang="en-US" sz="1600" dirty="0"/>
                    </a:p>
                  </a:txBody>
                  <a:tcPr/>
                </a:tc>
                <a:tc>
                  <a:txBody>
                    <a:bodyPr/>
                    <a:lstStyle/>
                    <a:p>
                      <a:pPr algn="ctr"/>
                      <a:r>
                        <a:rPr lang="en-US" sz="1600" dirty="0" smtClean="0"/>
                        <a:t>H1</a:t>
                      </a:r>
                      <a:r>
                        <a:rPr lang="en-US" sz="1600" dirty="0" smtClean="0">
                          <a:sym typeface="Wingdings" panose="05000000000000000000" pitchFamily="2" charset="2"/>
                        </a:rPr>
                        <a:t>H1</a:t>
                      </a:r>
                      <a:endParaRPr lang="en-US" sz="1600" dirty="0"/>
                    </a:p>
                  </a:txBody>
                  <a:tcPr/>
                </a:tc>
                <a:tc>
                  <a:txBody>
                    <a:bodyPr/>
                    <a:lstStyle/>
                    <a:p>
                      <a:pPr algn="ctr"/>
                      <a:r>
                        <a:rPr lang="en-US" sz="1600" dirty="0" smtClean="0"/>
                        <a:t>F1</a:t>
                      </a:r>
                      <a:r>
                        <a:rPr lang="en-US" sz="1600" dirty="0" smtClean="0">
                          <a:sym typeface="Wingdings" panose="05000000000000000000" pitchFamily="2" charset="2"/>
                        </a:rPr>
                        <a:t>F1</a:t>
                      </a:r>
                      <a:endParaRPr lang="en-US" sz="1600" dirty="0"/>
                    </a:p>
                  </a:txBody>
                  <a:tcPr/>
                </a:tc>
              </a:tr>
              <a:tr h="278289">
                <a:tc>
                  <a:txBody>
                    <a:bodyPr/>
                    <a:lstStyle/>
                    <a:p>
                      <a:pPr algn="r"/>
                      <a:r>
                        <a:rPr lang="en-US" sz="1600" i="1" dirty="0" smtClean="0"/>
                        <a:t>M1W3</a:t>
                      </a:r>
                      <a:endParaRPr lang="en-US" sz="1600" i="1" dirty="0"/>
                    </a:p>
                  </a:txBody>
                  <a:tcPr/>
                </a:tc>
                <a:tc>
                  <a:txBody>
                    <a:bodyPr/>
                    <a:lstStyle/>
                    <a:p>
                      <a:pPr algn="ctr"/>
                      <a:r>
                        <a:rPr lang="en-US" sz="1600" dirty="0" smtClean="0"/>
                        <a:t>M2</a:t>
                      </a:r>
                      <a:endParaRPr lang="en-US" sz="1600" dirty="0"/>
                    </a:p>
                  </a:txBody>
                  <a:tcPr/>
                </a:tc>
                <a:tc>
                  <a:txBody>
                    <a:bodyPr/>
                    <a:lstStyle/>
                    <a:p>
                      <a:pPr algn="ctr"/>
                      <a:r>
                        <a:rPr lang="en-US" sz="1600" dirty="0" smtClean="0"/>
                        <a:t>T1</a:t>
                      </a:r>
                      <a:r>
                        <a:rPr lang="en-US" sz="1600" baseline="0" dirty="0" smtClean="0">
                          <a:sym typeface="Wingdings" panose="05000000000000000000" pitchFamily="2" charset="2"/>
                        </a:rPr>
                        <a:t> T1</a:t>
                      </a:r>
                      <a:endParaRPr lang="en-US" sz="1600" dirty="0"/>
                    </a:p>
                  </a:txBody>
                  <a:tcPr/>
                </a:tc>
                <a:tc>
                  <a:txBody>
                    <a:bodyPr/>
                    <a:lstStyle/>
                    <a:p>
                      <a:pPr algn="ctr"/>
                      <a:r>
                        <a:rPr lang="en-US" sz="1600" dirty="0" smtClean="0"/>
                        <a:t>W1</a:t>
                      </a:r>
                      <a:r>
                        <a:rPr lang="en-US" sz="1600" dirty="0" smtClean="0">
                          <a:sym typeface="Wingdings" panose="05000000000000000000" pitchFamily="2" charset="2"/>
                        </a:rPr>
                        <a:t>W1</a:t>
                      </a:r>
                      <a:endParaRPr lang="en-US" sz="1600" dirty="0"/>
                    </a:p>
                  </a:txBody>
                  <a:tcPr/>
                </a:tc>
                <a:tc>
                  <a:txBody>
                    <a:bodyPr/>
                    <a:lstStyle/>
                    <a:p>
                      <a:pPr algn="ctr"/>
                      <a:r>
                        <a:rPr lang="en-US" sz="1600" dirty="0" smtClean="0"/>
                        <a:t>H1</a:t>
                      </a:r>
                      <a:r>
                        <a:rPr lang="en-US" sz="1600" dirty="0" smtClean="0">
                          <a:sym typeface="Wingdings" panose="05000000000000000000" pitchFamily="2" charset="2"/>
                        </a:rPr>
                        <a:t>H1</a:t>
                      </a:r>
                      <a:endParaRPr lang="en-US" sz="1600" dirty="0"/>
                    </a:p>
                  </a:txBody>
                  <a:tcPr/>
                </a:tc>
                <a:tc>
                  <a:txBody>
                    <a:bodyPr/>
                    <a:lstStyle/>
                    <a:p>
                      <a:pPr algn="ctr"/>
                      <a:r>
                        <a:rPr lang="en-US" sz="1600" dirty="0" smtClean="0"/>
                        <a:t>F1</a:t>
                      </a:r>
                      <a:r>
                        <a:rPr lang="en-US" sz="1600" dirty="0" smtClean="0">
                          <a:sym typeface="Wingdings" panose="05000000000000000000" pitchFamily="2" charset="2"/>
                        </a:rPr>
                        <a:t>F1</a:t>
                      </a:r>
                      <a:endParaRPr lang="en-US" sz="1600" dirty="0"/>
                    </a:p>
                  </a:txBody>
                  <a:tcPr/>
                </a:tc>
              </a:tr>
              <a:tr h="278289">
                <a:tc>
                  <a:txBody>
                    <a:bodyPr/>
                    <a:lstStyle/>
                    <a:p>
                      <a:pPr algn="r"/>
                      <a:r>
                        <a:rPr lang="en-US" sz="1600" i="1" dirty="0" smtClean="0"/>
                        <a:t>M1W4</a:t>
                      </a:r>
                      <a:endParaRPr lang="en-US" sz="1600" i="1" dirty="0"/>
                    </a:p>
                  </a:txBody>
                  <a:tcPr/>
                </a:tc>
                <a:tc>
                  <a:txBody>
                    <a:bodyPr/>
                    <a:lstStyle/>
                    <a:p>
                      <a:pPr algn="ctr"/>
                      <a:r>
                        <a:rPr lang="en-US" sz="1600" dirty="0" smtClean="0"/>
                        <a:t>M3</a:t>
                      </a:r>
                      <a:endParaRPr lang="en-US" sz="1600" dirty="0"/>
                    </a:p>
                  </a:txBody>
                  <a:tcPr/>
                </a:tc>
                <a:tc>
                  <a:txBody>
                    <a:bodyPr/>
                    <a:lstStyle/>
                    <a:p>
                      <a:pPr algn="ctr"/>
                      <a:r>
                        <a:rPr lang="en-US" sz="1600" dirty="0" smtClean="0"/>
                        <a:t>T1</a:t>
                      </a:r>
                      <a:r>
                        <a:rPr lang="en-US" sz="1600" baseline="0" dirty="0" smtClean="0">
                          <a:sym typeface="Wingdings" panose="05000000000000000000" pitchFamily="2" charset="2"/>
                        </a:rPr>
                        <a:t>T1</a:t>
                      </a:r>
                      <a:endParaRPr lang="en-US" sz="1600" dirty="0"/>
                    </a:p>
                  </a:txBody>
                  <a:tcPr/>
                </a:tc>
                <a:tc>
                  <a:txBody>
                    <a:bodyPr/>
                    <a:lstStyle/>
                    <a:p>
                      <a:pPr algn="ctr"/>
                      <a:r>
                        <a:rPr lang="en-US" sz="1600" dirty="0" smtClean="0"/>
                        <a:t>W1</a:t>
                      </a:r>
                      <a:r>
                        <a:rPr lang="en-US" sz="1600" dirty="0" smtClean="0">
                          <a:sym typeface="Wingdings" panose="05000000000000000000" pitchFamily="2" charset="2"/>
                        </a:rPr>
                        <a:t>W1</a:t>
                      </a:r>
                      <a:endParaRPr lang="en-US" sz="1600" dirty="0"/>
                    </a:p>
                  </a:txBody>
                  <a:tcPr/>
                </a:tc>
                <a:tc>
                  <a:txBody>
                    <a:bodyPr/>
                    <a:lstStyle/>
                    <a:p>
                      <a:pPr algn="ctr"/>
                      <a:r>
                        <a:rPr lang="en-US" sz="1600" dirty="0" smtClean="0"/>
                        <a:t>H1</a:t>
                      </a:r>
                      <a:r>
                        <a:rPr lang="en-US" sz="1600" dirty="0" smtClean="0">
                          <a:sym typeface="Wingdings" panose="05000000000000000000" pitchFamily="2" charset="2"/>
                        </a:rPr>
                        <a:t>H1</a:t>
                      </a:r>
                      <a:endParaRPr lang="en-US" sz="1600" dirty="0"/>
                    </a:p>
                  </a:txBody>
                  <a:tcPr/>
                </a:tc>
                <a:tc>
                  <a:txBody>
                    <a:bodyPr/>
                    <a:lstStyle/>
                    <a:p>
                      <a:pPr algn="ctr"/>
                      <a:r>
                        <a:rPr lang="en-US" sz="1600" dirty="0" smtClean="0"/>
                        <a:t>F1</a:t>
                      </a:r>
                      <a:r>
                        <a:rPr lang="en-US" sz="1600" dirty="0" smtClean="0">
                          <a:sym typeface="Wingdings" panose="05000000000000000000" pitchFamily="2" charset="2"/>
                        </a:rPr>
                        <a:t>F1</a:t>
                      </a:r>
                      <a:endParaRPr lang="en-US" sz="1600" dirty="0"/>
                    </a:p>
                  </a:txBody>
                  <a:tcPr/>
                </a:tc>
              </a:tr>
              <a:tr h="278289">
                <a:tc>
                  <a:txBody>
                    <a:bodyPr/>
                    <a:lstStyle/>
                    <a:p>
                      <a:pPr algn="r"/>
                      <a:r>
                        <a:rPr lang="en-US" sz="1600" i="1" dirty="0" smtClean="0"/>
                        <a:t>M2</a:t>
                      </a:r>
                      <a:r>
                        <a:rPr lang="en-US" sz="1600" i="1" baseline="0" dirty="0" smtClean="0"/>
                        <a:t>W1</a:t>
                      </a:r>
                    </a:p>
                  </a:txBody>
                  <a:tcPr/>
                </a:tc>
                <a:tc>
                  <a:txBody>
                    <a:bodyPr/>
                    <a:lstStyle/>
                    <a:p>
                      <a:pPr algn="ctr"/>
                      <a:r>
                        <a:rPr lang="en-US" sz="1600" dirty="0" smtClean="0"/>
                        <a:t>Full2</a:t>
                      </a:r>
                      <a:endParaRPr lang="en-US" sz="1600" dirty="0"/>
                    </a:p>
                  </a:txBody>
                  <a:tcPr/>
                </a:tc>
                <a:tc>
                  <a:txBody>
                    <a:bodyPr/>
                    <a:lstStyle/>
                    <a:p>
                      <a:pPr algn="ctr"/>
                      <a:r>
                        <a:rPr lang="en-US" sz="1600" dirty="0" smtClean="0"/>
                        <a:t>T1</a:t>
                      </a:r>
                      <a:endParaRPr lang="en-US" sz="1600" dirty="0"/>
                    </a:p>
                  </a:txBody>
                  <a:tcPr/>
                </a:tc>
                <a:tc>
                  <a:txBody>
                    <a:bodyPr/>
                    <a:lstStyle/>
                    <a:p>
                      <a:pPr algn="ctr"/>
                      <a:r>
                        <a:rPr lang="en-US" sz="1600" dirty="0" smtClean="0"/>
                        <a:t>W1</a:t>
                      </a:r>
                      <a:endParaRPr lang="en-US" sz="1600" dirty="0"/>
                    </a:p>
                  </a:txBody>
                  <a:tcPr/>
                </a:tc>
                <a:tc>
                  <a:txBody>
                    <a:bodyPr/>
                    <a:lstStyle/>
                    <a:p>
                      <a:pPr algn="ctr"/>
                      <a:r>
                        <a:rPr lang="en-US" sz="1600" dirty="0" smtClean="0"/>
                        <a:t>H1</a:t>
                      </a:r>
                      <a:endParaRPr lang="en-US" sz="1600" dirty="0"/>
                    </a:p>
                  </a:txBody>
                  <a:tcPr/>
                </a:tc>
                <a:tc>
                  <a:txBody>
                    <a:bodyPr/>
                    <a:lstStyle/>
                    <a:p>
                      <a:pPr algn="ctr"/>
                      <a:r>
                        <a:rPr lang="en-US" sz="1600" dirty="0" smtClean="0"/>
                        <a:t>F1</a:t>
                      </a:r>
                      <a:endParaRPr lang="en-US" sz="1600" dirty="0"/>
                    </a:p>
                  </a:txBody>
                  <a:tcPr/>
                </a:tc>
              </a:tr>
              <a:tr h="278289">
                <a:tc>
                  <a:txBody>
                    <a:bodyPr/>
                    <a:lstStyle/>
                    <a:p>
                      <a:pPr algn="r"/>
                      <a:r>
                        <a:rPr lang="en-US" sz="1600" i="1" dirty="0" smtClean="0"/>
                        <a:t>M2W2</a:t>
                      </a:r>
                      <a:endParaRPr lang="en-US" sz="1600" i="1" dirty="0"/>
                    </a:p>
                  </a:txBody>
                  <a:tcPr/>
                </a:tc>
                <a:tc>
                  <a:txBody>
                    <a:bodyPr/>
                    <a:lstStyle/>
                    <a:p>
                      <a:pPr algn="ctr"/>
                      <a:r>
                        <a:rPr lang="en-US" sz="1600" dirty="0" smtClean="0"/>
                        <a:t>M1</a:t>
                      </a:r>
                      <a:endParaRPr lang="en-US" sz="1600" dirty="0"/>
                    </a:p>
                  </a:txBody>
                  <a:tcPr/>
                </a:tc>
                <a:tc>
                  <a:txBody>
                    <a:bodyPr/>
                    <a:lstStyle/>
                    <a:p>
                      <a:pPr algn="ctr"/>
                      <a:r>
                        <a:rPr lang="en-US" sz="1600" dirty="0" smtClean="0"/>
                        <a:t>T1</a:t>
                      </a:r>
                      <a:r>
                        <a:rPr lang="en-US" sz="1600" baseline="0" dirty="0" smtClean="0">
                          <a:sym typeface="Wingdings" panose="05000000000000000000" pitchFamily="2" charset="2"/>
                        </a:rPr>
                        <a:t>T1</a:t>
                      </a:r>
                      <a:endParaRPr lang="en-US" sz="1600" dirty="0"/>
                    </a:p>
                  </a:txBody>
                  <a:tcPr/>
                </a:tc>
                <a:tc>
                  <a:txBody>
                    <a:bodyPr/>
                    <a:lstStyle/>
                    <a:p>
                      <a:pPr algn="ctr"/>
                      <a:r>
                        <a:rPr lang="en-US" sz="1600" dirty="0" smtClean="0"/>
                        <a:t>W1</a:t>
                      </a:r>
                      <a:r>
                        <a:rPr lang="en-US" sz="1600" dirty="0" smtClean="0">
                          <a:sym typeface="Wingdings" panose="05000000000000000000" pitchFamily="2" charset="2"/>
                        </a:rPr>
                        <a:t>W1</a:t>
                      </a:r>
                      <a:endParaRPr lang="en-US" sz="1600" dirty="0"/>
                    </a:p>
                  </a:txBody>
                  <a:tcPr/>
                </a:tc>
                <a:tc>
                  <a:txBody>
                    <a:bodyPr/>
                    <a:lstStyle/>
                    <a:p>
                      <a:pPr algn="ctr"/>
                      <a:r>
                        <a:rPr lang="en-US" sz="1600" dirty="0" smtClean="0"/>
                        <a:t>H1</a:t>
                      </a:r>
                      <a:r>
                        <a:rPr lang="en-US" sz="1600" dirty="0" smtClean="0">
                          <a:sym typeface="Wingdings" panose="05000000000000000000" pitchFamily="2" charset="2"/>
                        </a:rPr>
                        <a:t>H1</a:t>
                      </a:r>
                      <a:endParaRPr lang="en-US" sz="1600" dirty="0"/>
                    </a:p>
                  </a:txBody>
                  <a:tcPr/>
                </a:tc>
                <a:tc>
                  <a:txBody>
                    <a:bodyPr/>
                    <a:lstStyle/>
                    <a:p>
                      <a:pPr algn="ctr"/>
                      <a:r>
                        <a:rPr lang="en-US" sz="1600" dirty="0" smtClean="0"/>
                        <a:t>F1</a:t>
                      </a:r>
                      <a:r>
                        <a:rPr lang="en-US" sz="1600" dirty="0" smtClean="0">
                          <a:sym typeface="Wingdings" panose="05000000000000000000" pitchFamily="2" charset="2"/>
                        </a:rPr>
                        <a:t>F1</a:t>
                      </a:r>
                      <a:endParaRPr lang="en-US" sz="1600" dirty="0"/>
                    </a:p>
                  </a:txBody>
                  <a:tcPr/>
                </a:tc>
              </a:tr>
              <a:tr h="278289">
                <a:tc>
                  <a:txBody>
                    <a:bodyPr/>
                    <a:lstStyle/>
                    <a:p>
                      <a:pPr algn="r"/>
                      <a:r>
                        <a:rPr lang="en-US" sz="1600" i="1" dirty="0" smtClean="0"/>
                        <a:t>M2W3</a:t>
                      </a:r>
                      <a:endParaRPr lang="en-US" sz="1600" i="1" dirty="0"/>
                    </a:p>
                  </a:txBody>
                  <a:tcPr/>
                </a:tc>
                <a:tc>
                  <a:txBody>
                    <a:bodyPr/>
                    <a:lstStyle/>
                    <a:p>
                      <a:pPr algn="ctr"/>
                      <a:r>
                        <a:rPr lang="en-US" sz="1600" dirty="0" smtClean="0"/>
                        <a:t>M2</a:t>
                      </a:r>
                      <a:endParaRPr lang="en-US" sz="1600" dirty="0"/>
                    </a:p>
                  </a:txBody>
                  <a:tcPr/>
                </a:tc>
                <a:tc>
                  <a:txBody>
                    <a:bodyPr/>
                    <a:lstStyle/>
                    <a:p>
                      <a:pPr algn="ctr"/>
                      <a:r>
                        <a:rPr lang="en-US" sz="1600" dirty="0" smtClean="0"/>
                        <a:t>T1</a:t>
                      </a:r>
                      <a:r>
                        <a:rPr lang="en-US" sz="1600" baseline="0" dirty="0" smtClean="0">
                          <a:sym typeface="Wingdings" panose="05000000000000000000" pitchFamily="2" charset="2"/>
                        </a:rPr>
                        <a:t>T1</a:t>
                      </a:r>
                      <a:endParaRPr lang="en-US" sz="1600" dirty="0"/>
                    </a:p>
                  </a:txBody>
                  <a:tcPr/>
                </a:tc>
                <a:tc>
                  <a:txBody>
                    <a:bodyPr/>
                    <a:lstStyle/>
                    <a:p>
                      <a:pPr algn="ctr"/>
                      <a:r>
                        <a:rPr lang="en-US" sz="1600" dirty="0" smtClean="0"/>
                        <a:t>W1</a:t>
                      </a:r>
                      <a:r>
                        <a:rPr lang="en-US" sz="1600" dirty="0" smtClean="0">
                          <a:sym typeface="Wingdings" panose="05000000000000000000" pitchFamily="2" charset="2"/>
                        </a:rPr>
                        <a:t>W1</a:t>
                      </a:r>
                      <a:endParaRPr lang="en-US" sz="1600" dirty="0"/>
                    </a:p>
                  </a:txBody>
                  <a:tcPr/>
                </a:tc>
                <a:tc>
                  <a:txBody>
                    <a:bodyPr/>
                    <a:lstStyle/>
                    <a:p>
                      <a:pPr algn="ctr"/>
                      <a:r>
                        <a:rPr lang="en-US" sz="1600" dirty="0" smtClean="0"/>
                        <a:t>H1</a:t>
                      </a:r>
                      <a:r>
                        <a:rPr lang="en-US" sz="1600" dirty="0" smtClean="0">
                          <a:sym typeface="Wingdings" panose="05000000000000000000" pitchFamily="2" charset="2"/>
                        </a:rPr>
                        <a:t>H1</a:t>
                      </a:r>
                      <a:endParaRPr lang="en-US" sz="1600" dirty="0"/>
                    </a:p>
                  </a:txBody>
                  <a:tcPr/>
                </a:tc>
                <a:tc>
                  <a:txBody>
                    <a:bodyPr/>
                    <a:lstStyle/>
                    <a:p>
                      <a:pPr algn="ctr"/>
                      <a:r>
                        <a:rPr lang="en-US" sz="1600" dirty="0" smtClean="0"/>
                        <a:t>F1</a:t>
                      </a:r>
                      <a:r>
                        <a:rPr lang="en-US" sz="1600" dirty="0" smtClean="0">
                          <a:sym typeface="Wingdings" panose="05000000000000000000" pitchFamily="2" charset="2"/>
                        </a:rPr>
                        <a:t>F1</a:t>
                      </a:r>
                      <a:endParaRPr lang="en-US" sz="1600" dirty="0"/>
                    </a:p>
                  </a:txBody>
                  <a:tcPr/>
                </a:tc>
              </a:tr>
              <a:tr h="278289">
                <a:tc>
                  <a:txBody>
                    <a:bodyPr/>
                    <a:lstStyle/>
                    <a:p>
                      <a:pPr algn="r"/>
                      <a:r>
                        <a:rPr lang="en-US" sz="1600" i="1" dirty="0" smtClean="0"/>
                        <a:t>M2W4</a:t>
                      </a:r>
                      <a:endParaRPr lang="en-US" sz="1600" i="1" dirty="0"/>
                    </a:p>
                  </a:txBody>
                  <a:tcPr/>
                </a:tc>
                <a:tc>
                  <a:txBody>
                    <a:bodyPr/>
                    <a:lstStyle/>
                    <a:p>
                      <a:pPr algn="ctr"/>
                      <a:r>
                        <a:rPr lang="en-US" sz="1600" dirty="0" smtClean="0"/>
                        <a:t>M3</a:t>
                      </a:r>
                      <a:endParaRPr lang="en-US" sz="1600" dirty="0"/>
                    </a:p>
                  </a:txBody>
                  <a:tcPr/>
                </a:tc>
                <a:tc>
                  <a:txBody>
                    <a:bodyPr/>
                    <a:lstStyle/>
                    <a:p>
                      <a:pPr algn="ctr"/>
                      <a:r>
                        <a:rPr lang="en-US" sz="1600" dirty="0" smtClean="0"/>
                        <a:t>T1</a:t>
                      </a:r>
                      <a:r>
                        <a:rPr lang="en-US" sz="1600" baseline="0" dirty="0" smtClean="0">
                          <a:sym typeface="Wingdings" panose="05000000000000000000" pitchFamily="2" charset="2"/>
                        </a:rPr>
                        <a:t>T1</a:t>
                      </a:r>
                      <a:endParaRPr lang="en-US" sz="1600" dirty="0"/>
                    </a:p>
                  </a:txBody>
                  <a:tcPr/>
                </a:tc>
                <a:tc>
                  <a:txBody>
                    <a:bodyPr/>
                    <a:lstStyle/>
                    <a:p>
                      <a:pPr algn="ctr"/>
                      <a:r>
                        <a:rPr lang="en-US" sz="1600" dirty="0" smtClean="0"/>
                        <a:t>W1</a:t>
                      </a:r>
                      <a:r>
                        <a:rPr lang="en-US" sz="1600" dirty="0" smtClean="0">
                          <a:sym typeface="Wingdings" panose="05000000000000000000" pitchFamily="2" charset="2"/>
                        </a:rPr>
                        <a:t>W1</a:t>
                      </a:r>
                      <a:endParaRPr lang="en-US" sz="1600" dirty="0"/>
                    </a:p>
                  </a:txBody>
                  <a:tcPr/>
                </a:tc>
                <a:tc>
                  <a:txBody>
                    <a:bodyPr/>
                    <a:lstStyle/>
                    <a:p>
                      <a:pPr algn="ctr"/>
                      <a:r>
                        <a:rPr lang="en-US" sz="1600" dirty="0" smtClean="0"/>
                        <a:t>H1</a:t>
                      </a:r>
                      <a:r>
                        <a:rPr lang="en-US" sz="1600" dirty="0" smtClean="0">
                          <a:sym typeface="Wingdings" panose="05000000000000000000" pitchFamily="2" charset="2"/>
                        </a:rPr>
                        <a:t>H1</a:t>
                      </a:r>
                      <a:endParaRPr lang="en-US" sz="1600" dirty="0"/>
                    </a:p>
                  </a:txBody>
                  <a:tcPr/>
                </a:tc>
                <a:tc>
                  <a:txBody>
                    <a:bodyPr/>
                    <a:lstStyle/>
                    <a:p>
                      <a:pPr algn="ctr"/>
                      <a:r>
                        <a:rPr lang="en-US" sz="1600" dirty="0" smtClean="0"/>
                        <a:t>F1</a:t>
                      </a:r>
                      <a:r>
                        <a:rPr lang="en-US" sz="1600" dirty="0" smtClean="0">
                          <a:sym typeface="Wingdings" panose="05000000000000000000" pitchFamily="2" charset="2"/>
                        </a:rPr>
                        <a:t>F1</a:t>
                      </a:r>
                      <a:endParaRPr lang="en-US" sz="1600" dirty="0"/>
                    </a:p>
                  </a:txBody>
                  <a:tcPr/>
                </a:tc>
              </a:tr>
              <a:tr h="278289">
                <a:tc>
                  <a:txBody>
                    <a:bodyPr/>
                    <a:lstStyle/>
                    <a:p>
                      <a:r>
                        <a:rPr lang="en-US" sz="1600" dirty="0" smtClean="0"/>
                        <a:t>…</a:t>
                      </a:r>
                      <a:endParaRPr lang="en-US" sz="1600" dirty="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tr>
            </a:tbl>
          </a:graphicData>
        </a:graphic>
      </p:graphicFrame>
      <p:sp>
        <p:nvSpPr>
          <p:cNvPr id="3" name="TextBox 2"/>
          <p:cNvSpPr txBox="1"/>
          <p:nvPr/>
        </p:nvSpPr>
        <p:spPr>
          <a:xfrm>
            <a:off x="76200" y="5486400"/>
            <a:ext cx="4342151"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t>First of month backups archived at end of month</a:t>
            </a:r>
          </a:p>
          <a:p>
            <a:pPr marL="742950" lvl="1" indent="-285750">
              <a:buFont typeface="Arial" panose="020B0604020202020204" pitchFamily="34" charset="0"/>
              <a:buChar char="•"/>
            </a:pPr>
            <a:r>
              <a:rPr lang="en-US" sz="1400" dirty="0" smtClean="0"/>
              <a:t>Serves as long term backup</a:t>
            </a:r>
          </a:p>
          <a:p>
            <a:pPr marL="285750" indent="-285750">
              <a:buFont typeface="Arial" panose="020B0604020202020204" pitchFamily="34" charset="0"/>
              <a:buChar char="•"/>
            </a:pPr>
            <a:r>
              <a:rPr lang="en-US" sz="1400" dirty="0" smtClean="0"/>
              <a:t>Each Monday backup kept</a:t>
            </a:r>
          </a:p>
          <a:p>
            <a:pPr marL="285750" indent="-285750">
              <a:buFont typeface="Arial" panose="020B0604020202020204" pitchFamily="34" charset="0"/>
              <a:buChar char="•"/>
            </a:pPr>
            <a:r>
              <a:rPr lang="en-US" sz="1400" dirty="0" err="1" smtClean="0"/>
              <a:t>Tu</a:t>
            </a:r>
            <a:r>
              <a:rPr lang="en-US" sz="1400" dirty="0" smtClean="0"/>
              <a:t>-Fr backups overwritten next week</a:t>
            </a:r>
            <a:endParaRPr lang="en-US" sz="1400" dirty="0"/>
          </a:p>
        </p:txBody>
      </p:sp>
      <p:sp>
        <p:nvSpPr>
          <p:cNvPr id="6" name="TextBox 5"/>
          <p:cNvSpPr txBox="1"/>
          <p:nvPr/>
        </p:nvSpPr>
        <p:spPr>
          <a:xfrm>
            <a:off x="4717131" y="5486400"/>
            <a:ext cx="2219262"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t>Can restore to:</a:t>
            </a:r>
          </a:p>
          <a:p>
            <a:pPr marL="742950" lvl="1" indent="-285750">
              <a:buFont typeface="Arial" panose="020B0604020202020204" pitchFamily="34" charset="0"/>
              <a:buChar char="•"/>
            </a:pPr>
            <a:r>
              <a:rPr lang="en-US" sz="1400" dirty="0" smtClean="0"/>
              <a:t>First of month</a:t>
            </a:r>
          </a:p>
          <a:p>
            <a:pPr marL="742950" lvl="1" indent="-285750">
              <a:buFont typeface="Arial" panose="020B0604020202020204" pitchFamily="34" charset="0"/>
              <a:buChar char="•"/>
            </a:pPr>
            <a:r>
              <a:rPr lang="en-US" sz="1400" dirty="0" smtClean="0"/>
              <a:t>First of week</a:t>
            </a:r>
          </a:p>
          <a:p>
            <a:pPr marL="742950" lvl="1" indent="-285750">
              <a:buFont typeface="Arial" panose="020B0604020202020204" pitchFamily="34" charset="0"/>
              <a:buChar char="•"/>
            </a:pPr>
            <a:r>
              <a:rPr lang="en-US" sz="1400" dirty="0" smtClean="0"/>
              <a:t>Last day backup</a:t>
            </a:r>
            <a:endParaRPr lang="en-US" sz="1400" dirty="0"/>
          </a:p>
        </p:txBody>
      </p:sp>
    </p:spTree>
    <p:extLst>
      <p:ext uri="{BB962C8B-B14F-4D97-AF65-F5344CB8AC3E}">
        <p14:creationId xmlns:p14="http://schemas.microsoft.com/office/powerpoint/2010/main" val="334441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 of Hanoi</a:t>
            </a:r>
            <a:endParaRPr lang="en-US" dirty="0"/>
          </a:p>
        </p:txBody>
      </p:sp>
      <p:sp>
        <p:nvSpPr>
          <p:cNvPr id="3" name="Content Placeholder 2"/>
          <p:cNvSpPr>
            <a:spLocks noGrp="1"/>
          </p:cNvSpPr>
          <p:nvPr>
            <p:ph idx="1"/>
          </p:nvPr>
        </p:nvSpPr>
        <p:spPr>
          <a:xfrm>
            <a:off x="381000" y="2017712"/>
            <a:ext cx="8574088" cy="4840287"/>
          </a:xfrm>
        </p:spPr>
        <p:txBody>
          <a:bodyPr>
            <a:normAutofit fontScale="62500" lnSpcReduction="20000"/>
          </a:bodyPr>
          <a:lstStyle/>
          <a:p>
            <a:r>
              <a:rPr lang="en-US" dirty="0" smtClean="0"/>
              <a:t>Media </a:t>
            </a:r>
            <a:r>
              <a:rPr lang="en-US" dirty="0"/>
              <a:t>set "A" is used every other backup </a:t>
            </a:r>
            <a:r>
              <a:rPr lang="en-US" dirty="0" smtClean="0"/>
              <a:t>session </a:t>
            </a:r>
          </a:p>
          <a:p>
            <a:pPr lvl="1"/>
            <a:r>
              <a:rPr lang="en-US" dirty="0" smtClean="0"/>
              <a:t>Start </a:t>
            </a:r>
            <a:r>
              <a:rPr lang="en-US" dirty="0"/>
              <a:t>Day 1 with "A" and repeat every other backup (every other day</a:t>
            </a:r>
            <a:r>
              <a:rPr lang="en-US" dirty="0" smtClean="0"/>
              <a:t>)</a:t>
            </a:r>
            <a:endParaRPr lang="en-US" dirty="0"/>
          </a:p>
          <a:p>
            <a:r>
              <a:rPr lang="en-US" dirty="0" smtClean="0"/>
              <a:t>Media </a:t>
            </a:r>
            <a:r>
              <a:rPr lang="en-US" dirty="0"/>
              <a:t>set "B" starts on the first non-"A" backup </a:t>
            </a:r>
            <a:r>
              <a:rPr lang="en-US" dirty="0" smtClean="0"/>
              <a:t>day</a:t>
            </a:r>
          </a:p>
          <a:p>
            <a:pPr lvl="1"/>
            <a:r>
              <a:rPr lang="en-US" dirty="0" smtClean="0"/>
              <a:t>Repeats </a:t>
            </a:r>
            <a:r>
              <a:rPr lang="en-US" dirty="0"/>
              <a:t>every fourth backup </a:t>
            </a:r>
            <a:r>
              <a:rPr lang="en-US" dirty="0" smtClean="0"/>
              <a:t>session</a:t>
            </a:r>
            <a:endParaRPr lang="en-US" dirty="0"/>
          </a:p>
          <a:p>
            <a:r>
              <a:rPr lang="en-US" dirty="0"/>
              <a:t>Media set "C" starts on the first non-"A" or non-"B" backup </a:t>
            </a:r>
            <a:r>
              <a:rPr lang="en-US" dirty="0" smtClean="0"/>
              <a:t>day</a:t>
            </a:r>
          </a:p>
          <a:p>
            <a:pPr lvl="1"/>
            <a:r>
              <a:rPr lang="en-US" dirty="0" smtClean="0"/>
              <a:t>Repeats </a:t>
            </a:r>
            <a:r>
              <a:rPr lang="en-US" dirty="0"/>
              <a:t>every eighth </a:t>
            </a:r>
            <a:r>
              <a:rPr lang="en-US" dirty="0" smtClean="0"/>
              <a:t>session </a:t>
            </a:r>
            <a:endParaRPr lang="en-US" dirty="0"/>
          </a:p>
          <a:p>
            <a:r>
              <a:rPr lang="en-US" dirty="0"/>
              <a:t>Media set "D" starts on the first non-"A," non-"B," or non-"C" backup </a:t>
            </a:r>
            <a:r>
              <a:rPr lang="en-US" dirty="0" smtClean="0"/>
              <a:t>day</a:t>
            </a:r>
          </a:p>
          <a:p>
            <a:pPr lvl="1"/>
            <a:r>
              <a:rPr lang="en-US" dirty="0" smtClean="0"/>
              <a:t>Repeats </a:t>
            </a:r>
            <a:r>
              <a:rPr lang="en-US" dirty="0"/>
              <a:t>every sixteenth </a:t>
            </a:r>
            <a:r>
              <a:rPr lang="en-US" dirty="0" smtClean="0"/>
              <a:t>session</a:t>
            </a:r>
          </a:p>
          <a:p>
            <a:pPr lvl="1"/>
            <a:r>
              <a:rPr lang="en-US" dirty="0" smtClean="0"/>
              <a:t>Media </a:t>
            </a:r>
            <a:r>
              <a:rPr lang="en-US" dirty="0"/>
              <a:t>set "E" alternates with media set "</a:t>
            </a:r>
            <a:r>
              <a:rPr lang="en-US" dirty="0" smtClean="0"/>
              <a:t>D"</a:t>
            </a:r>
            <a:endParaRPr lang="en-US" dirty="0"/>
          </a:p>
          <a:p>
            <a:r>
              <a:rPr lang="en-US" dirty="0" smtClean="0"/>
              <a:t>Advantage </a:t>
            </a:r>
            <a:r>
              <a:rPr lang="en-US" dirty="0"/>
              <a:t>to the Tower of Hanoi </a:t>
            </a:r>
            <a:r>
              <a:rPr lang="en-US" dirty="0" smtClean="0"/>
              <a:t>scheme:</a:t>
            </a:r>
          </a:p>
          <a:p>
            <a:pPr lvl="1"/>
            <a:r>
              <a:rPr lang="en-US" dirty="0" smtClean="0"/>
              <a:t>For each </a:t>
            </a:r>
            <a:r>
              <a:rPr lang="en-US" dirty="0"/>
              <a:t>new media set added to the rotation, the backup history </a:t>
            </a:r>
            <a:r>
              <a:rPr lang="en-US" dirty="0" smtClean="0"/>
              <a:t>doubles</a:t>
            </a:r>
          </a:p>
          <a:p>
            <a:pPr lvl="1"/>
            <a:r>
              <a:rPr lang="en-US" dirty="0" smtClean="0"/>
              <a:t>Frequently </a:t>
            </a:r>
            <a:r>
              <a:rPr lang="en-US" dirty="0"/>
              <a:t>used media sets have the most recent copies of a </a:t>
            </a:r>
            <a:r>
              <a:rPr lang="en-US" dirty="0" smtClean="0"/>
              <a:t>file</a:t>
            </a:r>
          </a:p>
          <a:p>
            <a:pPr lvl="1"/>
            <a:r>
              <a:rPr lang="en-US" dirty="0" smtClean="0"/>
              <a:t>Less </a:t>
            </a:r>
            <a:r>
              <a:rPr lang="en-US" dirty="0"/>
              <a:t>frequently used media retain older </a:t>
            </a:r>
            <a:r>
              <a:rPr lang="en-US" dirty="0" smtClean="0"/>
              <a:t>versions </a:t>
            </a:r>
            <a:endParaRPr lang="en-US" dirty="0"/>
          </a:p>
          <a:p>
            <a:r>
              <a:rPr lang="en-US" dirty="0"/>
              <a:t>This backup scheme can be difficult to keep track of </a:t>
            </a:r>
            <a:r>
              <a:rPr lang="en-US" dirty="0" smtClean="0"/>
              <a:t>manually</a:t>
            </a:r>
          </a:p>
          <a:p>
            <a:pPr lvl="1"/>
            <a:r>
              <a:rPr lang="en-US"/>
              <a:t>G</a:t>
            </a:r>
            <a:r>
              <a:rPr lang="en-US" smtClean="0"/>
              <a:t>enerally </a:t>
            </a:r>
            <a:r>
              <a:rPr lang="en-US" dirty="0"/>
              <a:t>done with the help of rotation schemes provided in backup </a:t>
            </a:r>
            <a:r>
              <a:rPr lang="en-US"/>
              <a:t>software </a:t>
            </a:r>
            <a:r>
              <a:rPr lang="en-US" smtClean="0"/>
              <a:t>packages</a:t>
            </a:r>
            <a:endParaRPr lang="en-US" dirty="0"/>
          </a:p>
          <a:p>
            <a:endParaRPr lang="en-US" dirty="0"/>
          </a:p>
        </p:txBody>
      </p:sp>
      <p:pic>
        <p:nvPicPr>
          <p:cNvPr id="3074" name="Picture 2" descr="http://vceit.com/m/backups-towerOfHano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13" y="214313"/>
            <a:ext cx="3648075"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75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b="1"/>
              <a:t>Storage media</a:t>
            </a:r>
          </a:p>
        </p:txBody>
      </p:sp>
      <p:sp>
        <p:nvSpPr>
          <p:cNvPr id="8196" name="Rectangle 4"/>
          <p:cNvSpPr>
            <a:spLocks noGrp="1" noChangeArrowheads="1"/>
          </p:cNvSpPr>
          <p:nvPr>
            <p:ph type="subTitle"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a:t>Backup</a:t>
            </a:r>
          </a:p>
        </p:txBody>
      </p:sp>
      <p:sp>
        <p:nvSpPr>
          <p:cNvPr id="3075" name="Rectangle 3"/>
          <p:cNvSpPr>
            <a:spLocks noGrp="1" noChangeArrowheads="1"/>
          </p:cNvSpPr>
          <p:nvPr>
            <p:ph type="body" idx="1"/>
          </p:nvPr>
        </p:nvSpPr>
        <p:spPr/>
        <p:txBody>
          <a:bodyPr/>
          <a:lstStyle/>
          <a:p>
            <a:pPr marL="457200" indent="-457200">
              <a:lnSpc>
                <a:spcPct val="90000"/>
              </a:lnSpc>
            </a:pPr>
            <a:r>
              <a:rPr lang="en-US" sz="2400" b="1"/>
              <a:t>Backup</a:t>
            </a:r>
            <a:r>
              <a:rPr lang="en-US" sz="2400"/>
              <a:t> refers to making copies of data</a:t>
            </a:r>
          </a:p>
          <a:p>
            <a:pPr marL="838200" lvl="1" indent="-381000">
              <a:lnSpc>
                <a:spcPct val="90000"/>
              </a:lnSpc>
            </a:pPr>
            <a:r>
              <a:rPr lang="en-US" sz="2000"/>
              <a:t>Copies may be used to </a:t>
            </a:r>
            <a:r>
              <a:rPr lang="en-US" sz="2000" i="1"/>
              <a:t>restore</a:t>
            </a:r>
            <a:r>
              <a:rPr lang="en-US" sz="2000"/>
              <a:t> the original after a data loss </a:t>
            </a:r>
          </a:p>
          <a:p>
            <a:pPr marL="838200" lvl="1" indent="-381000">
              <a:lnSpc>
                <a:spcPct val="90000"/>
              </a:lnSpc>
            </a:pPr>
            <a:r>
              <a:rPr lang="en-US" sz="2000"/>
              <a:t>Copies are typically called "backups" </a:t>
            </a:r>
          </a:p>
          <a:p>
            <a:pPr marL="457200" indent="-457200">
              <a:lnSpc>
                <a:spcPct val="90000"/>
              </a:lnSpc>
            </a:pPr>
            <a:r>
              <a:rPr lang="en-US" sz="2400"/>
              <a:t>Backups are useful primarily for two purposes: </a:t>
            </a:r>
          </a:p>
          <a:p>
            <a:pPr marL="838200" lvl="1" indent="-381000">
              <a:lnSpc>
                <a:spcPct val="90000"/>
              </a:lnSpc>
              <a:buFont typeface="Wingdings" pitchFamily="2" charset="2"/>
              <a:buAutoNum type="arabicPeriod"/>
            </a:pPr>
            <a:r>
              <a:rPr lang="en-US" sz="2000"/>
              <a:t>Restore a computer to an operational state following a disaster (disaster recovery) </a:t>
            </a:r>
          </a:p>
          <a:p>
            <a:pPr marL="838200" lvl="1" indent="-381000">
              <a:lnSpc>
                <a:spcPct val="90000"/>
              </a:lnSpc>
              <a:buFont typeface="Wingdings" pitchFamily="2" charset="2"/>
              <a:buAutoNum type="arabicPeriod"/>
            </a:pPr>
            <a:r>
              <a:rPr lang="en-US" sz="2000"/>
              <a:t>Restore small numbers of files after they have been accidentally (or deliberately) deleted or corrupted</a:t>
            </a:r>
          </a:p>
          <a:p>
            <a:pPr marL="457200" indent="-457200">
              <a:lnSpc>
                <a:spcPct val="90000"/>
              </a:lnSpc>
            </a:pPr>
            <a:r>
              <a:rPr lang="en-US" sz="2400"/>
              <a:t>Backups are typically that </a:t>
            </a:r>
            <a:r>
              <a:rPr lang="en-US" sz="2400" i="1"/>
              <a:t>last</a:t>
            </a:r>
            <a:r>
              <a:rPr lang="en-US" sz="2400"/>
              <a:t> line of defense against data loss</a:t>
            </a:r>
          </a:p>
          <a:p>
            <a:pPr marL="838200" lvl="1" indent="-381000">
              <a:lnSpc>
                <a:spcPct val="90000"/>
              </a:lnSpc>
            </a:pPr>
            <a:r>
              <a:rPr lang="en-US" sz="2000"/>
              <a:t>Consequently the least granular and the least convenient to use</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a:t>Storage media</a:t>
            </a:r>
          </a:p>
        </p:txBody>
      </p:sp>
      <p:sp>
        <p:nvSpPr>
          <p:cNvPr id="9219" name="Rectangle 3"/>
          <p:cNvSpPr>
            <a:spLocks noGrp="1" noChangeArrowheads="1"/>
          </p:cNvSpPr>
          <p:nvPr>
            <p:ph type="body" idx="1"/>
          </p:nvPr>
        </p:nvSpPr>
        <p:spPr>
          <a:xfrm>
            <a:off x="838200" y="2017713"/>
            <a:ext cx="8116888" cy="4114800"/>
          </a:xfrm>
        </p:spPr>
        <p:txBody>
          <a:bodyPr/>
          <a:lstStyle/>
          <a:p>
            <a:pPr>
              <a:lnSpc>
                <a:spcPct val="80000"/>
              </a:lnSpc>
            </a:pPr>
            <a:r>
              <a:rPr lang="en-US" sz="3600" dirty="0"/>
              <a:t>Regardless </a:t>
            </a:r>
            <a:r>
              <a:rPr lang="en-US" sz="3600" dirty="0" smtClean="0"/>
              <a:t>of repository </a:t>
            </a:r>
            <a:r>
              <a:rPr lang="en-US" sz="3600" dirty="0"/>
              <a:t>model </a:t>
            </a:r>
            <a:r>
              <a:rPr lang="en-US" sz="3600" dirty="0" smtClean="0"/>
              <a:t>used:</a:t>
            </a:r>
          </a:p>
          <a:p>
            <a:pPr lvl="1">
              <a:lnSpc>
                <a:spcPct val="80000"/>
              </a:lnSpc>
            </a:pPr>
            <a:r>
              <a:rPr lang="en-US" sz="3200" dirty="0" smtClean="0">
                <a:solidFill>
                  <a:srgbClr val="FF0000"/>
                </a:solidFill>
              </a:rPr>
              <a:t>Data </a:t>
            </a:r>
            <a:r>
              <a:rPr lang="en-US" sz="3200" dirty="0">
                <a:solidFill>
                  <a:srgbClr val="FF0000"/>
                </a:solidFill>
              </a:rPr>
              <a:t>has to be stored on some data storage medium </a:t>
            </a:r>
            <a:r>
              <a:rPr lang="en-US" sz="3200" b="1" i="1" dirty="0" smtClean="0">
                <a:solidFill>
                  <a:srgbClr val="FF0000"/>
                </a:solidFill>
              </a:rPr>
              <a:t>somewhere</a:t>
            </a:r>
            <a:endParaRPr lang="en-US" sz="3200" b="1" i="1"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data-recovery.contentquake.com/files/2007/04/quantum-superloader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367" y="3644077"/>
            <a:ext cx="4389120" cy="2059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30957" y="5190610"/>
            <a:ext cx="2255043" cy="1484570"/>
          </a:xfrm>
          <a:prstGeom prst="rect">
            <a:avLst/>
          </a:prstGeom>
        </p:spPr>
      </p:pic>
      <p:sp>
        <p:nvSpPr>
          <p:cNvPr id="2" name="Title 1"/>
          <p:cNvSpPr>
            <a:spLocks noGrp="1"/>
          </p:cNvSpPr>
          <p:nvPr>
            <p:ph type="title"/>
          </p:nvPr>
        </p:nvSpPr>
        <p:spPr/>
        <p:txBody>
          <a:bodyPr/>
          <a:lstStyle/>
          <a:p>
            <a:r>
              <a:rPr lang="en-US" dirty="0" smtClean="0"/>
              <a:t>Tape backup</a:t>
            </a:r>
            <a:endParaRPr lang="en-US" dirty="0"/>
          </a:p>
        </p:txBody>
      </p:sp>
      <p:pic>
        <p:nvPicPr>
          <p:cNvPr id="3074" name="Picture 2" descr="http://gcn.com/blogs/pulse/2013/05/%7E/media/GIG/GCN/Redesign/Articles/2013/January/tapebacku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682612"/>
            <a:ext cx="4495800" cy="2175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1924" y="5139601"/>
            <a:ext cx="915635" cy="369332"/>
          </a:xfrm>
          <a:prstGeom prst="rect">
            <a:avLst/>
          </a:prstGeom>
          <a:noFill/>
        </p:spPr>
        <p:txBody>
          <a:bodyPr wrap="none" rtlCol="0">
            <a:spAutoFit/>
          </a:bodyPr>
          <a:lstStyle/>
          <a:p>
            <a:r>
              <a:rPr lang="en-US" dirty="0" smtClean="0"/>
              <a:t>Manual</a:t>
            </a:r>
            <a:endParaRPr lang="en-US" dirty="0"/>
          </a:p>
        </p:txBody>
      </p:sp>
      <p:sp>
        <p:nvSpPr>
          <p:cNvPr id="5" name="TextBox 4"/>
          <p:cNvSpPr txBox="1"/>
          <p:nvPr/>
        </p:nvSpPr>
        <p:spPr>
          <a:xfrm>
            <a:off x="3402696" y="6211668"/>
            <a:ext cx="1366528" cy="646331"/>
          </a:xfrm>
          <a:prstGeom prst="rect">
            <a:avLst/>
          </a:prstGeom>
          <a:noFill/>
        </p:spPr>
        <p:txBody>
          <a:bodyPr wrap="none" rtlCol="0">
            <a:spAutoFit/>
          </a:bodyPr>
          <a:lstStyle/>
          <a:p>
            <a:r>
              <a:rPr lang="en-US" dirty="0" smtClean="0"/>
              <a:t>Automated </a:t>
            </a:r>
          </a:p>
          <a:p>
            <a:r>
              <a:rPr lang="en-US" dirty="0" smtClean="0"/>
              <a:t>Robot</a:t>
            </a:r>
            <a:endParaRPr lang="en-US" dirty="0"/>
          </a:p>
        </p:txBody>
      </p:sp>
      <p:pic>
        <p:nvPicPr>
          <p:cNvPr id="3" name="Picture 2"/>
          <p:cNvPicPr>
            <a:picLocks noChangeAspect="1"/>
          </p:cNvPicPr>
          <p:nvPr/>
        </p:nvPicPr>
        <p:blipFill>
          <a:blip r:embed="rId5"/>
          <a:stretch>
            <a:fillRect/>
          </a:stretch>
        </p:blipFill>
        <p:spPr>
          <a:xfrm>
            <a:off x="7029450" y="1829809"/>
            <a:ext cx="2114550" cy="2162175"/>
          </a:xfrm>
          <a:prstGeom prst="rect">
            <a:avLst/>
          </a:prstGeom>
        </p:spPr>
      </p:pic>
      <p:pic>
        <p:nvPicPr>
          <p:cNvPr id="6" name="Picture 5"/>
          <p:cNvPicPr>
            <a:picLocks noChangeAspect="1"/>
          </p:cNvPicPr>
          <p:nvPr/>
        </p:nvPicPr>
        <p:blipFill>
          <a:blip r:embed="rId6"/>
          <a:stretch>
            <a:fillRect/>
          </a:stretch>
        </p:blipFill>
        <p:spPr>
          <a:xfrm>
            <a:off x="2568199" y="1832854"/>
            <a:ext cx="4461251" cy="2129546"/>
          </a:xfrm>
          <a:prstGeom prst="rect">
            <a:avLst/>
          </a:prstGeom>
        </p:spPr>
      </p:pic>
      <p:sp>
        <p:nvSpPr>
          <p:cNvPr id="7" name="TextBox 6"/>
          <p:cNvSpPr txBox="1"/>
          <p:nvPr/>
        </p:nvSpPr>
        <p:spPr>
          <a:xfrm>
            <a:off x="1201030" y="1875567"/>
            <a:ext cx="1367169" cy="369332"/>
          </a:xfrm>
          <a:prstGeom prst="rect">
            <a:avLst/>
          </a:prstGeom>
          <a:noFill/>
        </p:spPr>
        <p:txBody>
          <a:bodyPr wrap="none" rtlCol="0">
            <a:spAutoFit/>
          </a:bodyPr>
          <a:lstStyle/>
          <a:p>
            <a:r>
              <a:rPr lang="en-US" dirty="0" smtClean="0"/>
              <a:t>Reel-to-reel</a:t>
            </a:r>
            <a:endParaRPr lang="en-US" dirty="0"/>
          </a:p>
        </p:txBody>
      </p:sp>
      <p:sp>
        <p:nvSpPr>
          <p:cNvPr id="9" name="TextBox 8"/>
          <p:cNvSpPr txBox="1"/>
          <p:nvPr/>
        </p:nvSpPr>
        <p:spPr>
          <a:xfrm>
            <a:off x="2366010" y="5770305"/>
            <a:ext cx="1119217" cy="369332"/>
          </a:xfrm>
          <a:prstGeom prst="rect">
            <a:avLst/>
          </a:prstGeom>
          <a:noFill/>
        </p:spPr>
        <p:txBody>
          <a:bodyPr wrap="none" rtlCol="0">
            <a:spAutoFit/>
          </a:bodyPr>
          <a:lstStyle/>
          <a:p>
            <a:r>
              <a:rPr lang="en-US" dirty="0" smtClean="0"/>
              <a:t>Cartridge</a:t>
            </a:r>
            <a:endParaRPr lang="en-US" dirty="0"/>
          </a:p>
        </p:txBody>
      </p:sp>
    </p:spTree>
    <p:extLst>
      <p:ext uri="{BB962C8B-B14F-4D97-AF65-F5344CB8AC3E}">
        <p14:creationId xmlns:p14="http://schemas.microsoft.com/office/powerpoint/2010/main" val="1175062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a:t>Storage media</a:t>
            </a:r>
          </a:p>
        </p:txBody>
      </p:sp>
      <p:sp>
        <p:nvSpPr>
          <p:cNvPr id="9219" name="Rectangle 3"/>
          <p:cNvSpPr>
            <a:spLocks noGrp="1" noChangeArrowheads="1"/>
          </p:cNvSpPr>
          <p:nvPr>
            <p:ph type="body" idx="1"/>
          </p:nvPr>
        </p:nvSpPr>
        <p:spPr>
          <a:xfrm>
            <a:off x="762000" y="2017712"/>
            <a:ext cx="8193088" cy="4383087"/>
          </a:xfrm>
        </p:spPr>
        <p:txBody>
          <a:bodyPr/>
          <a:lstStyle/>
          <a:p>
            <a:pPr>
              <a:lnSpc>
                <a:spcPct val="80000"/>
              </a:lnSpc>
            </a:pPr>
            <a:r>
              <a:rPr lang="en-US" sz="3600" dirty="0" smtClean="0"/>
              <a:t>Magnetic </a:t>
            </a:r>
            <a:r>
              <a:rPr lang="en-US" sz="3600" dirty="0"/>
              <a:t>tape </a:t>
            </a:r>
          </a:p>
          <a:p>
            <a:pPr lvl="1">
              <a:lnSpc>
                <a:spcPct val="80000"/>
              </a:lnSpc>
            </a:pPr>
            <a:r>
              <a:rPr lang="en-US" sz="3200" dirty="0" smtClean="0"/>
              <a:t>Has </a:t>
            </a:r>
            <a:r>
              <a:rPr lang="en-US" sz="3200" dirty="0"/>
              <a:t>long been the most commonly used medium </a:t>
            </a:r>
            <a:r>
              <a:rPr lang="en-US" sz="3200" dirty="0" smtClean="0"/>
              <a:t>for:</a:t>
            </a:r>
          </a:p>
          <a:p>
            <a:pPr lvl="2">
              <a:lnSpc>
                <a:spcPct val="80000"/>
              </a:lnSpc>
            </a:pPr>
            <a:r>
              <a:rPr lang="en-US" dirty="0"/>
              <a:t>B</a:t>
            </a:r>
            <a:r>
              <a:rPr lang="en-US" dirty="0" smtClean="0"/>
              <a:t>ulk </a:t>
            </a:r>
            <a:r>
              <a:rPr lang="en-US" dirty="0"/>
              <a:t>data </a:t>
            </a:r>
            <a:r>
              <a:rPr lang="en-US" dirty="0" smtClean="0"/>
              <a:t>storage</a:t>
            </a:r>
          </a:p>
          <a:p>
            <a:pPr lvl="2">
              <a:lnSpc>
                <a:spcPct val="80000"/>
              </a:lnSpc>
            </a:pPr>
            <a:r>
              <a:rPr lang="en-US" dirty="0" smtClean="0"/>
              <a:t>Backup</a:t>
            </a:r>
          </a:p>
          <a:p>
            <a:pPr lvl="2">
              <a:lnSpc>
                <a:spcPct val="80000"/>
              </a:lnSpc>
            </a:pPr>
            <a:r>
              <a:rPr lang="en-US" dirty="0" smtClean="0"/>
              <a:t>Archiving</a:t>
            </a:r>
          </a:p>
          <a:p>
            <a:pPr lvl="2">
              <a:lnSpc>
                <a:spcPct val="80000"/>
              </a:lnSpc>
            </a:pPr>
            <a:r>
              <a:rPr lang="en-US" dirty="0" smtClean="0"/>
              <a:t>Interchange </a:t>
            </a:r>
          </a:p>
          <a:p>
            <a:pPr lvl="1">
              <a:lnSpc>
                <a:spcPct val="80000"/>
              </a:lnSpc>
            </a:pPr>
            <a:r>
              <a:rPr lang="en-US" sz="3200" dirty="0" smtClean="0"/>
              <a:t>Tape historically:</a:t>
            </a:r>
          </a:p>
          <a:p>
            <a:pPr lvl="2">
              <a:lnSpc>
                <a:spcPct val="80000"/>
              </a:lnSpc>
            </a:pPr>
            <a:r>
              <a:rPr lang="en-US" dirty="0" smtClean="0"/>
              <a:t>Order </a:t>
            </a:r>
            <a:r>
              <a:rPr lang="en-US" dirty="0"/>
              <a:t>of magnitude better capacity/price ratio when compared to hard </a:t>
            </a:r>
            <a:r>
              <a:rPr lang="en-US" dirty="0" smtClean="0"/>
              <a:t>disk</a:t>
            </a:r>
          </a:p>
          <a:p>
            <a:pPr lvl="2">
              <a:lnSpc>
                <a:spcPct val="80000"/>
              </a:lnSpc>
            </a:pPr>
            <a:r>
              <a:rPr lang="en-US" dirty="0" smtClean="0"/>
              <a:t>Recently </a:t>
            </a:r>
            <a:r>
              <a:rPr lang="en-US" dirty="0"/>
              <a:t>the ratios for tape and hard disk have become a lot </a:t>
            </a:r>
            <a:r>
              <a:rPr lang="en-US" dirty="0" smtClean="0"/>
              <a:t>closer</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cost circa 2007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017713"/>
            <a:ext cx="7196065" cy="4867600"/>
          </a:xfrm>
        </p:spPr>
      </p:pic>
    </p:spTree>
    <p:extLst>
      <p:ext uri="{BB962C8B-B14F-4D97-AF65-F5344CB8AC3E}">
        <p14:creationId xmlns:p14="http://schemas.microsoft.com/office/powerpoint/2010/main" val="1925301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LTO status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938" y="2017713"/>
            <a:ext cx="6842363" cy="4813778"/>
          </a:xfrm>
        </p:spPr>
      </p:pic>
      <p:sp>
        <p:nvSpPr>
          <p:cNvPr id="6" name="TextBox 5"/>
          <p:cNvSpPr txBox="1"/>
          <p:nvPr/>
        </p:nvSpPr>
        <p:spPr>
          <a:xfrm>
            <a:off x="3886200" y="2133600"/>
            <a:ext cx="1614545" cy="369332"/>
          </a:xfrm>
          <a:prstGeom prst="rect">
            <a:avLst/>
          </a:prstGeom>
          <a:noFill/>
        </p:spPr>
        <p:txBody>
          <a:bodyPr wrap="none" rtlCol="0">
            <a:spAutoFit/>
          </a:bodyPr>
          <a:lstStyle/>
          <a:p>
            <a:r>
              <a:rPr lang="en-US" dirty="0" smtClean="0"/>
              <a:t>~$100 (2017)</a:t>
            </a:r>
          </a:p>
        </p:txBody>
      </p:sp>
      <p:cxnSp>
        <p:nvCxnSpPr>
          <p:cNvPr id="8" name="Straight Arrow Connector 7"/>
          <p:cNvCxnSpPr/>
          <p:nvPr/>
        </p:nvCxnSpPr>
        <p:spPr bwMode="auto">
          <a:xfrm>
            <a:off x="5410200" y="2502932"/>
            <a:ext cx="90545" cy="2402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21327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a:t>Storage media</a:t>
            </a:r>
          </a:p>
        </p:txBody>
      </p:sp>
      <p:sp>
        <p:nvSpPr>
          <p:cNvPr id="9219" name="Rectangle 3"/>
          <p:cNvSpPr>
            <a:spLocks noGrp="1" noChangeArrowheads="1"/>
          </p:cNvSpPr>
          <p:nvPr>
            <p:ph type="body" idx="1"/>
          </p:nvPr>
        </p:nvSpPr>
        <p:spPr>
          <a:xfrm>
            <a:off x="762000" y="2017712"/>
            <a:ext cx="8193088" cy="4383087"/>
          </a:xfrm>
        </p:spPr>
        <p:txBody>
          <a:bodyPr/>
          <a:lstStyle/>
          <a:p>
            <a:pPr>
              <a:lnSpc>
                <a:spcPct val="80000"/>
              </a:lnSpc>
            </a:pPr>
            <a:r>
              <a:rPr lang="en-US" sz="3600" dirty="0" smtClean="0"/>
              <a:t>Magnetic </a:t>
            </a:r>
            <a:r>
              <a:rPr lang="en-US" sz="3600" dirty="0"/>
              <a:t>tape </a:t>
            </a:r>
          </a:p>
          <a:p>
            <a:pPr lvl="1">
              <a:lnSpc>
                <a:spcPct val="80000"/>
              </a:lnSpc>
            </a:pPr>
            <a:r>
              <a:rPr lang="en-US" sz="3200" dirty="0" smtClean="0"/>
              <a:t>Myriad of formats</a:t>
            </a:r>
          </a:p>
          <a:p>
            <a:pPr lvl="2">
              <a:lnSpc>
                <a:spcPct val="80000"/>
              </a:lnSpc>
            </a:pPr>
            <a:r>
              <a:rPr lang="en-US" dirty="0" smtClean="0"/>
              <a:t>Many </a:t>
            </a:r>
            <a:r>
              <a:rPr lang="en-US" dirty="0"/>
              <a:t>are proprietary or specific to certain </a:t>
            </a:r>
            <a:r>
              <a:rPr lang="en-US" dirty="0" smtClean="0"/>
              <a:t>markets</a:t>
            </a:r>
            <a:endParaRPr lang="en-US" dirty="0" smtClean="0"/>
          </a:p>
          <a:p>
            <a:pPr lvl="3">
              <a:lnSpc>
                <a:spcPct val="80000"/>
              </a:lnSpc>
            </a:pPr>
            <a:r>
              <a:rPr lang="en-US" sz="1800" dirty="0" smtClean="0"/>
              <a:t>e.g. mainframes </a:t>
            </a:r>
            <a:r>
              <a:rPr lang="en-US" sz="1800" dirty="0"/>
              <a:t>or a particular brand of personal </a:t>
            </a:r>
            <a:r>
              <a:rPr lang="en-US" sz="1800" dirty="0" smtClean="0"/>
              <a:t>computer</a:t>
            </a:r>
          </a:p>
          <a:p>
            <a:pPr lvl="2">
              <a:lnSpc>
                <a:spcPct val="80000"/>
              </a:lnSpc>
            </a:pPr>
            <a:r>
              <a:rPr lang="en-US" sz="2200" dirty="0" smtClean="0"/>
              <a:t>LTO seems to be the current favorite (open standard)</a:t>
            </a:r>
          </a:p>
          <a:p>
            <a:pPr lvl="3">
              <a:lnSpc>
                <a:spcPct val="80000"/>
              </a:lnSpc>
            </a:pPr>
            <a:r>
              <a:rPr lang="en-US" sz="1800" dirty="0" smtClean="0"/>
              <a:t>T10000 (Storage </a:t>
            </a:r>
            <a:r>
              <a:rPr lang="en-US" sz="1800" dirty="0" err="1" smtClean="0"/>
              <a:t>Tek</a:t>
            </a:r>
            <a:r>
              <a:rPr lang="en-US" sz="1800" dirty="0" smtClean="0"/>
              <a:t>)</a:t>
            </a:r>
          </a:p>
          <a:p>
            <a:pPr lvl="3">
              <a:lnSpc>
                <a:spcPct val="80000"/>
              </a:lnSpc>
            </a:pPr>
            <a:r>
              <a:rPr lang="en-US" sz="1800" dirty="0" smtClean="0"/>
              <a:t>TS series (IBM)</a:t>
            </a:r>
            <a:endParaRPr lang="en-US" sz="1800" dirty="0" smtClean="0"/>
          </a:p>
          <a:p>
            <a:pPr lvl="1">
              <a:lnSpc>
                <a:spcPct val="80000"/>
              </a:lnSpc>
            </a:pPr>
            <a:r>
              <a:rPr lang="en-US" sz="3200" dirty="0" smtClean="0"/>
              <a:t>Tape </a:t>
            </a:r>
            <a:r>
              <a:rPr lang="en-US" sz="3200" dirty="0"/>
              <a:t>is a sequential access </a:t>
            </a:r>
            <a:r>
              <a:rPr lang="en-US" sz="3200" dirty="0" smtClean="0"/>
              <a:t>medium</a:t>
            </a:r>
          </a:p>
          <a:p>
            <a:pPr lvl="2">
              <a:lnSpc>
                <a:spcPct val="80000"/>
              </a:lnSpc>
            </a:pPr>
            <a:r>
              <a:rPr lang="en-US" dirty="0" smtClean="0"/>
              <a:t>Access </a:t>
            </a:r>
            <a:r>
              <a:rPr lang="en-US" dirty="0"/>
              <a:t>times may be </a:t>
            </a:r>
            <a:r>
              <a:rPr lang="en-US" dirty="0" smtClean="0"/>
              <a:t>poor</a:t>
            </a:r>
          </a:p>
          <a:p>
            <a:pPr lvl="3">
              <a:lnSpc>
                <a:spcPct val="80000"/>
              </a:lnSpc>
            </a:pPr>
            <a:r>
              <a:rPr lang="en-US" sz="1800" dirty="0" smtClean="0"/>
              <a:t>Especially random access</a:t>
            </a:r>
          </a:p>
          <a:p>
            <a:pPr lvl="2">
              <a:lnSpc>
                <a:spcPct val="80000"/>
              </a:lnSpc>
            </a:pPr>
            <a:r>
              <a:rPr lang="en-US" dirty="0" smtClean="0"/>
              <a:t>Rate </a:t>
            </a:r>
            <a:r>
              <a:rPr lang="en-US" dirty="0"/>
              <a:t>of continuously writing or reading data can actually be very </a:t>
            </a:r>
            <a:r>
              <a:rPr lang="en-US" dirty="0" smtClean="0"/>
              <a:t>fast</a:t>
            </a:r>
          </a:p>
          <a:p>
            <a:pPr lvl="3">
              <a:lnSpc>
                <a:spcPct val="80000"/>
              </a:lnSpc>
            </a:pPr>
            <a:r>
              <a:rPr lang="en-US" sz="1800" dirty="0" smtClean="0"/>
              <a:t>Some </a:t>
            </a:r>
            <a:r>
              <a:rPr lang="en-US" sz="1800" dirty="0"/>
              <a:t>new tape drives are even faster than modern hard </a:t>
            </a:r>
            <a:r>
              <a:rPr lang="en-US" sz="1800" dirty="0" smtClean="0"/>
              <a:t>disks (streaming)</a:t>
            </a:r>
            <a:endParaRPr lang="en-US" sz="1800" dirty="0"/>
          </a:p>
        </p:txBody>
      </p:sp>
    </p:spTree>
    <p:custDataLst>
      <p:tags r:id="rId1"/>
    </p:custDataLst>
    <p:extLst>
      <p:ext uri="{BB962C8B-B14F-4D97-AF65-F5344CB8AC3E}">
        <p14:creationId xmlns:p14="http://schemas.microsoft.com/office/powerpoint/2010/main" val="2540003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a:t>
            </a:r>
            <a:endParaRPr lang="en-US" dirty="0"/>
          </a:p>
        </p:txBody>
      </p:sp>
      <p:pic>
        <p:nvPicPr>
          <p:cNvPr id="77828" name="Picture 4" descr="http://static.guim.co.uk/sys-images/Technology/Pix/pictures/2009/7/29/1248878184363/Drobo-001.jpg"/>
          <p:cNvPicPr>
            <a:picLocks noChangeAspect="1" noChangeArrowheads="1"/>
          </p:cNvPicPr>
          <p:nvPr/>
        </p:nvPicPr>
        <p:blipFill>
          <a:blip r:embed="rId2" cstate="print"/>
          <a:srcRect/>
          <a:stretch>
            <a:fillRect/>
          </a:stretch>
        </p:blipFill>
        <p:spPr bwMode="auto">
          <a:xfrm>
            <a:off x="152400" y="2133600"/>
            <a:ext cx="4381500" cy="2628900"/>
          </a:xfrm>
          <a:prstGeom prst="rect">
            <a:avLst/>
          </a:prstGeom>
          <a:noFill/>
        </p:spPr>
      </p:pic>
      <p:pic>
        <p:nvPicPr>
          <p:cNvPr id="77826" name="Picture 2" descr="https://encrypted-tbn1.gstatic.com/images?q=tbn:ANd9GcQZWmBW8tYP2iXBq17RnxRStKUIP6ZSpivCG1lnOFRQ6CrStr61HQ"/>
          <p:cNvPicPr>
            <a:picLocks noChangeAspect="1" noChangeArrowheads="1"/>
          </p:cNvPicPr>
          <p:nvPr/>
        </p:nvPicPr>
        <p:blipFill>
          <a:blip r:embed="rId3" cstate="print"/>
          <a:srcRect/>
          <a:stretch>
            <a:fillRect/>
          </a:stretch>
        </p:blipFill>
        <p:spPr bwMode="auto">
          <a:xfrm>
            <a:off x="4343400" y="4162552"/>
            <a:ext cx="4267200" cy="216204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dirty="0"/>
              <a:t>Storage media</a:t>
            </a:r>
          </a:p>
        </p:txBody>
      </p:sp>
      <p:sp>
        <p:nvSpPr>
          <p:cNvPr id="60419" name="Rectangle 3"/>
          <p:cNvSpPr>
            <a:spLocks noGrp="1" noChangeArrowheads="1"/>
          </p:cNvSpPr>
          <p:nvPr>
            <p:ph type="body" idx="1"/>
          </p:nvPr>
        </p:nvSpPr>
        <p:spPr>
          <a:xfrm>
            <a:off x="762000" y="2017712"/>
            <a:ext cx="8193088" cy="4687888"/>
          </a:xfrm>
        </p:spPr>
        <p:txBody>
          <a:bodyPr>
            <a:normAutofit/>
          </a:bodyPr>
          <a:lstStyle/>
          <a:p>
            <a:pPr>
              <a:lnSpc>
                <a:spcPct val="90000"/>
              </a:lnSpc>
            </a:pPr>
            <a:r>
              <a:rPr lang="en-US" dirty="0"/>
              <a:t>Hard disk </a:t>
            </a:r>
          </a:p>
          <a:p>
            <a:pPr lvl="1">
              <a:lnSpc>
                <a:spcPct val="90000"/>
              </a:lnSpc>
            </a:pPr>
            <a:r>
              <a:rPr lang="en-US" dirty="0" smtClean="0"/>
              <a:t>Capacity/price </a:t>
            </a:r>
            <a:r>
              <a:rPr lang="en-US" dirty="0"/>
              <a:t>ratio of hard disk has been rapidly improving for many </a:t>
            </a:r>
            <a:r>
              <a:rPr lang="en-US" dirty="0" smtClean="0"/>
              <a:t>years</a:t>
            </a:r>
          </a:p>
          <a:p>
            <a:pPr lvl="2">
              <a:lnSpc>
                <a:spcPct val="90000"/>
              </a:lnSpc>
            </a:pPr>
            <a:r>
              <a:rPr lang="en-US" sz="2000" dirty="0" smtClean="0"/>
              <a:t>Making </a:t>
            </a:r>
            <a:r>
              <a:rPr lang="en-US" sz="2000" dirty="0"/>
              <a:t>it more competitive with magnetic tape as a bulk storage </a:t>
            </a:r>
            <a:r>
              <a:rPr lang="en-US" sz="2000" dirty="0" smtClean="0"/>
              <a:t>medium</a:t>
            </a:r>
          </a:p>
          <a:p>
            <a:pPr lvl="1">
              <a:lnSpc>
                <a:spcPct val="90000"/>
              </a:lnSpc>
            </a:pPr>
            <a:r>
              <a:rPr lang="en-US" dirty="0" smtClean="0"/>
              <a:t>Main </a:t>
            </a:r>
            <a:r>
              <a:rPr lang="en-US" dirty="0"/>
              <a:t>advantages of hard disk storage are low access times, availability, capacity and ease of </a:t>
            </a:r>
            <a:r>
              <a:rPr lang="en-US" dirty="0" smtClean="0"/>
              <a:t>use</a:t>
            </a:r>
          </a:p>
          <a:p>
            <a:pPr>
              <a:lnSpc>
                <a:spcPct val="90000"/>
              </a:lnSpc>
            </a:pPr>
            <a:endParaRPr lang="en-US" sz="2800"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dirty="0"/>
              <a:t>Storage media</a:t>
            </a:r>
          </a:p>
        </p:txBody>
      </p:sp>
      <p:sp>
        <p:nvSpPr>
          <p:cNvPr id="60419" name="Rectangle 3"/>
          <p:cNvSpPr>
            <a:spLocks noGrp="1" noChangeArrowheads="1"/>
          </p:cNvSpPr>
          <p:nvPr>
            <p:ph type="body" idx="1"/>
          </p:nvPr>
        </p:nvSpPr>
        <p:spPr>
          <a:xfrm>
            <a:off x="762000" y="2017712"/>
            <a:ext cx="8193088" cy="4687888"/>
          </a:xfrm>
        </p:spPr>
        <p:txBody>
          <a:bodyPr>
            <a:normAutofit/>
          </a:bodyPr>
          <a:lstStyle/>
          <a:p>
            <a:pPr>
              <a:lnSpc>
                <a:spcPct val="90000"/>
              </a:lnSpc>
            </a:pPr>
            <a:r>
              <a:rPr lang="en-US" dirty="0"/>
              <a:t>Hard disk </a:t>
            </a:r>
          </a:p>
          <a:p>
            <a:pPr lvl="1">
              <a:lnSpc>
                <a:spcPct val="90000"/>
              </a:lnSpc>
            </a:pPr>
            <a:r>
              <a:rPr lang="en-US" dirty="0" smtClean="0"/>
              <a:t>External </a:t>
            </a:r>
            <a:r>
              <a:rPr lang="en-US" dirty="0"/>
              <a:t>disks can be connected </a:t>
            </a:r>
            <a:r>
              <a:rPr lang="en-US" dirty="0" smtClean="0"/>
              <a:t>via:</a:t>
            </a:r>
          </a:p>
          <a:p>
            <a:pPr lvl="2">
              <a:lnSpc>
                <a:spcPct val="90000"/>
              </a:lnSpc>
            </a:pPr>
            <a:r>
              <a:rPr lang="en-US" sz="2000" dirty="0" smtClean="0"/>
              <a:t>Local </a:t>
            </a:r>
            <a:r>
              <a:rPr lang="en-US" sz="2000" dirty="0"/>
              <a:t>interfaces like SCSI, USB or </a:t>
            </a:r>
            <a:r>
              <a:rPr lang="en-US" sz="2000" dirty="0" smtClean="0"/>
              <a:t>FireWire</a:t>
            </a:r>
          </a:p>
          <a:p>
            <a:pPr lvl="2">
              <a:lnSpc>
                <a:spcPct val="90000"/>
              </a:lnSpc>
            </a:pPr>
            <a:r>
              <a:rPr lang="en-US" sz="2000" dirty="0" smtClean="0"/>
              <a:t>Longer </a:t>
            </a:r>
            <a:r>
              <a:rPr lang="en-US" sz="2000" dirty="0"/>
              <a:t>distance technologies like Ethernet, iSCSI, or Fibre </a:t>
            </a:r>
            <a:r>
              <a:rPr lang="en-US" sz="2000" dirty="0" smtClean="0"/>
              <a:t>Channel</a:t>
            </a:r>
          </a:p>
          <a:p>
            <a:pPr lvl="1">
              <a:lnSpc>
                <a:spcPct val="90000"/>
              </a:lnSpc>
            </a:pPr>
            <a:r>
              <a:rPr lang="en-US" dirty="0" smtClean="0"/>
              <a:t>Some </a:t>
            </a:r>
            <a:r>
              <a:rPr lang="en-US" dirty="0"/>
              <a:t>disk-based backup </a:t>
            </a:r>
            <a:r>
              <a:rPr lang="en-US" dirty="0" smtClean="0"/>
              <a:t>systems support </a:t>
            </a:r>
            <a:r>
              <a:rPr lang="en-US" dirty="0"/>
              <a:t>data de-duplication which can dramatically reduce the amount of disk storage capacity consumed by daily and weekly backup </a:t>
            </a:r>
            <a:r>
              <a:rPr lang="en-US" dirty="0" smtClean="0"/>
              <a:t>data</a:t>
            </a:r>
          </a:p>
          <a:p>
            <a:pPr lvl="2">
              <a:lnSpc>
                <a:spcPct val="90000"/>
              </a:lnSpc>
            </a:pPr>
            <a:r>
              <a:rPr lang="en-US" sz="2000" dirty="0" err="1" smtClean="0"/>
              <a:t>e.g</a:t>
            </a:r>
            <a:r>
              <a:rPr lang="en-US" sz="2000" dirty="0" smtClean="0"/>
              <a:t> Virtual Tape Libraries</a:t>
            </a:r>
            <a:endParaRPr lang="en-US" sz="2000" dirty="0"/>
          </a:p>
          <a:p>
            <a:pPr>
              <a:lnSpc>
                <a:spcPct val="90000"/>
              </a:lnSpc>
            </a:pPr>
            <a:endParaRPr lang="en-US" sz="2800" dirty="0"/>
          </a:p>
        </p:txBody>
      </p:sp>
    </p:spTree>
    <p:custDataLst>
      <p:tags r:id="rId1"/>
    </p:custDataLst>
    <p:extLst>
      <p:ext uri="{BB962C8B-B14F-4D97-AF65-F5344CB8AC3E}">
        <p14:creationId xmlns:p14="http://schemas.microsoft.com/office/powerpoint/2010/main" val="1763109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Disk</a:t>
            </a:r>
            <a:endParaRPr lang="en-US" dirty="0"/>
          </a:p>
        </p:txBody>
      </p:sp>
      <p:pic>
        <p:nvPicPr>
          <p:cNvPr id="86018" name="Picture 2" descr="http://www.discarchival.com/images/prod-fam_43.jpg"/>
          <p:cNvPicPr>
            <a:picLocks noChangeAspect="1" noChangeArrowheads="1"/>
          </p:cNvPicPr>
          <p:nvPr/>
        </p:nvPicPr>
        <p:blipFill>
          <a:blip r:embed="rId2" cstate="print"/>
          <a:srcRect/>
          <a:stretch>
            <a:fillRect/>
          </a:stretch>
        </p:blipFill>
        <p:spPr bwMode="auto">
          <a:xfrm>
            <a:off x="5867400" y="3505200"/>
            <a:ext cx="2381250" cy="3038476"/>
          </a:xfrm>
          <a:prstGeom prst="rect">
            <a:avLst/>
          </a:prstGeom>
          <a:noFill/>
        </p:spPr>
      </p:pic>
      <p:pic>
        <p:nvPicPr>
          <p:cNvPr id="86020" name="Picture 4" descr="http://www.extremetech.com/wp-content/uploads/2012/04/sony-optical-disc-archive.jpg"/>
          <p:cNvPicPr>
            <a:picLocks noChangeAspect="1" noChangeArrowheads="1"/>
          </p:cNvPicPr>
          <p:nvPr/>
        </p:nvPicPr>
        <p:blipFill>
          <a:blip r:embed="rId3" cstate="print"/>
          <a:srcRect/>
          <a:stretch>
            <a:fillRect/>
          </a:stretch>
        </p:blipFill>
        <p:spPr bwMode="auto">
          <a:xfrm>
            <a:off x="685800" y="2819400"/>
            <a:ext cx="3588588" cy="1981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t>Backup</a:t>
            </a:r>
          </a:p>
        </p:txBody>
      </p:sp>
      <p:sp>
        <p:nvSpPr>
          <p:cNvPr id="38915" name="Rectangle 3"/>
          <p:cNvSpPr>
            <a:spLocks noGrp="1" noChangeArrowheads="1"/>
          </p:cNvSpPr>
          <p:nvPr>
            <p:ph type="body" idx="1"/>
          </p:nvPr>
        </p:nvSpPr>
        <p:spPr/>
        <p:txBody>
          <a:bodyPr/>
          <a:lstStyle/>
          <a:p>
            <a:pPr>
              <a:lnSpc>
                <a:spcPct val="80000"/>
              </a:lnSpc>
            </a:pPr>
            <a:r>
              <a:rPr lang="en-US" sz="2400" dirty="0"/>
              <a:t>Backup system contains at least one copy of all data worth saving</a:t>
            </a:r>
          </a:p>
          <a:p>
            <a:pPr lvl="1">
              <a:lnSpc>
                <a:spcPct val="80000"/>
              </a:lnSpc>
            </a:pPr>
            <a:r>
              <a:rPr lang="en-US" sz="2000" dirty="0"/>
              <a:t>Data storage requirements </a:t>
            </a:r>
            <a:r>
              <a:rPr lang="en-US" sz="2000" dirty="0" smtClean="0"/>
              <a:t>can be </a:t>
            </a:r>
            <a:r>
              <a:rPr lang="en-US" sz="2000" dirty="0"/>
              <a:t>considerable</a:t>
            </a:r>
          </a:p>
          <a:p>
            <a:pPr>
              <a:lnSpc>
                <a:spcPct val="80000"/>
              </a:lnSpc>
            </a:pPr>
            <a:r>
              <a:rPr lang="en-US" sz="2400" dirty="0"/>
              <a:t>Organizing this storage space and managing the backup process is </a:t>
            </a:r>
            <a:r>
              <a:rPr lang="en-US" sz="2400" dirty="0" smtClean="0"/>
              <a:t>can be a complicated </a:t>
            </a:r>
            <a:r>
              <a:rPr lang="en-US" sz="2400" dirty="0"/>
              <a:t>undertaking</a:t>
            </a:r>
          </a:p>
          <a:p>
            <a:pPr>
              <a:lnSpc>
                <a:spcPct val="80000"/>
              </a:lnSpc>
            </a:pPr>
            <a:r>
              <a:rPr lang="en-US" sz="2400" dirty="0"/>
              <a:t>Data repository model can be used to provide structure to the storage</a:t>
            </a:r>
          </a:p>
          <a:p>
            <a:pPr>
              <a:lnSpc>
                <a:spcPct val="80000"/>
              </a:lnSpc>
            </a:pPr>
            <a:r>
              <a:rPr lang="en-US" sz="2400" dirty="0"/>
              <a:t>There are many different types of data storage devices that are useful for making backups</a:t>
            </a:r>
          </a:p>
          <a:p>
            <a:pPr lvl="1">
              <a:lnSpc>
                <a:spcPct val="80000"/>
              </a:lnSpc>
            </a:pPr>
            <a:r>
              <a:rPr lang="en-US" sz="2000" dirty="0"/>
              <a:t>Many different ways in which these devices can be arranged to provide</a:t>
            </a:r>
          </a:p>
          <a:p>
            <a:pPr lvl="2">
              <a:lnSpc>
                <a:spcPct val="80000"/>
              </a:lnSpc>
            </a:pPr>
            <a:r>
              <a:rPr lang="en-US" sz="1800" dirty="0"/>
              <a:t>geographic redundancy</a:t>
            </a:r>
          </a:p>
          <a:p>
            <a:pPr lvl="2">
              <a:lnSpc>
                <a:spcPct val="80000"/>
              </a:lnSpc>
            </a:pPr>
            <a:r>
              <a:rPr lang="en-US" sz="1800" dirty="0"/>
              <a:t>data security</a:t>
            </a:r>
          </a:p>
          <a:p>
            <a:pPr lvl="2">
              <a:lnSpc>
                <a:spcPct val="80000"/>
              </a:lnSpc>
            </a:pPr>
            <a:r>
              <a:rPr lang="en-US" sz="1800" dirty="0"/>
              <a:t>portability</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a:t>Storage media</a:t>
            </a:r>
          </a:p>
        </p:txBody>
      </p:sp>
      <p:sp>
        <p:nvSpPr>
          <p:cNvPr id="59395" name="Rectangle 3"/>
          <p:cNvSpPr>
            <a:spLocks noGrp="1" noChangeArrowheads="1"/>
          </p:cNvSpPr>
          <p:nvPr>
            <p:ph type="body" idx="1"/>
          </p:nvPr>
        </p:nvSpPr>
        <p:spPr>
          <a:xfrm>
            <a:off x="762000" y="2017713"/>
            <a:ext cx="8193088" cy="4114800"/>
          </a:xfrm>
        </p:spPr>
        <p:txBody>
          <a:bodyPr/>
          <a:lstStyle/>
          <a:p>
            <a:pPr>
              <a:lnSpc>
                <a:spcPct val="90000"/>
              </a:lnSpc>
            </a:pPr>
            <a:r>
              <a:rPr lang="en-US" sz="2800" dirty="0"/>
              <a:t>Optical disc</a:t>
            </a:r>
          </a:p>
          <a:p>
            <a:pPr lvl="1">
              <a:lnSpc>
                <a:spcPct val="90000"/>
              </a:lnSpc>
            </a:pPr>
            <a:r>
              <a:rPr lang="en-US" sz="2400" dirty="0" smtClean="0"/>
              <a:t>Recordable CD/DVD/Blu-ray </a:t>
            </a:r>
            <a:r>
              <a:rPr lang="en-US" sz="2400" dirty="0"/>
              <a:t>can be used as a backup </a:t>
            </a:r>
            <a:r>
              <a:rPr lang="en-US" sz="2400" dirty="0" smtClean="0"/>
              <a:t>device</a:t>
            </a:r>
          </a:p>
          <a:p>
            <a:pPr lvl="2">
              <a:lnSpc>
                <a:spcPct val="90000"/>
              </a:lnSpc>
            </a:pPr>
            <a:r>
              <a:rPr lang="en-US" sz="1800" dirty="0" smtClean="0"/>
              <a:t>Advantages </a:t>
            </a:r>
            <a:r>
              <a:rPr lang="en-US" sz="1800" dirty="0"/>
              <a:t>of </a:t>
            </a:r>
            <a:r>
              <a:rPr lang="en-US" sz="1800" dirty="0" smtClean="0"/>
              <a:t>optical drives </a:t>
            </a:r>
            <a:r>
              <a:rPr lang="en-US" sz="1800" dirty="0"/>
              <a:t>is that they can be restored on any machine with </a:t>
            </a:r>
            <a:r>
              <a:rPr lang="en-US" sz="1800" dirty="0" smtClean="0"/>
              <a:t>a commonly compatible drive</a:t>
            </a:r>
          </a:p>
          <a:p>
            <a:pPr lvl="1">
              <a:lnSpc>
                <a:spcPct val="90000"/>
              </a:lnSpc>
            </a:pPr>
            <a:r>
              <a:rPr lang="en-US" sz="2400" dirty="0" smtClean="0"/>
              <a:t>In </a:t>
            </a:r>
            <a:r>
              <a:rPr lang="en-US" sz="2400" dirty="0"/>
              <a:t>addition, recordable </a:t>
            </a:r>
            <a:r>
              <a:rPr lang="en-US" sz="2400" dirty="0" smtClean="0"/>
              <a:t>CD's and DVD’s </a:t>
            </a:r>
            <a:r>
              <a:rPr lang="en-US" sz="2400" dirty="0"/>
              <a:t>are relatively </a:t>
            </a:r>
            <a:r>
              <a:rPr lang="en-US" sz="2400" dirty="0" smtClean="0"/>
              <a:t>cheap</a:t>
            </a:r>
          </a:p>
          <a:p>
            <a:pPr lvl="2">
              <a:lnSpc>
                <a:spcPct val="90000"/>
              </a:lnSpc>
            </a:pPr>
            <a:r>
              <a:rPr lang="en-US" sz="1800" dirty="0" smtClean="0"/>
              <a:t>Blu-ray is getting there</a:t>
            </a:r>
          </a:p>
          <a:p>
            <a:pPr>
              <a:lnSpc>
                <a:spcPct val="9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a:t>Storage media</a:t>
            </a:r>
          </a:p>
        </p:txBody>
      </p:sp>
      <p:sp>
        <p:nvSpPr>
          <p:cNvPr id="59395" name="Rectangle 3"/>
          <p:cNvSpPr>
            <a:spLocks noGrp="1" noChangeArrowheads="1"/>
          </p:cNvSpPr>
          <p:nvPr>
            <p:ph type="body" idx="1"/>
          </p:nvPr>
        </p:nvSpPr>
        <p:spPr>
          <a:xfrm>
            <a:off x="762000" y="2017713"/>
            <a:ext cx="8193088" cy="4114800"/>
          </a:xfrm>
        </p:spPr>
        <p:txBody>
          <a:bodyPr/>
          <a:lstStyle/>
          <a:p>
            <a:pPr>
              <a:lnSpc>
                <a:spcPct val="90000"/>
              </a:lnSpc>
            </a:pPr>
            <a:r>
              <a:rPr lang="en-US" sz="2800" dirty="0"/>
              <a:t>Optical disc</a:t>
            </a:r>
          </a:p>
          <a:p>
            <a:pPr lvl="1">
              <a:lnSpc>
                <a:spcPct val="90000"/>
              </a:lnSpc>
            </a:pPr>
            <a:r>
              <a:rPr lang="en-US" sz="2400" dirty="0" smtClean="0"/>
              <a:t>Many </a:t>
            </a:r>
            <a:r>
              <a:rPr lang="en-US" sz="2400" dirty="0"/>
              <a:t>optical disk formats are WORM </a:t>
            </a:r>
            <a:r>
              <a:rPr lang="en-US" sz="2400" dirty="0" smtClean="0"/>
              <a:t>type</a:t>
            </a:r>
          </a:p>
          <a:p>
            <a:pPr lvl="2">
              <a:lnSpc>
                <a:spcPct val="90000"/>
              </a:lnSpc>
            </a:pPr>
            <a:r>
              <a:rPr lang="en-US" sz="2000" dirty="0" smtClean="0"/>
              <a:t>Makes </a:t>
            </a:r>
            <a:r>
              <a:rPr lang="en-US" sz="2000" dirty="0"/>
              <a:t>them useful for archival </a:t>
            </a:r>
            <a:r>
              <a:rPr lang="en-US" sz="2000" dirty="0" smtClean="0"/>
              <a:t>purposes</a:t>
            </a:r>
          </a:p>
          <a:p>
            <a:pPr lvl="3">
              <a:lnSpc>
                <a:spcPct val="90000"/>
              </a:lnSpc>
            </a:pPr>
            <a:r>
              <a:rPr lang="en-US" sz="1600" dirty="0" smtClean="0"/>
              <a:t>Data </a:t>
            </a:r>
            <a:r>
              <a:rPr lang="en-US" sz="1600" dirty="0"/>
              <a:t>can't be </a:t>
            </a:r>
            <a:r>
              <a:rPr lang="en-US" sz="1600" dirty="0" smtClean="0"/>
              <a:t>changed once written</a:t>
            </a:r>
          </a:p>
          <a:p>
            <a:pPr lvl="1">
              <a:lnSpc>
                <a:spcPct val="90000"/>
              </a:lnSpc>
            </a:pPr>
            <a:r>
              <a:rPr lang="en-US" sz="2400" dirty="0" smtClean="0"/>
              <a:t>Other </a:t>
            </a:r>
            <a:r>
              <a:rPr lang="en-US" sz="2400" dirty="0"/>
              <a:t>rewritable formats can also be utilized </a:t>
            </a:r>
            <a:endParaRPr lang="en-US" sz="2400" dirty="0" smtClean="0"/>
          </a:p>
          <a:p>
            <a:pPr lvl="2">
              <a:lnSpc>
                <a:spcPct val="90000"/>
              </a:lnSpc>
            </a:pPr>
            <a:r>
              <a:rPr lang="en-US" sz="1800" dirty="0" smtClean="0"/>
              <a:t>CDRW</a:t>
            </a:r>
          </a:p>
          <a:p>
            <a:pPr lvl="2">
              <a:lnSpc>
                <a:spcPct val="90000"/>
              </a:lnSpc>
            </a:pPr>
            <a:r>
              <a:rPr lang="en-US" sz="1800" dirty="0" smtClean="0"/>
              <a:t>DVD-RAM</a:t>
            </a:r>
          </a:p>
          <a:p>
            <a:pPr lvl="1">
              <a:lnSpc>
                <a:spcPct val="90000"/>
              </a:lnSpc>
            </a:pPr>
            <a:r>
              <a:rPr lang="en-US" sz="2400" dirty="0" smtClean="0"/>
              <a:t>BluRay </a:t>
            </a:r>
            <a:r>
              <a:rPr lang="en-US" sz="2400" dirty="0"/>
              <a:t>Disks dramatically increase the amount of data possible on a single optical storage </a:t>
            </a:r>
            <a:r>
              <a:rPr lang="en-US" sz="2400" dirty="0" smtClean="0"/>
              <a:t>disk</a:t>
            </a:r>
            <a:endParaRPr lang="en-US" sz="2400" strike="sngStrike" dirty="0"/>
          </a:p>
          <a:p>
            <a:pPr>
              <a:lnSpc>
                <a:spcPct val="90000"/>
              </a:lnSpc>
            </a:pPr>
            <a:endParaRPr lang="en-US" sz="2400" dirty="0"/>
          </a:p>
        </p:txBody>
      </p:sp>
    </p:spTree>
    <p:custDataLst>
      <p:tags r:id="rId1"/>
    </p:custDataLst>
    <p:extLst>
      <p:ext uri="{BB962C8B-B14F-4D97-AF65-F5344CB8AC3E}">
        <p14:creationId xmlns:p14="http://schemas.microsoft.com/office/powerpoint/2010/main" val="133614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a:t>
            </a:r>
            <a:endParaRPr lang="en-US" dirty="0"/>
          </a:p>
        </p:txBody>
      </p:sp>
      <p:sp>
        <p:nvSpPr>
          <p:cNvPr id="88066" name="AutoShape 2" descr="data:image/jpeg;base64,/9j/4AAQSkZJRgABAQAAAQABAAD/2wCEAAkGBxAQEhQUEhQPDxUVFRYUFw8QFBQVFBQQFBQWFhUUFBQYHiggGBolGxQVITEhJSk3Li8uFx8zODMtNygtLiwBCgoKDQ0MGxAQGjclICU0ODc3LDYyNDQ3LC00NzcvLzctNzItLS40NDc2NCwxLjQ0NCwuNDQ0LywvNDIvLDQ1NP/AABEIALgBEwMBIgACEQEDEQH/xAAcAAEAAQUBAQAAAAAAAAAAAAAABwEDBAUGAgj/xABIEAABAwIDBAYFCAcIAQUAAAABAAIDBBESITEFBhNBByIyUWFxFHKBkbEjM0JSc6GywUNEYoKSs9EINIPC0uHi8PEWF1OTov/EABoBAQADAQEBAAAAAAAAAAAAAAABAwQCBQb/xAAwEQEAAgECAwQHCQAAAAAAAAAAAQIDBBEhMYEFEmGxFDI0QVFx0RMiQpGhweHw8f/aAAwDAQACEQMRAD8AnFERAREQEREBERAREQEREBERAREQEREBERAREQEREBERAREQEREBERAREQEREBERAREQEREBERAREQEREBERAREQEREBERAREQEREBERAREQEREBERAREQEREBERARareLeKloIxJUPDA44WtALnvdrZjRmfgOa4OTpqpA8tEEzhyOOMOP7l/wA0Eooo5g6YtnntR1TP3Gn4OWwg6VNku1lkZ68T/wAgUHbIuYh6QNkv0q4R62JvxC2MG89BJ2aqld/is/qg2yLHiroX9mSJ3qvafgVyO/3SAzZrmQsj9Ine3HgLsLGMJIaXGxJuWusAPonMZXDtkUG/+522ZRJNFCwwxfOSNhc6OPn1jiuMjn3DM2SDplrm9uGlf5Y2/mUE5Ioeg6bHfTpB+5L/AFatjB000h7dPUs9Uxu/MIJQRcDB0u7LdqaiP1oifwkrY0/STsh/601vrskb8WoOtRcVvT0h0cFJJLSz01RLk1kYeD13EDE5oN7NBLiPBQ1Vb4bTqT16uZxe/A1jXCNgLjhF2xgAjPnfXwQfTSL5g2nVV9BLwvS6jEAHB8M04Y5pc5vZdYghzHDMdxV6Df8A2szSsmPriN/42lB9MovnqDpa2s3V9PJ68I/yELaU/TVWDt09NJ6rpGf6kE4ooipum5n6SjePs5Q77nNC2tN0zbOd246uLzYxw/8Ay5BJCLi6XpT2O/8ATuj+0ilb9+Gy2lLvtsuTs1lJfuMjWn3OsUHQIsWn2jBJ2JYZPUe13wKykBERAREQEREBERAREQQv04xPdVQO+gyA6/Wkc8HD/A2/kFwVNtRraGWm4YLpHlwlJjDQDaznAjGXtI6uH7s7yt03U1OIopCHcc3YxwJw8FvWeCL2vdzc7XUJIKlUui8v0QWJaiyt+knwVwUuIXva/h/uqnZx+sB5tI/NavQs+28R+sKZ1GOOcvLKq3h5LOp4S9vGc91w+MNYTfE0yBjnHPIA3Cwxs1/JzD71m0lC9jC5zgRiY0NBJA+WiN89M1XfT5aRvavBNc2O07RLZ7J3lqqalqKWN7WRVN8ZwYpG4mBj+G7ELYmgDO/gtMgQqlasTS2WMZirk2qzNnbIfUODImSyvIvgjBcbAZmw5KYjdxfJFNt2C2cqvpBW2fuzMHYDFU4rYsAYXHDe2KwGl+atHYD7kETNItcOjNxfMXFhZT3Zcfb19/kxqIse75Q2Y2znAauAcAWtzGef3LLrY2NdIGDCzEwhtzkHRNOvtVKXYYL2hz7i9i3DY25i98iq1Ys53+F/IYomJh3S9bxwVra2SZ2OV8kzyADLK9z3Frb4W3OgFz71jIih2IrtOwG9wDpqL966et3IngdGx7IeJLbBEx4xuxZZaA2555Ki2ba0xtyeni7N7+Kt5yRHe34T4OSRdQ/dCYSmHhYpGhznRxzNcWNZbEX2f1e0Ne9Y9Tu4YyGvZNGS3GASDeOxOMHMFtgc/BROprHOJ/JMdk5Zn7t6z8p/hzyFb527ZGvHbr2mdxAPIaEj3heHbun/AOS3g5h1/iUel4vfLmeydXHKu/WPq0WEXvYX7+ay6fadRH83NUR+pLI34FbD/wBNS8nxnzDh/VeTu1U8uEfJ5/MLqNThn8Sm3Z+qrzpP9+S/T77bUj7NZVfvPx/juttRdKG2QWtEzJi4hoa+GMlzibAdUDMk2XPO3dqx+jxeq9n9ViVFLNTuaXtfC6+JhNtWEHENRkbfcu65cdp2raJ6qL4MtI3tWY6PoLo23vqK7jw1cbIqinLcXDyaWuvbK5AItqCQQ5pGq7dQz0F1j5qutkfYvdHE5zgGtxOxPHZaA1oAaBYDkpmVioREQEREBERBF3Tn83Tec3wjUKKbOnL5um85vhGoUQUXl+i9Ly9Btd1KvgTMms88IYxgY14vp1w4gYSC7nfSy6uq3rhkrmVIjqWxtFzBM0TNc83a9zGF4ERw4cxfMXtmb8js3Z9YxrZGU9Q5r2ZPEUjmljrEEWFnDTW4WTUVlXYh8cjAe9kjSPbr7/6L25pS8RPhtzYO9au8eLp37wUfpFRI5szS6IsgjqImvbFI/N7y2+QBDSBnqeS1W89fTzRxCBtuGImvmwMjM0vFixPLG5D/AHWqZtuRuWGMeBDueurudzfvuUnqTJESbfOtNh4yQ/0WXU4orj3d4cs2ybNQEKqqFec2MOZdNuftCSlk48cZkczAMpCzt3GAtscYdpblYc7LmJza66uj3W2pG0OZTy2c0EOaI3XaRcWzJAIOnPQrqqjNvwmG82dvJLDVTVHopZx8nwMkayFwLbnHiYbuu1zibjU3GedNn7xMijLPR6mIOqRUvML8nMHWjhxEfN4Q3O+dvFaOooNpi2OCp6pBHyF7EaWs3Tw0Vp1bVs7TZG69qIszPO4AzXe0KO/aP8bh+1DPPJJKx0bp3h9mt6ojaw8JoJ1Bdw7n9jxsuWrO0/zj/ksW32dXC7W4m54QW4Tm4AC5N9eq33aarUVfaf5x/wAlirmd1+DlLGRVVFC9mbJ+cb2B1m9vNmv0hzC7Sr2jXStiD20zo6cnhszZgNuqbscHAgYbC/NuXdo90t1qutbI+nwfJuaDieGODiCRZbyTczbDfoSO17M7Dkb3+nzufesOWLxedol9Ror6e2mxxe1d435zy4z4s2TbtZI+WR8NNNxoBA4xFzPkRdxDXXuS7GBfO9gAsebac0kvEkhFmsZEIIzYR08T7uZbM2dgc3EeRPgsZ2xtqx6w1YH7ILxl6t1bY6WIfKNqIje9zEGi+In6TdMzl4lZ8mS0Rx3bMeDDzp3Z+Uz9W7ot42sLeLFJcGMvFwMREj53mxtbHMWE/ssAWTNvJG6B7A1/EdFw8RDbY5ZDJVPuDcYiRbyXNSSskOIve51tSByGWi94GWycT4EW+9Z51NuX7LJ0eGZiZjj15rsayY1ixrKjWeWiWTGuW3/1p/KX4xLqY1yu/wD2qfyl+MSv0XtFevlLy+1PZLdPOHVf2ff7xWfZQ/jkU3KEf7Pv94rPsofxyKbl775MREQEREBERBGHTl81TecvwYoUspx6bIojTxOMhEjXENhu2zmO7b7WvlZove2ahCyDyQvD9FdsvEgyQTpujM5uzaMtaXn0eEYQQMuGM7lZctZJYnhPBByaXNuR3ix8lqd23SDZlHwyQeDDezcXV4fdY87KxUSVo+nflcRkjT1dL3QZlRUk6wl3h1Tn3Zrid/Q0CPDGIs23ADRi+Whzy17lvZair+sOWsbu43+j3rmt8DIWgyOaSHMwtAI6pmjubWtyQcfZUIXuyoQg11bo7yPwX0lTSSCngwNa/wCSjuHOw5cMaGxXzbW6O8j8F9DPbK6npxE5zCY4xiaL2+TbmfBBcmqJrD5Nt+YD9Blz9/uWHLVy3tw/bjHwWBKKz68vmY+V1hyOq/ru56s8+8IMnaDsTH4oWjquOM4CWkA2tzv5KKavtP8AOP8AksUhVPpJYQ6QAcyWkd3c3zXAVwHEksbjEyxzzHBbY55oMSyL3ZUsglroRB4FXa1+Ky19L8M2v4KQGGpzuINMrF+bvEHQKPuhYH0este/Eba2t+EbW8V1JoqsHKSqOQytp3j5xBuA+ot2YSfBzre9ehJPcAsjIvmQ7lfUA+HJaX0esFvlKnzLP+SuRw1jjbiyN/aezq8+eaDaVWyKaX5yGF/iWNv77XWmq9x6N/YEkJ/YcSP4XXW72dFKxpErxK6+TgLZWGWg53Xupq2R2xYs7m4a5wytlcDI5qu2KlucL8eqz4/UvMdXB125FRHnE5k47uw/3HI+9aSSB8bsL2uY4fRcCD7jyUoy7Via4NPEBLsN+HIRe9tQMhfmrlVSxVDAHtbI0i4uMxcZFp1afJY8ugrPqTs9PB21kjhljePj7/p5IvjXLb/dqD1ZfjEpM2tus+K7obys1LD22jw+sPv81Gm/vag9WX4xrJpsV8eqrFo+Pk2a7PjzaK1qTvy84dT/AGfv7xWfZQ/jkU2qFOgAfL1n2UP45FNa9t8yIiICIiAiIgjLpvHyVN60nwYoXspw6aaZzqeF4HVY9wcbjIvDcOX7pUJWQWyF4eMlesvEgyQTDu7TmTZlK0XF4YT1XYTYNB1sfBWZtjv5mQeU3/FNk7Yhotk000xdgEEWTGlznOLAQ0AZAm2pIHeQsSp34pQ9zS2doa17uIWtwudHE2V7AA6+INeNRa/NBlUtGYy4lzzfk52Ia37slzG/p6sfmP50K3FHvHBO0k3pyJBHgnLGuLy0OaG2cQ64cMhmtBvbUMljDo3xyNY9rXFjmuwuMsVgbHI5FBydlQhXbLyQg1Ff9LyPwX0HLSGWmpwL5Rxuyfhz4YGtjlmV8+7R+l5H4Keq/b0VFS07pGyvxRtAZC0OcQyHiPdYkCwa0k5oMKbYzueMW7pe83+qvVLT8JtruOZPWOL7/YrB3up5HSYW1BZGwvdUYG8IM4Qly62K+Fwyw6rHo9uRztxWfBdwaGThrHOJaHNwZkOuDyKC/XO6j/VPwUYTjrP84/5LVIslQ2RjsDmvFiLscHC9tLhR7UMIkkByIMYI7iIWgoMeyYVcslkEp9DDCaesAzJkaLXtcmM8+S6gbukWGE2Atfjf8FzHQ9O2KlrZHXwsc17rZnCyJzjYeQXTw780JbE53pEPHeGxNnhfG6RuEO4rAdYgCOvp3XQbLZOzOCSetmAM3YudzyHcFsrLT7u7z01cwviL47ODcE4DHnGwSMLRc3DmODhbO3ILcRyNcLtLXD6zSCPeEGLLtCFhLXPa0jUG+XmrU8kDyCXuBsbYXSN6t7nIW5tV6WgxOLsTxfld9tLcnDuVt2zBcnG/P9qS2vdj/wC+wIMWWKlxYzI8HEezLI0Y75jCDYraxiwFiTkMybkjvJ5rEdswH6b/AOKTvv8AXWcxtgB3C3uQeHuIt1XOv9UXUQ9NVMxstI5rcBeyoLhpctdBYkd+ZXS74OMc733dYmMFmbmus1trsFjfrZW8L5Ahcj0lAGHZlrkcCo1Jdq6D6RAJ87KNoTEzEbNt0Bi09X9nF+ORTOob6Bx8tV/ZxfiepkUoEREBERAREQRd0zbQeOHBjAY5uPh4Rdz2usHB2uQvl4qILKUOm3+80v2T/iovc8DU2ta55C+lzoL+KAQvEgyV0heJNEEoRUj59hsiiGJ76NjWtuBcljcrnILSVuxq2WSXHGBak9Fp5OKzDH8lZ7i0EnE92VxoFwsW9+0YWNijqHsYwYWsDYzhaNACW3t7Vak3y2kdamX2YB8GoOkj3XqmNbhZGwCRxELnteGNcyIEkm4NzGchnosGppjTskieWh5fE5zLglwNQ5zCw9waTcd91z795q861M/8S8QVUksjHSPdI7E0Ynm5sDkLoNwQqEL094BAJAJ0BIBPl3oQg0m0vpeR+CmjeyKeWggihikl4rYmyuiwY2U+BpkwYyBicOr5EqGdoDrFbuLpD2mxjWCWOzWhoJiYTZosLnvsEHRbZ3dnmmdw6VlOCyTDNdoJY+k4bYpDjJxNccNgLZX8VrYtg1bQw8GwEgPCkew4BhgxP7WVzG4ixve2S1Mu/u0nazN9kUf+lYcm+G0DrO72MjH+VB1OxKeaigcJAyNz5Y2tx2cLljWZ4NBdpt961daSZpr2JxsuRpfhtvZaGbbVTOMEsrpG64SG2uNNAs3ZA6jvW/IoMuyWXuyIJL6Koi+ir2hokLuqIyS0PLoXANLhmL3tfxWv2HsSoDInsop4I27RpZvRSx92sionMnNn9YtMnVxHtZFaLdne2p2e2RsIhcJC1x4rXGxaCLizhyP3LbO6T9pHlSDyid+b0F2PYNbL6PK6in4pqZZZ2ytDWse+akdG6LC8FrI4oXNB72EWs5dl0VbKnpKHhzxOgfxCcDsNyOFE0uIaSB1muHeQATmSVwbukraZ+nAPKFv5kqy/pE2of0zR5RRfm1BLFTshrpXvLZXXexwaDHgveNxeA4a3hj17stSkm7ULg0Y5rNjEQ6zT8mMdh1mnMB5F9beZvEL9/NqH9ZcPKOEf5FadvrtM/rU3sEY+DUE60lII72c917Xxm+l8/M3z8lekcRawLs+VhYd+f/c18/u3t2idaup9jyPgrL946461VX/90n5FBNlfsKOeQyPikcXWuOKA3qtLQS0ZOsHHW4vnZR90v0wi9AjaC0NinAaXYiAHQauOvmuNdtmrOtRVHznl/wBSstMs8jGl7pHvc2Nple53We4AC5uQLkIJG6Ch8tV/ZxfiephUR9CcDoqmujfbHG2JrsOK2r3AjEAbFpacwCpcQEREBERAREQRd007FqJPR6iKN8zIw9kjYwXPaHWLX4RmW9q9tMvFRlS7XkjpKik4cbhM4u4znuBZdoa4GMCzyLZXIt42X0jXSuBABtlfJad2xKY3kMFMSSSSY2FxJOZJtmboPnTEBlcKhdfx8s19IMoYW6RxN8mNH5K6I2jQNHkAg+Wp9mSvPUjmd6sbz8AqR7tVruzTVbvKCX/SvqW/dkqYig+ZoNxtqPIDaOrJJtnE5oz7y6wHmVXaG7NZs8xmrhkpwXiznYS02sbB7SRfwX0xiPeV5kibIMLw14OrXgOB8wUEAUW0YmU1VA+EyvnsY5hw8DRgw2e52YAPWGHW/LVa5uQF88tVPM25WzH4nOp2YidGl7G6cmNIaPcjNy9mj9VgPrNLvxEoPnauiubrWOjtzC+oW7sUDezS0o/wmf0V+PZNM3swQN8o2D8kHys2K+mflmvbaCV2jJHeqxx+AX1cynYNGsHk0BewPYg+XIN3qsMMpgqGxgXMro3hoF7XJI0usrZoDWnEC4Y2ktbqWA9YDTO119MvjDgQ4BwIILXZgg6gjmFzU3R1sx9y2HgOzs6F722uPqXwnyIsgiXb8lK+pc+ibggc1ukbomGUF1y2N2eTSwF3Mj2rBUvR9GFCNX1Tv32D4NWSzo42aNWTO85pPyIQQwinCPcLZjf1cH1nyn4uWSzc/Zo0pKb2sB+KCBSQvPEb3j3hfQ0W79E3s01KPKJn9Flsoom6RxN8mNH5IPnFjS7QF3kCfgshmz53dmGod6sUh+AX0YGgaWHkqoPnuPd6udpS1R/wnj4hZMe5+0naUs372Bv4nBT3ZLIIOj3B2m79AG+tLEPg5ZDOjfaR5QM8TMQR4gtabFTTZLINN0cbregRyOkk408xBkfmdLkDE7N5u5xLjrfwXYrCojdzjpfks1AREQEREBERBg1w6w8v6rGss2rZzWNhQW7KhCu4UwILQpnHO33hPRnd33hZ30Mu5WzfvOlxp3IMT0Z3d94ThkHNZIJ7ymHX/vNBYsq2V3AmBBjOasgUgsCTb3KhYsiRoLR7LeaCx6K3v+C8+jt7/grpbc6W/wDHJUbF/wB9iCyYByN0DLLJZHrdeXMzQWcKYVewJgQeqRgzuAdNfavbZGH6PMchz0KrTDX2KgjPtuPu7kDiNt2fDQL3Fhd9EDzAVBETe+Wd/bzVyOPCgoWN+qPcFXht7m+4KpYEDQg88Nvc33BOG3ub7gvdlVBawN7m/crNUwWFgB5K/KFbkb1R5oLdEOsfJZqxadufsWUgIiICIiAiIgtzaKxgWS4LzhQWMCYFfwphQeQy4snCCuAIgtiMBUe1XUIQWMCYFeslkFjArzRkq2XqyDzhVMK92SyDxhXjAr1lSyC1gTArtksg8xhe0CqgoiqiClksqogpZLKqIKELy9uS9qiC2xuauqgCqgIiICIiAiIgKlkRAslkRBVERAREQUVURAREQEREBERAREQEREBERAREQEREBERAREQEREBER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8068" name="Picture 4" descr="http://core0.staticworld.net/images/article/2013/05/ssds_primary-100037013-orig.jpg"/>
          <p:cNvPicPr>
            <a:picLocks noChangeAspect="1" noChangeArrowheads="1"/>
          </p:cNvPicPr>
          <p:nvPr/>
        </p:nvPicPr>
        <p:blipFill>
          <a:blip r:embed="rId2" cstate="print"/>
          <a:srcRect/>
          <a:stretch>
            <a:fillRect/>
          </a:stretch>
        </p:blipFill>
        <p:spPr bwMode="auto">
          <a:xfrm>
            <a:off x="1" y="1828800"/>
            <a:ext cx="3276600" cy="2192133"/>
          </a:xfrm>
          <a:prstGeom prst="rect">
            <a:avLst/>
          </a:prstGeom>
          <a:noFill/>
        </p:spPr>
      </p:pic>
      <p:pic>
        <p:nvPicPr>
          <p:cNvPr id="88070" name="Picture 6" descr="http://www.blogcdn.com/www.engadget.com/media/2009/01/sdk_ultra_backup_angles.jpg"/>
          <p:cNvPicPr>
            <a:picLocks noChangeAspect="1" noChangeArrowheads="1"/>
          </p:cNvPicPr>
          <p:nvPr/>
        </p:nvPicPr>
        <p:blipFill>
          <a:blip r:embed="rId3" cstate="print"/>
          <a:srcRect/>
          <a:stretch>
            <a:fillRect/>
          </a:stretch>
        </p:blipFill>
        <p:spPr bwMode="auto">
          <a:xfrm>
            <a:off x="5105400" y="3810000"/>
            <a:ext cx="3429000" cy="253746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a:t>Storage media</a:t>
            </a:r>
          </a:p>
        </p:txBody>
      </p:sp>
      <p:sp>
        <p:nvSpPr>
          <p:cNvPr id="58371" name="Rectangle 3"/>
          <p:cNvSpPr>
            <a:spLocks noGrp="1" noChangeArrowheads="1"/>
          </p:cNvSpPr>
          <p:nvPr>
            <p:ph type="body" idx="1"/>
          </p:nvPr>
        </p:nvSpPr>
        <p:spPr>
          <a:xfrm>
            <a:off x="762000" y="2017713"/>
            <a:ext cx="8193088" cy="4114800"/>
          </a:xfrm>
        </p:spPr>
        <p:txBody>
          <a:bodyPr/>
          <a:lstStyle/>
          <a:p>
            <a:r>
              <a:rPr lang="en-US" sz="2800" dirty="0" smtClean="0"/>
              <a:t>Solid </a:t>
            </a:r>
            <a:r>
              <a:rPr lang="en-US" sz="2800" dirty="0"/>
              <a:t>state </a:t>
            </a:r>
            <a:r>
              <a:rPr lang="en-US" sz="2800" dirty="0" smtClean="0"/>
              <a:t>storage</a:t>
            </a:r>
          </a:p>
          <a:p>
            <a:pPr lvl="1"/>
            <a:r>
              <a:rPr lang="en-US" sz="2400" dirty="0" smtClean="0"/>
              <a:t>Portable</a:t>
            </a:r>
            <a:endParaRPr lang="en-US" sz="2400" dirty="0"/>
          </a:p>
          <a:p>
            <a:pPr lvl="2"/>
            <a:r>
              <a:rPr lang="en-US" sz="1800" dirty="0"/>
              <a:t>Also known as flash memory, thumb drives, USB flash drives, </a:t>
            </a:r>
            <a:r>
              <a:rPr lang="en-US" sz="1800" dirty="0" err="1"/>
              <a:t>CompactFlash</a:t>
            </a:r>
            <a:r>
              <a:rPr lang="en-US" sz="1800" dirty="0"/>
              <a:t>, </a:t>
            </a:r>
            <a:r>
              <a:rPr lang="en-US" sz="1800" dirty="0" err="1"/>
              <a:t>SmartMedia</a:t>
            </a:r>
            <a:r>
              <a:rPr lang="en-US" sz="1800" dirty="0"/>
              <a:t>, Memory Stick, Secure Digital cards, etc</a:t>
            </a:r>
            <a:r>
              <a:rPr lang="en-US" sz="1800" dirty="0" smtClean="0"/>
              <a:t>.</a:t>
            </a:r>
          </a:p>
          <a:p>
            <a:pPr lvl="2"/>
            <a:r>
              <a:rPr lang="en-US" sz="1800" dirty="0" smtClean="0"/>
              <a:t>These </a:t>
            </a:r>
            <a:r>
              <a:rPr lang="en-US" sz="1800" dirty="0"/>
              <a:t>devices are relatively costly for their low capacity, but offer excellent </a:t>
            </a:r>
            <a:r>
              <a:rPr lang="en-US" sz="1800" dirty="0" smtClean="0"/>
              <a:t>portability, speed, </a:t>
            </a:r>
            <a:r>
              <a:rPr lang="en-US" sz="1800" dirty="0"/>
              <a:t>and </a:t>
            </a:r>
            <a:r>
              <a:rPr lang="en-US" sz="1800" dirty="0" smtClean="0"/>
              <a:t>ease-of-use</a:t>
            </a:r>
          </a:p>
          <a:p>
            <a:pPr lvl="1"/>
            <a:r>
              <a:rPr lang="en-US" sz="2400" dirty="0" smtClean="0"/>
              <a:t>Hard Drive replacement</a:t>
            </a:r>
          </a:p>
          <a:p>
            <a:pPr lvl="2"/>
            <a:r>
              <a:rPr lang="en-US" sz="1800" dirty="0" smtClean="0"/>
              <a:t>Fast</a:t>
            </a:r>
          </a:p>
          <a:p>
            <a:pPr lvl="2"/>
            <a:r>
              <a:rPr lang="en-US" sz="1800" dirty="0" smtClean="0"/>
              <a:t>Low power</a:t>
            </a:r>
            <a:endParaRPr lang="en-US" sz="1800" dirty="0"/>
          </a:p>
          <a:p>
            <a:endParaRPr lang="en-US" sz="2400" dirty="0"/>
          </a:p>
          <a:p>
            <a:endParaRPr lang="en-US" sz="2400"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44531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dirty="0"/>
              <a:t>Storage </a:t>
            </a:r>
            <a:r>
              <a:rPr lang="en-US" b="1" dirty="0" smtClean="0"/>
              <a:t>media - other</a:t>
            </a:r>
            <a:endParaRPr lang="en-US" b="1" dirty="0"/>
          </a:p>
        </p:txBody>
      </p:sp>
      <p:sp>
        <p:nvSpPr>
          <p:cNvPr id="58371" name="Rectangle 3"/>
          <p:cNvSpPr>
            <a:spLocks noGrp="1" noChangeArrowheads="1"/>
          </p:cNvSpPr>
          <p:nvPr>
            <p:ph type="body" idx="1"/>
          </p:nvPr>
        </p:nvSpPr>
        <p:spPr>
          <a:xfrm>
            <a:off x="762000" y="2017713"/>
            <a:ext cx="8193088" cy="4114800"/>
          </a:xfrm>
        </p:spPr>
        <p:txBody>
          <a:bodyPr/>
          <a:lstStyle/>
          <a:p>
            <a:r>
              <a:rPr lang="en-US" sz="2400" dirty="0"/>
              <a:t>Floppy disk </a:t>
            </a:r>
          </a:p>
          <a:p>
            <a:pPr lvl="1"/>
            <a:r>
              <a:rPr lang="en-US" sz="2000" dirty="0"/>
              <a:t>During the 1980s and early 1990s, many personal/home computer users associated backup mostly with copying floppy </a:t>
            </a:r>
            <a:r>
              <a:rPr lang="en-US" sz="2000" dirty="0" smtClean="0"/>
              <a:t>disks</a:t>
            </a:r>
          </a:p>
          <a:p>
            <a:pPr lvl="1"/>
            <a:r>
              <a:rPr lang="en-US" sz="2000" dirty="0" smtClean="0"/>
              <a:t>Low </a:t>
            </a:r>
            <a:r>
              <a:rPr lang="en-US" sz="2000" dirty="0"/>
              <a:t>data capacity of a floppy disk makes it an unpopular and obsolete choice </a:t>
            </a:r>
            <a:r>
              <a:rPr lang="en-US" sz="2000" dirty="0" smtClean="0"/>
              <a:t>today</a:t>
            </a:r>
            <a:endParaRPr lang="en-US" sz="2000" dirty="0"/>
          </a:p>
          <a:p>
            <a:endParaRPr lang="en-US" sz="2000" dirty="0"/>
          </a:p>
          <a:p>
            <a:endParaRPr lang="en-US" sz="2000" dirty="0"/>
          </a:p>
        </p:txBody>
      </p:sp>
      <p:pic>
        <p:nvPicPr>
          <p:cNvPr id="41986" name="Picture 2" descr="http://comps.canstockphoto.com/can-stock-photo_csp4933649.jpg"/>
          <p:cNvPicPr>
            <a:picLocks noChangeAspect="1" noChangeArrowheads="1"/>
          </p:cNvPicPr>
          <p:nvPr/>
        </p:nvPicPr>
        <p:blipFill>
          <a:blip r:embed="rId3" cstate="print"/>
          <a:srcRect/>
          <a:stretch>
            <a:fillRect/>
          </a:stretch>
        </p:blipFill>
        <p:spPr bwMode="auto">
          <a:xfrm>
            <a:off x="5562600" y="4114800"/>
            <a:ext cx="3200400" cy="253898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b="1" dirty="0"/>
              <a:t>Storage </a:t>
            </a:r>
            <a:r>
              <a:rPr lang="en-US" b="1" dirty="0" smtClean="0"/>
              <a:t>media - other</a:t>
            </a:r>
            <a:endParaRPr lang="en-US" b="1" dirty="0"/>
          </a:p>
        </p:txBody>
      </p:sp>
      <p:sp>
        <p:nvSpPr>
          <p:cNvPr id="57347" name="Rectangle 3"/>
          <p:cNvSpPr>
            <a:spLocks noGrp="1" noChangeArrowheads="1"/>
          </p:cNvSpPr>
          <p:nvPr>
            <p:ph type="body" idx="1"/>
          </p:nvPr>
        </p:nvSpPr>
        <p:spPr>
          <a:xfrm>
            <a:off x="838200" y="2017712"/>
            <a:ext cx="8116888" cy="4535487"/>
          </a:xfrm>
        </p:spPr>
        <p:txBody>
          <a:bodyPr>
            <a:normAutofit lnSpcReduction="10000"/>
          </a:bodyPr>
          <a:lstStyle/>
          <a:p>
            <a:pPr>
              <a:lnSpc>
                <a:spcPct val="90000"/>
              </a:lnSpc>
            </a:pPr>
            <a:r>
              <a:rPr lang="en-US" sz="2800" dirty="0"/>
              <a:t>Remote backup service </a:t>
            </a:r>
          </a:p>
          <a:p>
            <a:pPr lvl="1">
              <a:lnSpc>
                <a:spcPct val="90000"/>
              </a:lnSpc>
            </a:pPr>
            <a:r>
              <a:rPr lang="en-US" sz="2400" dirty="0"/>
              <a:t>As broadband internet access becomes more widespread, remote backup services are gaining in </a:t>
            </a:r>
            <a:r>
              <a:rPr lang="en-US" sz="2400" dirty="0" smtClean="0"/>
              <a:t>popularity</a:t>
            </a:r>
          </a:p>
          <a:p>
            <a:pPr lvl="1">
              <a:lnSpc>
                <a:spcPct val="90000"/>
              </a:lnSpc>
            </a:pPr>
            <a:r>
              <a:rPr lang="en-US" sz="2400" dirty="0" smtClean="0"/>
              <a:t>Backing </a:t>
            </a:r>
            <a:r>
              <a:rPr lang="en-US" sz="2400" dirty="0"/>
              <a:t>up via the internet to a remote location </a:t>
            </a:r>
            <a:r>
              <a:rPr lang="en-US" sz="2400" dirty="0" smtClean="0"/>
              <a:t>can </a:t>
            </a:r>
            <a:r>
              <a:rPr lang="en-US" sz="2400" dirty="0"/>
              <a:t>protect against some worst-case scenarios such as fire, flood, earthquake or nuclear strike which would destroy any backups in the immediate vicinity along with everything </a:t>
            </a:r>
            <a:r>
              <a:rPr lang="en-US" sz="2400" dirty="0" smtClean="0"/>
              <a:t>else</a:t>
            </a:r>
          </a:p>
          <a:p>
            <a:pPr lvl="1">
              <a:lnSpc>
                <a:spcPct val="90000"/>
              </a:lnSpc>
            </a:pPr>
            <a:r>
              <a:rPr lang="en-US" sz="2400" dirty="0" smtClean="0"/>
              <a:t>Downsides:</a:t>
            </a:r>
          </a:p>
          <a:p>
            <a:pPr lvl="2">
              <a:lnSpc>
                <a:spcPct val="90000"/>
              </a:lnSpc>
            </a:pPr>
            <a:r>
              <a:rPr lang="en-US" sz="1800" dirty="0" smtClean="0"/>
              <a:t>Internet connections are typically much </a:t>
            </a:r>
            <a:r>
              <a:rPr lang="en-US" sz="1800" dirty="0"/>
              <a:t>slower than the speed of local data storage </a:t>
            </a:r>
            <a:r>
              <a:rPr lang="en-US" sz="1800" dirty="0" smtClean="0"/>
              <a:t>devices</a:t>
            </a:r>
          </a:p>
          <a:p>
            <a:pPr lvl="3">
              <a:lnSpc>
                <a:spcPct val="90000"/>
              </a:lnSpc>
            </a:pPr>
            <a:r>
              <a:rPr lang="en-US" sz="1400" dirty="0" smtClean="0"/>
              <a:t>Can </a:t>
            </a:r>
            <a:r>
              <a:rPr lang="en-US" sz="1400" dirty="0"/>
              <a:t>be a problem for people with large amounts of </a:t>
            </a:r>
            <a:r>
              <a:rPr lang="en-US" sz="1400" dirty="0" smtClean="0"/>
              <a:t>data</a:t>
            </a:r>
          </a:p>
          <a:p>
            <a:pPr lvl="2">
              <a:lnSpc>
                <a:spcPct val="90000"/>
              </a:lnSpc>
            </a:pPr>
            <a:r>
              <a:rPr lang="en-US" sz="1800" dirty="0" smtClean="0"/>
              <a:t>Risk </a:t>
            </a:r>
            <a:r>
              <a:rPr lang="en-US" sz="1800" dirty="0"/>
              <a:t>associated with putting control of personal or sensitive data in the hands of a third </a:t>
            </a:r>
            <a:r>
              <a:rPr lang="en-US" sz="1800" dirty="0" smtClean="0"/>
              <a:t>party</a:t>
            </a:r>
            <a:endParaRPr lang="en-US" sz="1800" dirty="0"/>
          </a:p>
          <a:p>
            <a:pPr>
              <a:lnSpc>
                <a:spcPct val="9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a:t>Managing the data repository</a:t>
            </a:r>
          </a:p>
        </p:txBody>
      </p:sp>
      <p:sp>
        <p:nvSpPr>
          <p:cNvPr id="2" name="Text Placeholder 1"/>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Managing the data repository</a:t>
            </a:r>
          </a:p>
        </p:txBody>
      </p:sp>
      <p:sp>
        <p:nvSpPr>
          <p:cNvPr id="11267" name="Rectangle 3"/>
          <p:cNvSpPr>
            <a:spLocks noGrp="1" noChangeArrowheads="1"/>
          </p:cNvSpPr>
          <p:nvPr>
            <p:ph type="body" idx="1"/>
          </p:nvPr>
        </p:nvSpPr>
        <p:spPr>
          <a:xfrm>
            <a:off x="838200" y="2017713"/>
            <a:ext cx="8116888" cy="4114800"/>
          </a:xfrm>
        </p:spPr>
        <p:txBody>
          <a:bodyPr/>
          <a:lstStyle/>
          <a:p>
            <a:pPr>
              <a:lnSpc>
                <a:spcPct val="80000"/>
              </a:lnSpc>
            </a:pPr>
            <a:r>
              <a:rPr lang="en-US" dirty="0"/>
              <a:t>Regardless of the data repository model or data storage media used for backups, a balance needs to be struck </a:t>
            </a:r>
            <a:r>
              <a:rPr lang="en-US" dirty="0" smtClean="0"/>
              <a:t>between</a:t>
            </a:r>
            <a:endParaRPr lang="en-US" sz="2800" dirty="0" smtClean="0"/>
          </a:p>
          <a:p>
            <a:pPr lvl="1">
              <a:lnSpc>
                <a:spcPct val="80000"/>
              </a:lnSpc>
            </a:pPr>
            <a:r>
              <a:rPr lang="en-US" dirty="0" smtClean="0"/>
              <a:t>Accessibility</a:t>
            </a:r>
          </a:p>
          <a:p>
            <a:pPr lvl="1">
              <a:lnSpc>
                <a:spcPct val="80000"/>
              </a:lnSpc>
            </a:pPr>
            <a:r>
              <a:rPr lang="en-US" dirty="0" smtClean="0"/>
              <a:t>Security</a:t>
            </a:r>
          </a:p>
          <a:p>
            <a:pPr lvl="1">
              <a:lnSpc>
                <a:spcPct val="80000"/>
              </a:lnSpc>
            </a:pPr>
            <a:r>
              <a:rPr lang="en-US" dirty="0" smtClean="0"/>
              <a:t>Cost</a:t>
            </a:r>
            <a:endParaRPr lang="en-US" sz="2400" dirty="0"/>
          </a:p>
          <a:p>
            <a:pPr>
              <a:lnSpc>
                <a:spcPct val="80000"/>
              </a:lnSpc>
              <a:buFont typeface="Wingdings" pitchFamily="2" charset="2"/>
              <a:buNone/>
            </a:pPr>
            <a:endParaRPr lang="en-US" sz="1400" dirty="0"/>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Managing the data repository</a:t>
            </a:r>
          </a:p>
        </p:txBody>
      </p:sp>
      <p:sp>
        <p:nvSpPr>
          <p:cNvPr id="11267" name="Rectangle 3"/>
          <p:cNvSpPr>
            <a:spLocks noGrp="1" noChangeArrowheads="1"/>
          </p:cNvSpPr>
          <p:nvPr>
            <p:ph type="body" idx="1"/>
          </p:nvPr>
        </p:nvSpPr>
        <p:spPr>
          <a:xfrm>
            <a:off x="838200" y="2017713"/>
            <a:ext cx="8116888" cy="4114800"/>
          </a:xfrm>
        </p:spPr>
        <p:txBody>
          <a:bodyPr/>
          <a:lstStyle/>
          <a:p>
            <a:pPr>
              <a:lnSpc>
                <a:spcPct val="80000"/>
              </a:lnSpc>
            </a:pPr>
            <a:r>
              <a:rPr lang="en-US" dirty="0" smtClean="0"/>
              <a:t>On-line backup storage</a:t>
            </a:r>
            <a:endParaRPr lang="en-US" dirty="0"/>
          </a:p>
          <a:p>
            <a:pPr lvl="1">
              <a:lnSpc>
                <a:spcPct val="80000"/>
              </a:lnSpc>
            </a:pPr>
            <a:r>
              <a:rPr lang="en-US" sz="2400" dirty="0" smtClean="0"/>
              <a:t>Typically </a:t>
            </a:r>
            <a:r>
              <a:rPr lang="en-US" sz="2400" dirty="0"/>
              <a:t>the most accessible type of data </a:t>
            </a:r>
            <a:r>
              <a:rPr lang="en-US" sz="2400" dirty="0" smtClean="0"/>
              <a:t>storage</a:t>
            </a:r>
          </a:p>
          <a:p>
            <a:pPr lvl="2">
              <a:lnSpc>
                <a:spcPct val="80000"/>
              </a:lnSpc>
            </a:pPr>
            <a:r>
              <a:rPr lang="en-US" sz="2000" dirty="0" smtClean="0"/>
              <a:t>Can </a:t>
            </a:r>
            <a:r>
              <a:rPr lang="en-US" sz="2000" dirty="0"/>
              <a:t>begin </a:t>
            </a:r>
            <a:r>
              <a:rPr lang="en-US" sz="2000" dirty="0" smtClean="0"/>
              <a:t>restores </a:t>
            </a:r>
            <a:r>
              <a:rPr lang="en-US" sz="2000" dirty="0"/>
              <a:t>in </a:t>
            </a:r>
            <a:r>
              <a:rPr lang="en-US" sz="2000" dirty="0" smtClean="0"/>
              <a:t>milliseconds</a:t>
            </a:r>
          </a:p>
          <a:p>
            <a:pPr lvl="3">
              <a:lnSpc>
                <a:spcPct val="80000"/>
              </a:lnSpc>
            </a:pPr>
            <a:r>
              <a:rPr lang="en-US" sz="1400" dirty="0" smtClean="0"/>
              <a:t>Example: </a:t>
            </a:r>
            <a:r>
              <a:rPr lang="en-US" sz="1400" dirty="0"/>
              <a:t>an internal hard disk or a disk array (maybe connected to SAN). </a:t>
            </a:r>
            <a:endParaRPr lang="en-US" sz="1400" dirty="0" smtClean="0"/>
          </a:p>
          <a:p>
            <a:pPr lvl="1">
              <a:lnSpc>
                <a:spcPct val="80000"/>
              </a:lnSpc>
            </a:pPr>
            <a:r>
              <a:rPr lang="en-US" sz="2400" dirty="0" smtClean="0"/>
              <a:t>Very </a:t>
            </a:r>
            <a:r>
              <a:rPr lang="en-US" sz="2400" dirty="0"/>
              <a:t>convenient and </a:t>
            </a:r>
            <a:r>
              <a:rPr lang="en-US" sz="2400" dirty="0" smtClean="0"/>
              <a:t>speedy</a:t>
            </a:r>
          </a:p>
          <a:p>
            <a:pPr lvl="2">
              <a:lnSpc>
                <a:spcPct val="80000"/>
              </a:lnSpc>
            </a:pPr>
            <a:r>
              <a:rPr lang="en-US" sz="2000" dirty="0" smtClean="0"/>
              <a:t>But </a:t>
            </a:r>
            <a:r>
              <a:rPr lang="en-US" sz="2000" dirty="0"/>
              <a:t>is </a:t>
            </a:r>
            <a:r>
              <a:rPr lang="en-US" sz="2000" dirty="0" smtClean="0"/>
              <a:t>typically relatively </a:t>
            </a:r>
            <a:r>
              <a:rPr lang="en-US" sz="2000" dirty="0" smtClean="0"/>
              <a:t>expensive</a:t>
            </a:r>
          </a:p>
          <a:p>
            <a:pPr lvl="1">
              <a:lnSpc>
                <a:spcPct val="80000"/>
              </a:lnSpc>
            </a:pPr>
            <a:r>
              <a:rPr lang="en-US" sz="2400" dirty="0" smtClean="0"/>
              <a:t>Vulnerable </a:t>
            </a:r>
            <a:r>
              <a:rPr lang="en-US" sz="2400" dirty="0"/>
              <a:t>to being deleted or </a:t>
            </a:r>
            <a:r>
              <a:rPr lang="en-US" sz="2400" dirty="0" smtClean="0"/>
              <a:t>overwritten</a:t>
            </a:r>
          </a:p>
          <a:p>
            <a:pPr lvl="2">
              <a:lnSpc>
                <a:spcPct val="80000"/>
              </a:lnSpc>
            </a:pPr>
            <a:r>
              <a:rPr lang="en-US" sz="2000" dirty="0" smtClean="0"/>
              <a:t>B</a:t>
            </a:r>
            <a:r>
              <a:rPr lang="en-US" sz="2000" dirty="0" smtClean="0"/>
              <a:t>y accident</a:t>
            </a:r>
          </a:p>
          <a:p>
            <a:pPr lvl="2">
              <a:lnSpc>
                <a:spcPct val="80000"/>
              </a:lnSpc>
            </a:pPr>
            <a:r>
              <a:rPr lang="en-US" sz="2000" dirty="0" smtClean="0"/>
              <a:t>I</a:t>
            </a:r>
            <a:r>
              <a:rPr lang="en-US" sz="2000" dirty="0" smtClean="0"/>
              <a:t>n </a:t>
            </a:r>
            <a:r>
              <a:rPr lang="en-US" sz="2000" dirty="0"/>
              <a:t>the wake of a data-deleting virus </a:t>
            </a:r>
            <a:r>
              <a:rPr lang="en-US" sz="2000" dirty="0" smtClean="0"/>
              <a:t>payload</a:t>
            </a:r>
            <a:endParaRPr lang="en-US" sz="2000" dirty="0"/>
          </a:p>
          <a:p>
            <a:pPr>
              <a:lnSpc>
                <a:spcPct val="80000"/>
              </a:lnSpc>
              <a:buFont typeface="Wingdings" pitchFamily="2" charset="2"/>
              <a:buNone/>
            </a:pPr>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a:t>Backup</a:t>
            </a:r>
          </a:p>
        </p:txBody>
      </p:sp>
      <p:sp>
        <p:nvSpPr>
          <p:cNvPr id="37891" name="Rectangle 3"/>
          <p:cNvSpPr>
            <a:spLocks noGrp="1" noChangeArrowheads="1"/>
          </p:cNvSpPr>
          <p:nvPr>
            <p:ph type="body" idx="1"/>
          </p:nvPr>
        </p:nvSpPr>
        <p:spPr/>
        <p:txBody>
          <a:bodyPr/>
          <a:lstStyle/>
          <a:p>
            <a:pPr>
              <a:lnSpc>
                <a:spcPct val="80000"/>
              </a:lnSpc>
            </a:pPr>
            <a:r>
              <a:rPr lang="en-US" sz="2400" dirty="0"/>
              <a:t>Before data is sent to its storage location, it must </a:t>
            </a:r>
            <a:r>
              <a:rPr lang="en-US" sz="2400" dirty="0" smtClean="0"/>
              <a:t>be</a:t>
            </a:r>
          </a:p>
          <a:p>
            <a:pPr lvl="1">
              <a:lnSpc>
                <a:spcPct val="80000"/>
              </a:lnSpc>
            </a:pPr>
            <a:r>
              <a:rPr lang="en-US" sz="2000" dirty="0" smtClean="0"/>
              <a:t>Selected</a:t>
            </a:r>
          </a:p>
          <a:p>
            <a:pPr lvl="1">
              <a:lnSpc>
                <a:spcPct val="80000"/>
              </a:lnSpc>
            </a:pPr>
            <a:r>
              <a:rPr lang="en-US" sz="2000" dirty="0" smtClean="0"/>
              <a:t>Extracted</a:t>
            </a:r>
          </a:p>
          <a:p>
            <a:pPr lvl="1">
              <a:lnSpc>
                <a:spcPct val="80000"/>
              </a:lnSpc>
            </a:pPr>
            <a:r>
              <a:rPr lang="en-US" sz="2000" dirty="0" smtClean="0"/>
              <a:t>Manipulated</a:t>
            </a:r>
            <a:endParaRPr lang="en-US" sz="2000" dirty="0"/>
          </a:p>
          <a:p>
            <a:pPr>
              <a:lnSpc>
                <a:spcPct val="80000"/>
              </a:lnSpc>
            </a:pPr>
            <a:r>
              <a:rPr lang="en-US" sz="2400" dirty="0"/>
              <a:t>Many different techniques have been developed to optimize the backup procedure</a:t>
            </a:r>
          </a:p>
          <a:p>
            <a:pPr lvl="1">
              <a:lnSpc>
                <a:spcPct val="80000"/>
              </a:lnSpc>
            </a:pPr>
            <a:r>
              <a:rPr lang="en-US" sz="2000" dirty="0" smtClean="0"/>
              <a:t>Includes </a:t>
            </a:r>
            <a:r>
              <a:rPr lang="en-US" sz="2000" dirty="0"/>
              <a:t>optimizations for dealing with</a:t>
            </a:r>
          </a:p>
          <a:p>
            <a:pPr lvl="2">
              <a:lnSpc>
                <a:spcPct val="80000"/>
              </a:lnSpc>
            </a:pPr>
            <a:r>
              <a:rPr lang="en-US" sz="1800" dirty="0"/>
              <a:t>open files</a:t>
            </a:r>
          </a:p>
          <a:p>
            <a:pPr lvl="2">
              <a:lnSpc>
                <a:spcPct val="80000"/>
              </a:lnSpc>
            </a:pPr>
            <a:r>
              <a:rPr lang="en-US" sz="1800" dirty="0"/>
              <a:t>live data sources</a:t>
            </a:r>
          </a:p>
          <a:p>
            <a:pPr lvl="2">
              <a:lnSpc>
                <a:spcPct val="80000"/>
              </a:lnSpc>
            </a:pPr>
            <a:r>
              <a:rPr lang="en-US" sz="1800" dirty="0"/>
              <a:t>compression, encryption, and </a:t>
            </a:r>
            <a:r>
              <a:rPr lang="en-US" sz="1800" dirty="0" smtClean="0"/>
              <a:t>de-duplication</a:t>
            </a:r>
            <a:endParaRPr lang="en-US" sz="180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Managing the data repository</a:t>
            </a:r>
          </a:p>
        </p:txBody>
      </p:sp>
      <p:sp>
        <p:nvSpPr>
          <p:cNvPr id="11267" name="Rectangle 3"/>
          <p:cNvSpPr>
            <a:spLocks noGrp="1" noChangeArrowheads="1"/>
          </p:cNvSpPr>
          <p:nvPr>
            <p:ph type="body" idx="1"/>
          </p:nvPr>
        </p:nvSpPr>
        <p:spPr>
          <a:xfrm>
            <a:off x="838200" y="2017713"/>
            <a:ext cx="8116888" cy="4114800"/>
          </a:xfrm>
        </p:spPr>
        <p:txBody>
          <a:bodyPr/>
          <a:lstStyle/>
          <a:p>
            <a:pPr>
              <a:lnSpc>
                <a:spcPct val="80000"/>
              </a:lnSpc>
            </a:pPr>
            <a:r>
              <a:rPr lang="en-US" sz="3600" dirty="0" smtClean="0"/>
              <a:t>Near-line</a:t>
            </a:r>
            <a:endParaRPr lang="en-US" sz="3600" dirty="0"/>
          </a:p>
          <a:p>
            <a:pPr lvl="1">
              <a:lnSpc>
                <a:spcPct val="80000"/>
              </a:lnSpc>
            </a:pPr>
            <a:r>
              <a:rPr lang="en-US" dirty="0" smtClean="0"/>
              <a:t>Typically </a:t>
            </a:r>
            <a:r>
              <a:rPr lang="en-US" dirty="0"/>
              <a:t>less accessible and less expensive than on-line </a:t>
            </a:r>
            <a:r>
              <a:rPr lang="en-US" dirty="0" smtClean="0"/>
              <a:t>storage</a:t>
            </a:r>
          </a:p>
          <a:p>
            <a:pPr lvl="2">
              <a:lnSpc>
                <a:spcPct val="80000"/>
              </a:lnSpc>
            </a:pPr>
            <a:r>
              <a:rPr lang="en-US" dirty="0" smtClean="0"/>
              <a:t>Still </a:t>
            </a:r>
            <a:r>
              <a:rPr lang="en-US" dirty="0"/>
              <a:t>useful for backup data </a:t>
            </a:r>
            <a:r>
              <a:rPr lang="en-US" dirty="0" smtClean="0"/>
              <a:t>storage</a:t>
            </a:r>
          </a:p>
          <a:p>
            <a:pPr lvl="3">
              <a:lnSpc>
                <a:spcPct val="80000"/>
              </a:lnSpc>
            </a:pPr>
            <a:r>
              <a:rPr lang="en-US" sz="1600" dirty="0" smtClean="0"/>
              <a:t>Example: </a:t>
            </a:r>
            <a:r>
              <a:rPr lang="en-US" sz="1600" dirty="0"/>
              <a:t>a tape library with restore times ranging from seconds to a few </a:t>
            </a:r>
            <a:r>
              <a:rPr lang="en-US" sz="1600" dirty="0" smtClean="0"/>
              <a:t>minutes</a:t>
            </a:r>
          </a:p>
          <a:p>
            <a:pPr lvl="1">
              <a:lnSpc>
                <a:spcPct val="80000"/>
              </a:lnSpc>
            </a:pPr>
            <a:r>
              <a:rPr lang="en-US" dirty="0" smtClean="0"/>
              <a:t>A </a:t>
            </a:r>
            <a:r>
              <a:rPr lang="en-US" dirty="0"/>
              <a:t>mechanical device is usually involved in moving media units from storage into a drive where the data can be read or </a:t>
            </a:r>
            <a:r>
              <a:rPr lang="en-US" dirty="0" smtClean="0"/>
              <a:t>written</a:t>
            </a:r>
            <a:endParaRPr lang="en-US" dirty="0"/>
          </a:p>
          <a:p>
            <a:pPr>
              <a:lnSpc>
                <a:spcPct val="80000"/>
              </a:lnSpc>
              <a:buFont typeface="Wingdings" pitchFamily="2" charset="2"/>
              <a:buNone/>
            </a:pPr>
            <a:endParaRPr lang="en-US" sz="3600"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Managing the data repository</a:t>
            </a:r>
          </a:p>
        </p:txBody>
      </p:sp>
      <p:sp>
        <p:nvSpPr>
          <p:cNvPr id="11267" name="Rectangle 3"/>
          <p:cNvSpPr>
            <a:spLocks noGrp="1" noChangeArrowheads="1"/>
          </p:cNvSpPr>
          <p:nvPr>
            <p:ph type="body" idx="1"/>
          </p:nvPr>
        </p:nvSpPr>
        <p:spPr>
          <a:xfrm>
            <a:off x="838200" y="2017713"/>
            <a:ext cx="8116888" cy="4114800"/>
          </a:xfrm>
        </p:spPr>
        <p:txBody>
          <a:bodyPr/>
          <a:lstStyle/>
          <a:p>
            <a:pPr>
              <a:lnSpc>
                <a:spcPct val="80000"/>
              </a:lnSpc>
            </a:pPr>
            <a:r>
              <a:rPr lang="en-US" sz="3600" dirty="0" smtClean="0"/>
              <a:t>Off-line</a:t>
            </a:r>
            <a:endParaRPr lang="en-US" sz="3600" dirty="0"/>
          </a:p>
          <a:p>
            <a:pPr lvl="1">
              <a:lnSpc>
                <a:spcPct val="80000"/>
              </a:lnSpc>
            </a:pPr>
            <a:r>
              <a:rPr lang="en-US" dirty="0" smtClean="0"/>
              <a:t>Similar </a:t>
            </a:r>
            <a:r>
              <a:rPr lang="en-US" dirty="0"/>
              <a:t>to </a:t>
            </a:r>
            <a:r>
              <a:rPr lang="en-US" dirty="0" smtClean="0"/>
              <a:t>near-line</a:t>
            </a:r>
          </a:p>
          <a:p>
            <a:pPr lvl="2">
              <a:lnSpc>
                <a:spcPct val="80000"/>
              </a:lnSpc>
            </a:pPr>
            <a:r>
              <a:rPr lang="en-US" dirty="0" smtClean="0"/>
              <a:t>Requires </a:t>
            </a:r>
            <a:r>
              <a:rPr lang="en-US" dirty="0"/>
              <a:t>human interaction to make storage media </a:t>
            </a:r>
            <a:r>
              <a:rPr lang="en-US" dirty="0" smtClean="0"/>
              <a:t>available</a:t>
            </a:r>
          </a:p>
          <a:p>
            <a:pPr lvl="2">
              <a:lnSpc>
                <a:spcPct val="80000"/>
              </a:lnSpc>
            </a:pPr>
            <a:r>
              <a:rPr lang="en-US" dirty="0"/>
              <a:t>C</a:t>
            </a:r>
            <a:r>
              <a:rPr lang="en-US" dirty="0" smtClean="0"/>
              <a:t>an </a:t>
            </a:r>
            <a:r>
              <a:rPr lang="en-US" dirty="0"/>
              <a:t>be as simple as storing backup tapes in a file </a:t>
            </a:r>
            <a:r>
              <a:rPr lang="en-US" dirty="0" smtClean="0"/>
              <a:t>cabinet</a:t>
            </a:r>
          </a:p>
          <a:p>
            <a:pPr lvl="1">
              <a:lnSpc>
                <a:spcPct val="80000"/>
              </a:lnSpc>
            </a:pPr>
            <a:r>
              <a:rPr lang="en-US" dirty="0" smtClean="0"/>
              <a:t>Typical media </a:t>
            </a:r>
            <a:r>
              <a:rPr lang="en-US" dirty="0"/>
              <a:t>access time is more than an </a:t>
            </a:r>
            <a:r>
              <a:rPr lang="en-US" dirty="0" smtClean="0"/>
              <a:t>hour</a:t>
            </a:r>
            <a:endParaRPr lang="en-US" dirty="0"/>
          </a:p>
          <a:p>
            <a:pPr>
              <a:lnSpc>
                <a:spcPct val="80000"/>
              </a:lnSpc>
              <a:buFont typeface="Wingdings" pitchFamily="2" charset="2"/>
              <a:buNone/>
            </a:pPr>
            <a:endParaRPr lang="en-US" sz="3600" dirty="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Managing the data repository</a:t>
            </a:r>
          </a:p>
        </p:txBody>
      </p:sp>
      <p:sp>
        <p:nvSpPr>
          <p:cNvPr id="11267" name="Rectangle 3"/>
          <p:cNvSpPr>
            <a:spLocks noGrp="1" noChangeArrowheads="1"/>
          </p:cNvSpPr>
          <p:nvPr>
            <p:ph type="body" idx="1"/>
          </p:nvPr>
        </p:nvSpPr>
        <p:spPr>
          <a:xfrm>
            <a:off x="838200" y="2017713"/>
            <a:ext cx="8116888" cy="4114800"/>
          </a:xfrm>
        </p:spPr>
        <p:txBody>
          <a:bodyPr/>
          <a:lstStyle/>
          <a:p>
            <a:pPr>
              <a:lnSpc>
                <a:spcPct val="80000"/>
              </a:lnSpc>
            </a:pPr>
            <a:r>
              <a:rPr lang="en-US" sz="3600" dirty="0" smtClean="0"/>
              <a:t>Off-site </a:t>
            </a:r>
            <a:r>
              <a:rPr lang="en-US" sz="3600" dirty="0"/>
              <a:t>vault</a:t>
            </a:r>
          </a:p>
          <a:p>
            <a:pPr lvl="1">
              <a:lnSpc>
                <a:spcPct val="80000"/>
              </a:lnSpc>
            </a:pPr>
            <a:r>
              <a:rPr lang="en-US" dirty="0"/>
              <a:t>To protect against a disaster or other site-specific problem, many people choose to send backup media to an off-site </a:t>
            </a:r>
            <a:r>
              <a:rPr lang="en-US" dirty="0" smtClean="0"/>
              <a:t>vault</a:t>
            </a:r>
          </a:p>
          <a:p>
            <a:pPr lvl="1">
              <a:lnSpc>
                <a:spcPct val="80000"/>
              </a:lnSpc>
            </a:pPr>
            <a:r>
              <a:rPr lang="en-US" dirty="0" smtClean="0"/>
              <a:t>The </a:t>
            </a:r>
            <a:r>
              <a:rPr lang="en-US" dirty="0"/>
              <a:t>vault can </a:t>
            </a:r>
            <a:r>
              <a:rPr lang="en-US" dirty="0" smtClean="0"/>
              <a:t>be:</a:t>
            </a:r>
          </a:p>
          <a:p>
            <a:pPr lvl="2">
              <a:lnSpc>
                <a:spcPct val="80000"/>
              </a:lnSpc>
            </a:pPr>
            <a:r>
              <a:rPr lang="en-US" dirty="0" smtClean="0"/>
              <a:t>Simple </a:t>
            </a:r>
            <a:r>
              <a:rPr lang="en-US" dirty="0"/>
              <a:t>as the System Administrator’s home office </a:t>
            </a:r>
            <a:endParaRPr lang="en-US" dirty="0" smtClean="0"/>
          </a:p>
          <a:p>
            <a:pPr lvl="2">
              <a:lnSpc>
                <a:spcPct val="80000"/>
              </a:lnSpc>
              <a:buNone/>
            </a:pPr>
            <a:r>
              <a:rPr lang="en-US" dirty="0" smtClean="0"/>
              <a:t>-- or --</a:t>
            </a:r>
          </a:p>
          <a:p>
            <a:pPr lvl="2">
              <a:lnSpc>
                <a:spcPct val="80000"/>
              </a:lnSpc>
            </a:pPr>
            <a:r>
              <a:rPr lang="en-US" dirty="0" smtClean="0"/>
              <a:t>Sophisticated </a:t>
            </a:r>
            <a:r>
              <a:rPr lang="en-US" dirty="0"/>
              <a:t>as a disaster hardened, temperature controlled, high security bunker that has facilities for backup media </a:t>
            </a:r>
            <a:r>
              <a:rPr lang="en-US" dirty="0" smtClean="0"/>
              <a:t>storage</a:t>
            </a:r>
            <a:endParaRPr lang="en-US" dirty="0"/>
          </a:p>
          <a:p>
            <a:pPr>
              <a:lnSpc>
                <a:spcPct val="80000"/>
              </a:lnSpc>
              <a:buFont typeface="Wingdings" pitchFamily="2" charset="2"/>
              <a:buNone/>
            </a:pPr>
            <a:endParaRPr lang="en-US" sz="3600"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t>Managing the data repository</a:t>
            </a:r>
          </a:p>
        </p:txBody>
      </p:sp>
      <p:sp>
        <p:nvSpPr>
          <p:cNvPr id="11267" name="Rectangle 3"/>
          <p:cNvSpPr>
            <a:spLocks noGrp="1" noChangeArrowheads="1"/>
          </p:cNvSpPr>
          <p:nvPr>
            <p:ph type="body" idx="1"/>
          </p:nvPr>
        </p:nvSpPr>
        <p:spPr>
          <a:xfrm>
            <a:off x="685800" y="2017713"/>
            <a:ext cx="8458200" cy="4114800"/>
          </a:xfrm>
        </p:spPr>
        <p:txBody>
          <a:bodyPr/>
          <a:lstStyle/>
          <a:p>
            <a:pPr>
              <a:lnSpc>
                <a:spcPct val="80000"/>
              </a:lnSpc>
            </a:pPr>
            <a:r>
              <a:rPr lang="en-US" sz="2800" dirty="0" smtClean="0"/>
              <a:t>Backup </a:t>
            </a:r>
            <a:r>
              <a:rPr lang="en-US" sz="2800" dirty="0"/>
              <a:t>site, Disaster Recovery Center </a:t>
            </a:r>
            <a:r>
              <a:rPr lang="en-US" sz="2800" dirty="0" smtClean="0"/>
              <a:t/>
            </a:r>
            <a:br>
              <a:rPr lang="en-US" sz="2800" dirty="0" smtClean="0"/>
            </a:br>
            <a:r>
              <a:rPr lang="en-US" sz="2800" dirty="0" smtClean="0"/>
              <a:t>(DR Center)</a:t>
            </a:r>
            <a:endParaRPr lang="en-US" sz="2800" dirty="0"/>
          </a:p>
          <a:p>
            <a:pPr lvl="1">
              <a:lnSpc>
                <a:spcPct val="80000"/>
              </a:lnSpc>
            </a:pPr>
            <a:r>
              <a:rPr lang="en-US" sz="2000" dirty="0"/>
              <a:t>In the event of </a:t>
            </a:r>
            <a:r>
              <a:rPr lang="en-US" sz="2000" dirty="0" smtClean="0"/>
              <a:t>a major </a:t>
            </a:r>
            <a:r>
              <a:rPr lang="en-US" sz="2000" dirty="0"/>
              <a:t>disaster, the data on backup media </a:t>
            </a:r>
            <a:r>
              <a:rPr lang="en-US" sz="2000" dirty="0" smtClean="0"/>
              <a:t>may </a:t>
            </a:r>
            <a:r>
              <a:rPr lang="en-US" sz="2000" dirty="0"/>
              <a:t>not be sufficient to </a:t>
            </a:r>
            <a:r>
              <a:rPr lang="en-US" sz="2000" dirty="0" smtClean="0"/>
              <a:t>recover</a:t>
            </a:r>
          </a:p>
          <a:p>
            <a:pPr lvl="1">
              <a:lnSpc>
                <a:spcPct val="80000"/>
              </a:lnSpc>
            </a:pPr>
            <a:r>
              <a:rPr lang="en-US" sz="2000" dirty="0" smtClean="0"/>
              <a:t>Computer </a:t>
            </a:r>
            <a:r>
              <a:rPr lang="en-US" sz="2000" dirty="0"/>
              <a:t>systems onto which the data can be restored and properly configured networks are necessary </a:t>
            </a:r>
            <a:r>
              <a:rPr lang="en-US" sz="2000" dirty="0" smtClean="0"/>
              <a:t>too</a:t>
            </a:r>
          </a:p>
          <a:p>
            <a:pPr lvl="1">
              <a:lnSpc>
                <a:spcPct val="80000"/>
              </a:lnSpc>
            </a:pPr>
            <a:r>
              <a:rPr lang="en-US" sz="2000" dirty="0" smtClean="0"/>
              <a:t>Some </a:t>
            </a:r>
            <a:r>
              <a:rPr lang="en-US" sz="2000" dirty="0"/>
              <a:t>organizations have their own data recovery centers that are equipped for this </a:t>
            </a:r>
            <a:r>
              <a:rPr lang="en-US" sz="2000" dirty="0" smtClean="0"/>
              <a:t>scenario</a:t>
            </a:r>
          </a:p>
          <a:p>
            <a:pPr lvl="2">
              <a:lnSpc>
                <a:spcPct val="80000"/>
              </a:lnSpc>
            </a:pPr>
            <a:r>
              <a:rPr lang="en-US" sz="1600" dirty="0" smtClean="0"/>
              <a:t>Other </a:t>
            </a:r>
            <a:r>
              <a:rPr lang="en-US" sz="1600" dirty="0"/>
              <a:t>organizations contract this out to a third-party recovery </a:t>
            </a:r>
            <a:r>
              <a:rPr lang="en-US" sz="1600" dirty="0" smtClean="0"/>
              <a:t>center</a:t>
            </a:r>
          </a:p>
          <a:p>
            <a:pPr lvl="1">
              <a:lnSpc>
                <a:spcPct val="80000"/>
              </a:lnSpc>
            </a:pPr>
            <a:r>
              <a:rPr lang="en-US" sz="2000" dirty="0" smtClean="0"/>
              <a:t>Note </a:t>
            </a:r>
            <a:r>
              <a:rPr lang="en-US" sz="2000" dirty="0"/>
              <a:t>that because DR site is itself a huge investment, backup is very rarely considered preferred method of moving data to DR </a:t>
            </a:r>
            <a:r>
              <a:rPr lang="en-US" sz="2000" dirty="0" smtClean="0"/>
              <a:t>site</a:t>
            </a:r>
          </a:p>
          <a:p>
            <a:pPr lvl="1">
              <a:lnSpc>
                <a:spcPct val="80000"/>
              </a:lnSpc>
            </a:pPr>
            <a:r>
              <a:rPr lang="en-US" sz="2000" dirty="0" smtClean="0"/>
              <a:t>More </a:t>
            </a:r>
            <a:r>
              <a:rPr lang="en-US" sz="2000" dirty="0"/>
              <a:t>typical way would be remote disk mirroring, which keeps the DR data as up-to-date as </a:t>
            </a:r>
            <a:r>
              <a:rPr lang="en-US" sz="2000" dirty="0" smtClean="0"/>
              <a:t>possible</a:t>
            </a:r>
            <a:endParaRPr lang="en-US" sz="2000" dirty="0"/>
          </a:p>
          <a:p>
            <a:pPr>
              <a:lnSpc>
                <a:spcPct val="80000"/>
              </a:lnSpc>
              <a:buFont typeface="Wingdings" pitchFamily="2" charset="2"/>
              <a:buNone/>
            </a:pPr>
            <a:endParaRPr lang="en-US" sz="2800"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sz="4000" b="1"/>
              <a:t>Selection, extraction and manipulation of data</a:t>
            </a:r>
            <a:br>
              <a:rPr lang="en-US" sz="4000" b="1"/>
            </a:br>
            <a:endParaRPr lang="en-US" sz="4000" b="1"/>
          </a:p>
        </p:txBody>
      </p:sp>
      <p:sp>
        <p:nvSpPr>
          <p:cNvPr id="2" name="Text Placeholder 1"/>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200" b="1" dirty="0"/>
              <a:t>Selection and extraction of file data</a:t>
            </a:r>
          </a:p>
        </p:txBody>
      </p:sp>
      <p:sp>
        <p:nvSpPr>
          <p:cNvPr id="15363" name="Rectangle 3"/>
          <p:cNvSpPr>
            <a:spLocks noGrp="1" noChangeArrowheads="1"/>
          </p:cNvSpPr>
          <p:nvPr>
            <p:ph type="body" idx="1"/>
          </p:nvPr>
        </p:nvSpPr>
        <p:spPr>
          <a:xfrm>
            <a:off x="1143000" y="2209800"/>
            <a:ext cx="7772400" cy="4267200"/>
          </a:xfrm>
        </p:spPr>
        <p:txBody>
          <a:bodyPr/>
          <a:lstStyle/>
          <a:p>
            <a:pPr>
              <a:lnSpc>
                <a:spcPct val="80000"/>
              </a:lnSpc>
            </a:pPr>
            <a:r>
              <a:rPr lang="en-US" dirty="0"/>
              <a:t>Deciding what to back up at any given time is non-trivial</a:t>
            </a:r>
          </a:p>
          <a:p>
            <a:pPr lvl="1">
              <a:lnSpc>
                <a:spcPct val="80000"/>
              </a:lnSpc>
            </a:pPr>
            <a:r>
              <a:rPr lang="en-US" dirty="0"/>
              <a:t>Backing up too </a:t>
            </a:r>
            <a:r>
              <a:rPr lang="en-US" dirty="0" smtClean="0"/>
              <a:t>much or </a:t>
            </a:r>
            <a:r>
              <a:rPr lang="en-US" dirty="0"/>
              <a:t>redundant </a:t>
            </a:r>
            <a:r>
              <a:rPr lang="en-US" dirty="0" smtClean="0"/>
              <a:t>data</a:t>
            </a:r>
          </a:p>
          <a:p>
            <a:pPr lvl="2">
              <a:lnSpc>
                <a:spcPct val="80000"/>
              </a:lnSpc>
            </a:pPr>
            <a:r>
              <a:rPr lang="en-US" dirty="0" smtClean="0"/>
              <a:t>Data </a:t>
            </a:r>
            <a:r>
              <a:rPr lang="en-US" dirty="0"/>
              <a:t>repository will fill up too </a:t>
            </a:r>
            <a:r>
              <a:rPr lang="en-US" dirty="0" smtClean="0"/>
              <a:t>quickly</a:t>
            </a:r>
          </a:p>
          <a:p>
            <a:pPr lvl="2">
              <a:lnSpc>
                <a:spcPct val="80000"/>
              </a:lnSpc>
            </a:pPr>
            <a:r>
              <a:rPr lang="en-US" dirty="0" smtClean="0"/>
              <a:t>Waste </a:t>
            </a:r>
            <a:r>
              <a:rPr lang="en-US" dirty="0" smtClean="0"/>
              <a:t>time</a:t>
            </a:r>
          </a:p>
          <a:p>
            <a:pPr lvl="2">
              <a:lnSpc>
                <a:spcPct val="80000"/>
              </a:lnSpc>
            </a:pPr>
            <a:r>
              <a:rPr lang="en-US" dirty="0" smtClean="0"/>
              <a:t>Waste $$$</a:t>
            </a:r>
            <a:endParaRPr lang="en-US" dirty="0"/>
          </a:p>
          <a:p>
            <a:pPr lvl="1">
              <a:lnSpc>
                <a:spcPct val="80000"/>
              </a:lnSpc>
            </a:pPr>
            <a:r>
              <a:rPr lang="en-US" dirty="0" smtClean="0"/>
              <a:t>Not backing </a:t>
            </a:r>
            <a:r>
              <a:rPr lang="en-US" dirty="0"/>
              <a:t>up enough </a:t>
            </a:r>
            <a:r>
              <a:rPr lang="en-US" dirty="0" smtClean="0"/>
              <a:t>data</a:t>
            </a:r>
          </a:p>
          <a:p>
            <a:pPr lvl="2">
              <a:lnSpc>
                <a:spcPct val="80000"/>
              </a:lnSpc>
            </a:pPr>
            <a:r>
              <a:rPr lang="en-US" dirty="0" smtClean="0"/>
              <a:t>Critical </a:t>
            </a:r>
            <a:r>
              <a:rPr lang="en-US" dirty="0"/>
              <a:t>information can get </a:t>
            </a:r>
            <a:r>
              <a:rPr lang="en-US" dirty="0" smtClean="0"/>
              <a:t>lost</a:t>
            </a:r>
            <a:endParaRPr lang="en-US"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200" b="1" dirty="0"/>
              <a:t>Selection and extraction of file data</a:t>
            </a:r>
          </a:p>
        </p:txBody>
      </p:sp>
      <p:sp>
        <p:nvSpPr>
          <p:cNvPr id="15363" name="Rectangle 3"/>
          <p:cNvSpPr>
            <a:spLocks noGrp="1" noChangeArrowheads="1"/>
          </p:cNvSpPr>
          <p:nvPr>
            <p:ph type="body" idx="1"/>
          </p:nvPr>
        </p:nvSpPr>
        <p:spPr>
          <a:xfrm>
            <a:off x="838200" y="1905001"/>
            <a:ext cx="8116888" cy="4876800"/>
          </a:xfrm>
        </p:spPr>
        <p:txBody>
          <a:bodyPr/>
          <a:lstStyle/>
          <a:p>
            <a:pPr>
              <a:lnSpc>
                <a:spcPct val="80000"/>
              </a:lnSpc>
            </a:pPr>
            <a:r>
              <a:rPr lang="en-US" sz="2400" dirty="0" smtClean="0"/>
              <a:t>Key concept: only </a:t>
            </a:r>
            <a:r>
              <a:rPr lang="en-US" sz="2400" dirty="0"/>
              <a:t>back </a:t>
            </a:r>
            <a:r>
              <a:rPr lang="en-US" sz="2400" dirty="0" smtClean="0"/>
              <a:t>up important </a:t>
            </a:r>
            <a:r>
              <a:rPr lang="en-US" sz="2400" dirty="0"/>
              <a:t>files that have changed</a:t>
            </a:r>
          </a:p>
          <a:p>
            <a:pPr lvl="1">
              <a:lnSpc>
                <a:spcPct val="80000"/>
              </a:lnSpc>
            </a:pPr>
            <a:r>
              <a:rPr lang="en-US" sz="2000" dirty="0"/>
              <a:t>Copying files</a:t>
            </a:r>
          </a:p>
          <a:p>
            <a:pPr lvl="2">
              <a:lnSpc>
                <a:spcPct val="80000"/>
              </a:lnSpc>
            </a:pPr>
            <a:r>
              <a:rPr lang="en-US" sz="1800" dirty="0"/>
              <a:t>Copy the files to be backed up to another </a:t>
            </a:r>
            <a:r>
              <a:rPr lang="en-US" sz="1800" dirty="0" smtClean="0"/>
              <a:t>location</a:t>
            </a:r>
          </a:p>
          <a:p>
            <a:pPr lvl="2">
              <a:lnSpc>
                <a:spcPct val="80000"/>
              </a:lnSpc>
            </a:pPr>
            <a:r>
              <a:rPr lang="en-US" sz="1800" dirty="0" smtClean="0"/>
              <a:t>Typically u</a:t>
            </a:r>
            <a:r>
              <a:rPr lang="en-US" sz="1800" dirty="0" smtClean="0"/>
              <a:t>ses the </a:t>
            </a:r>
            <a:r>
              <a:rPr lang="en-US" sz="1800" dirty="0"/>
              <a:t>OS specific copy </a:t>
            </a:r>
            <a:r>
              <a:rPr lang="en-US" sz="1800" dirty="0" smtClean="0"/>
              <a:t>utility</a:t>
            </a:r>
            <a:endParaRPr lang="en-US" sz="1800" dirty="0"/>
          </a:p>
          <a:p>
            <a:pPr lvl="1">
              <a:lnSpc>
                <a:spcPct val="80000"/>
              </a:lnSpc>
            </a:pPr>
            <a:r>
              <a:rPr lang="en-US" sz="2000" dirty="0"/>
              <a:t>Filesystem dump </a:t>
            </a:r>
          </a:p>
          <a:p>
            <a:pPr lvl="2">
              <a:lnSpc>
                <a:spcPct val="80000"/>
              </a:lnSpc>
            </a:pPr>
            <a:r>
              <a:rPr lang="en-US" sz="1800" dirty="0"/>
              <a:t>Copy the filesystem that holds the files in question to another </a:t>
            </a:r>
            <a:r>
              <a:rPr lang="en-US" sz="1800" dirty="0" smtClean="0"/>
              <a:t>location </a:t>
            </a:r>
          </a:p>
          <a:p>
            <a:pPr lvl="2">
              <a:lnSpc>
                <a:spcPct val="80000"/>
              </a:lnSpc>
            </a:pPr>
            <a:r>
              <a:rPr lang="en-US" sz="1800" dirty="0" smtClean="0"/>
              <a:t>Usually </a:t>
            </a:r>
            <a:r>
              <a:rPr lang="en-US" sz="1800" dirty="0"/>
              <a:t>involves unmounting the filesystem and running a program like </a:t>
            </a:r>
            <a:r>
              <a:rPr lang="en-US" sz="1800" i="1" dirty="0" smtClean="0"/>
              <a:t>dump</a:t>
            </a:r>
            <a:endParaRPr lang="en-US" sz="1800" dirty="0" smtClean="0"/>
          </a:p>
          <a:p>
            <a:pPr lvl="3">
              <a:lnSpc>
                <a:spcPct val="80000"/>
              </a:lnSpc>
            </a:pPr>
            <a:r>
              <a:rPr lang="en-US" sz="1100" dirty="0" smtClean="0"/>
              <a:t>Also </a:t>
            </a:r>
            <a:r>
              <a:rPr lang="en-US" sz="1100" dirty="0"/>
              <a:t>known as a </a:t>
            </a:r>
            <a:r>
              <a:rPr lang="en-US" sz="1100" i="1" dirty="0"/>
              <a:t>raw partition backup</a:t>
            </a:r>
            <a:r>
              <a:rPr lang="en-US" sz="1100" dirty="0"/>
              <a:t>. </a:t>
            </a:r>
            <a:endParaRPr lang="en-US" sz="1100" dirty="0" smtClean="0"/>
          </a:p>
          <a:p>
            <a:pPr lvl="2">
              <a:lnSpc>
                <a:spcPct val="80000"/>
              </a:lnSpc>
            </a:pPr>
            <a:r>
              <a:rPr lang="en-US" sz="1800" dirty="0" smtClean="0"/>
              <a:t>Can run </a:t>
            </a:r>
            <a:r>
              <a:rPr lang="en-US" sz="1800" dirty="0"/>
              <a:t>faster than a backup that simply copies </a:t>
            </a:r>
            <a:r>
              <a:rPr lang="en-US" sz="1800" dirty="0" smtClean="0"/>
              <a:t>files</a:t>
            </a:r>
          </a:p>
          <a:p>
            <a:pPr lvl="2">
              <a:lnSpc>
                <a:spcPct val="80000"/>
              </a:lnSpc>
            </a:pPr>
            <a:r>
              <a:rPr lang="en-US" sz="1800" dirty="0" smtClean="0"/>
              <a:t>Some </a:t>
            </a:r>
            <a:r>
              <a:rPr lang="en-US" sz="1800" dirty="0"/>
              <a:t>dump software </a:t>
            </a:r>
            <a:r>
              <a:rPr lang="en-US" sz="1800" dirty="0" smtClean="0"/>
              <a:t>allows the </a:t>
            </a:r>
            <a:r>
              <a:rPr lang="en-US" sz="1800" dirty="0"/>
              <a:t>restore specific files from the dump </a:t>
            </a:r>
            <a:r>
              <a:rPr lang="en-US" sz="1800" dirty="0" smtClean="0"/>
              <a:t>image</a:t>
            </a:r>
            <a:endParaRPr lang="en-US" sz="1800" dirty="0"/>
          </a:p>
          <a:p>
            <a:pPr>
              <a:lnSpc>
                <a:spcPct val="80000"/>
              </a:lnSpc>
            </a:pPr>
            <a:endParaRPr lang="en-US" sz="2400"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200" b="1" dirty="0"/>
              <a:t>Selection and extraction of file data</a:t>
            </a:r>
          </a:p>
        </p:txBody>
      </p:sp>
      <p:sp>
        <p:nvSpPr>
          <p:cNvPr id="15363" name="Rectangle 3"/>
          <p:cNvSpPr>
            <a:spLocks noGrp="1" noChangeArrowheads="1"/>
          </p:cNvSpPr>
          <p:nvPr>
            <p:ph type="body" idx="1"/>
          </p:nvPr>
        </p:nvSpPr>
        <p:spPr>
          <a:xfrm>
            <a:off x="838200" y="1905001"/>
            <a:ext cx="8116888" cy="4876800"/>
          </a:xfrm>
        </p:spPr>
        <p:txBody>
          <a:bodyPr/>
          <a:lstStyle/>
          <a:p>
            <a:pPr>
              <a:lnSpc>
                <a:spcPct val="80000"/>
              </a:lnSpc>
            </a:pPr>
            <a:r>
              <a:rPr lang="en-US" sz="2400" dirty="0" smtClean="0"/>
              <a:t>Key concept: </a:t>
            </a:r>
            <a:r>
              <a:rPr lang="en-US" sz="2400" dirty="0"/>
              <a:t>only back </a:t>
            </a:r>
            <a:r>
              <a:rPr lang="en-US" sz="2400" dirty="0" smtClean="0"/>
              <a:t>up important </a:t>
            </a:r>
            <a:r>
              <a:rPr lang="en-US" sz="2400" dirty="0"/>
              <a:t>files that have changed</a:t>
            </a:r>
          </a:p>
          <a:p>
            <a:pPr lvl="1">
              <a:lnSpc>
                <a:spcPct val="80000"/>
              </a:lnSpc>
            </a:pPr>
            <a:r>
              <a:rPr lang="en-US" sz="2000" dirty="0" smtClean="0"/>
              <a:t>Identification </a:t>
            </a:r>
            <a:r>
              <a:rPr lang="en-US" sz="2000" dirty="0"/>
              <a:t>of changes </a:t>
            </a:r>
          </a:p>
          <a:p>
            <a:pPr lvl="2">
              <a:lnSpc>
                <a:spcPct val="80000"/>
              </a:lnSpc>
            </a:pPr>
            <a:r>
              <a:rPr lang="en-US" sz="1800" dirty="0"/>
              <a:t>Some filesystems have an archive bit for each file that says it was recently </a:t>
            </a:r>
            <a:r>
              <a:rPr lang="en-US" sz="1800" dirty="0" smtClean="0"/>
              <a:t>changed</a:t>
            </a:r>
          </a:p>
          <a:p>
            <a:pPr lvl="2">
              <a:lnSpc>
                <a:spcPct val="80000"/>
              </a:lnSpc>
            </a:pPr>
            <a:r>
              <a:rPr lang="en-US" sz="1800" dirty="0" smtClean="0"/>
              <a:t>Some </a:t>
            </a:r>
            <a:r>
              <a:rPr lang="en-US" sz="1800" dirty="0"/>
              <a:t>backup software looks at the date of the file and compares it with the last backup, to determine whether the file was </a:t>
            </a:r>
            <a:r>
              <a:rPr lang="en-US" sz="1800" dirty="0" smtClean="0"/>
              <a:t>changed</a:t>
            </a:r>
            <a:endParaRPr lang="en-US" sz="1800" dirty="0"/>
          </a:p>
          <a:p>
            <a:pPr lvl="1">
              <a:lnSpc>
                <a:spcPct val="80000"/>
              </a:lnSpc>
            </a:pPr>
            <a:r>
              <a:rPr lang="en-US" sz="2000" dirty="0"/>
              <a:t>Block Level Incremental </a:t>
            </a:r>
          </a:p>
          <a:p>
            <a:pPr lvl="2">
              <a:lnSpc>
                <a:spcPct val="80000"/>
              </a:lnSpc>
            </a:pPr>
            <a:r>
              <a:rPr lang="en-US" sz="1800" dirty="0" smtClean="0"/>
              <a:t>More </a:t>
            </a:r>
            <a:r>
              <a:rPr lang="en-US" sz="1800" dirty="0"/>
              <a:t>sophisticated method of backing up changes to files is to only back up the blocks within the file that </a:t>
            </a:r>
            <a:r>
              <a:rPr lang="en-US" sz="1800" dirty="0" smtClean="0"/>
              <a:t>changed</a:t>
            </a:r>
          </a:p>
          <a:p>
            <a:pPr lvl="2">
              <a:lnSpc>
                <a:spcPct val="80000"/>
              </a:lnSpc>
            </a:pPr>
            <a:r>
              <a:rPr lang="en-US" sz="1800" dirty="0" smtClean="0"/>
              <a:t>Requires </a:t>
            </a:r>
            <a:r>
              <a:rPr lang="en-US" sz="1800" dirty="0"/>
              <a:t>a higher level of integration between the filesystem and the backup </a:t>
            </a:r>
            <a:r>
              <a:rPr lang="en-US" sz="1800" dirty="0" smtClean="0"/>
              <a:t>software</a:t>
            </a:r>
            <a:endParaRPr lang="en-US" sz="1800" dirty="0"/>
          </a:p>
          <a:p>
            <a:pPr lvl="1">
              <a:lnSpc>
                <a:spcPct val="80000"/>
              </a:lnSpc>
            </a:pPr>
            <a:r>
              <a:rPr lang="en-US" sz="2000" dirty="0"/>
              <a:t>Versioning file system </a:t>
            </a:r>
          </a:p>
          <a:p>
            <a:pPr lvl="2">
              <a:lnSpc>
                <a:spcPct val="80000"/>
              </a:lnSpc>
            </a:pPr>
            <a:r>
              <a:rPr lang="en-US" sz="1800" dirty="0" smtClean="0"/>
              <a:t>Keeps </a:t>
            </a:r>
            <a:r>
              <a:rPr lang="en-US" sz="1800" dirty="0"/>
              <a:t>track of all changes to a file and makes those changes accessible to the </a:t>
            </a:r>
            <a:r>
              <a:rPr lang="en-US" sz="1800" dirty="0" smtClean="0"/>
              <a:t>user</a:t>
            </a:r>
          </a:p>
          <a:p>
            <a:pPr lvl="2">
              <a:lnSpc>
                <a:spcPct val="80000"/>
              </a:lnSpc>
            </a:pPr>
            <a:r>
              <a:rPr lang="en-US" sz="1800" dirty="0" smtClean="0"/>
              <a:t>Generally </a:t>
            </a:r>
            <a:r>
              <a:rPr lang="en-US" sz="1800" dirty="0"/>
              <a:t>this gives access to any previous version, all the way back to the file's creation </a:t>
            </a:r>
            <a:r>
              <a:rPr lang="en-US" sz="1800" dirty="0" smtClean="0"/>
              <a:t>time</a:t>
            </a:r>
          </a:p>
          <a:p>
            <a:pPr lvl="3">
              <a:lnSpc>
                <a:spcPct val="80000"/>
              </a:lnSpc>
            </a:pPr>
            <a:r>
              <a:rPr lang="en-US" sz="1100" dirty="0" smtClean="0"/>
              <a:t>An </a:t>
            </a:r>
            <a:r>
              <a:rPr lang="en-US" sz="1100" dirty="0"/>
              <a:t>example of this is the Wayback versioning filesystem for </a:t>
            </a:r>
            <a:r>
              <a:rPr lang="en-US" sz="1100" dirty="0" smtClean="0"/>
              <a:t>Linux</a:t>
            </a:r>
            <a:endParaRPr lang="en-US" sz="1100" dirty="0"/>
          </a:p>
          <a:p>
            <a:pPr>
              <a:lnSpc>
                <a:spcPct val="80000"/>
              </a:lnSpc>
            </a:pPr>
            <a:endParaRPr lang="en-US" sz="2400" dirty="0"/>
          </a:p>
        </p:txBody>
      </p:sp>
    </p:spTree>
    <p:custDataLst>
      <p:tags r:id="rId1"/>
    </p:custDataLst>
    <p:extLst>
      <p:ext uri="{BB962C8B-B14F-4D97-AF65-F5344CB8AC3E}">
        <p14:creationId xmlns:p14="http://schemas.microsoft.com/office/powerpoint/2010/main" val="3608699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dirty="0"/>
              <a:t>Selection and extraction of </a:t>
            </a:r>
            <a:r>
              <a:rPr lang="en-US" b="1" dirty="0">
                <a:solidFill>
                  <a:srgbClr val="FF0000"/>
                </a:solidFill>
              </a:rPr>
              <a:t>live data</a:t>
            </a:r>
          </a:p>
        </p:txBody>
      </p:sp>
      <p:sp>
        <p:nvSpPr>
          <p:cNvPr id="2" name="Text Placeholder 1"/>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b="1" dirty="0"/>
              <a:t>Selection and extraction of live data</a:t>
            </a:r>
          </a:p>
        </p:txBody>
      </p:sp>
      <p:sp>
        <p:nvSpPr>
          <p:cNvPr id="17411" name="Rectangle 3"/>
          <p:cNvSpPr>
            <a:spLocks noGrp="1" noChangeArrowheads="1"/>
          </p:cNvSpPr>
          <p:nvPr>
            <p:ph type="body" idx="1"/>
          </p:nvPr>
        </p:nvSpPr>
        <p:spPr>
          <a:xfrm>
            <a:off x="838200" y="2017713"/>
            <a:ext cx="8116888" cy="4114800"/>
          </a:xfrm>
        </p:spPr>
        <p:txBody>
          <a:bodyPr/>
          <a:lstStyle/>
          <a:p>
            <a:pPr>
              <a:lnSpc>
                <a:spcPct val="90000"/>
              </a:lnSpc>
            </a:pPr>
            <a:r>
              <a:rPr lang="en-US" sz="2800" dirty="0"/>
              <a:t>If a computer system is in use while it is being backed up, the possibility of files being open for reading or writing </a:t>
            </a:r>
            <a:r>
              <a:rPr lang="en-US" sz="2800" dirty="0" smtClean="0"/>
              <a:t>can present a problem</a:t>
            </a:r>
            <a:endParaRPr lang="en-US" sz="2800" dirty="0"/>
          </a:p>
          <a:p>
            <a:pPr lvl="1">
              <a:lnSpc>
                <a:spcPct val="90000"/>
              </a:lnSpc>
            </a:pPr>
            <a:r>
              <a:rPr lang="en-US" sz="2400" dirty="0"/>
              <a:t>If a file is open, the contents on disk may not correctly represent what the owner of the file intends</a:t>
            </a:r>
          </a:p>
          <a:p>
            <a:pPr lvl="1">
              <a:lnSpc>
                <a:spcPct val="90000"/>
              </a:lnSpc>
            </a:pPr>
            <a:r>
              <a:rPr lang="en-US" sz="2400" dirty="0"/>
              <a:t>This is especially true for database files of all </a:t>
            </a:r>
            <a:r>
              <a:rPr lang="en-US" sz="2400" dirty="0" smtClean="0"/>
              <a:t>kinds</a:t>
            </a:r>
            <a:endParaRPr lang="en-US" sz="24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a:t>Backup</a:t>
            </a:r>
          </a:p>
        </p:txBody>
      </p:sp>
      <p:sp>
        <p:nvSpPr>
          <p:cNvPr id="37891" name="Rectangle 3"/>
          <p:cNvSpPr>
            <a:spLocks noGrp="1" noChangeArrowheads="1"/>
          </p:cNvSpPr>
          <p:nvPr>
            <p:ph type="body" idx="1"/>
          </p:nvPr>
        </p:nvSpPr>
        <p:spPr/>
        <p:txBody>
          <a:bodyPr/>
          <a:lstStyle/>
          <a:p>
            <a:pPr>
              <a:lnSpc>
                <a:spcPct val="80000"/>
              </a:lnSpc>
            </a:pPr>
            <a:r>
              <a:rPr lang="en-US" sz="2400" dirty="0" smtClean="0"/>
              <a:t>Many </a:t>
            </a:r>
            <a:r>
              <a:rPr lang="en-US" sz="2400" dirty="0"/>
              <a:t>organizations and individuals try to have confidence that the process is working as expected and work to define measurements and validation techniques </a:t>
            </a:r>
          </a:p>
          <a:p>
            <a:pPr>
              <a:lnSpc>
                <a:spcPct val="80000"/>
              </a:lnSpc>
            </a:pPr>
            <a:r>
              <a:rPr lang="en-US" sz="2400" dirty="0"/>
              <a:t>It is also important to recognize the limitations and human factors involved in any backup scheme</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62051" y="457200"/>
            <a:ext cx="7793037" cy="1081087"/>
          </a:xfrm>
        </p:spPr>
        <p:txBody>
          <a:bodyPr/>
          <a:lstStyle/>
          <a:p>
            <a:r>
              <a:rPr lang="en-US" sz="3200" b="1" dirty="0" smtClean="0"/>
              <a:t>Selection and extraction of live data</a:t>
            </a:r>
            <a:endParaRPr lang="en-US" sz="3200" dirty="0"/>
          </a:p>
        </p:txBody>
      </p:sp>
      <p:sp>
        <p:nvSpPr>
          <p:cNvPr id="61443" name="Rectangle 3"/>
          <p:cNvSpPr>
            <a:spLocks noGrp="1" noChangeArrowheads="1"/>
          </p:cNvSpPr>
          <p:nvPr>
            <p:ph type="body" idx="1"/>
          </p:nvPr>
        </p:nvSpPr>
        <p:spPr>
          <a:xfrm>
            <a:off x="457200" y="2017712"/>
            <a:ext cx="8497888" cy="4535487"/>
          </a:xfrm>
        </p:spPr>
        <p:txBody>
          <a:bodyPr>
            <a:normAutofit lnSpcReduction="10000"/>
          </a:bodyPr>
          <a:lstStyle/>
          <a:p>
            <a:pPr>
              <a:lnSpc>
                <a:spcPct val="80000"/>
              </a:lnSpc>
            </a:pPr>
            <a:r>
              <a:rPr lang="en-US" sz="2000" dirty="0"/>
              <a:t>When attempting to understand the logistics of backing up open </a:t>
            </a:r>
            <a:r>
              <a:rPr lang="en-US" sz="2000" dirty="0" smtClean="0"/>
              <a:t>files:</a:t>
            </a:r>
            <a:endParaRPr lang="en-US" sz="2000" dirty="0"/>
          </a:p>
          <a:p>
            <a:pPr lvl="1">
              <a:lnSpc>
                <a:spcPct val="80000"/>
              </a:lnSpc>
            </a:pPr>
            <a:r>
              <a:rPr lang="en-US" sz="1800" dirty="0" smtClean="0"/>
              <a:t>Backup </a:t>
            </a:r>
            <a:r>
              <a:rPr lang="en-US" sz="1800" dirty="0"/>
              <a:t>process could take several minutes to back up a large file</a:t>
            </a:r>
          </a:p>
          <a:p>
            <a:pPr>
              <a:lnSpc>
                <a:spcPct val="80000"/>
              </a:lnSpc>
            </a:pPr>
            <a:r>
              <a:rPr lang="en-US" sz="2000" dirty="0"/>
              <a:t>To back up a file that is in use</a:t>
            </a:r>
          </a:p>
          <a:p>
            <a:pPr lvl="1">
              <a:lnSpc>
                <a:spcPct val="80000"/>
              </a:lnSpc>
            </a:pPr>
            <a:r>
              <a:rPr lang="en-US" sz="1800" dirty="0"/>
              <a:t>It is vital that the entire backup represent a single-moment snapshot of the </a:t>
            </a:r>
            <a:r>
              <a:rPr lang="en-US" sz="1800" dirty="0" smtClean="0"/>
              <a:t>file?</a:t>
            </a:r>
            <a:endParaRPr lang="en-US" sz="1800" dirty="0"/>
          </a:p>
          <a:p>
            <a:pPr lvl="2">
              <a:lnSpc>
                <a:spcPct val="80000"/>
              </a:lnSpc>
            </a:pPr>
            <a:r>
              <a:rPr lang="en-US" sz="1400" dirty="0"/>
              <a:t>Rather than a simple copy of a read-through</a:t>
            </a:r>
          </a:p>
          <a:p>
            <a:pPr lvl="1">
              <a:lnSpc>
                <a:spcPct val="80000"/>
              </a:lnSpc>
            </a:pPr>
            <a:r>
              <a:rPr lang="en-US" sz="1800" dirty="0"/>
              <a:t>Represents a challenge when backing up a file that is constantly changing</a:t>
            </a:r>
          </a:p>
          <a:p>
            <a:pPr>
              <a:lnSpc>
                <a:spcPct val="80000"/>
              </a:lnSpc>
            </a:pPr>
            <a:r>
              <a:rPr lang="en-US" sz="2000" dirty="0"/>
              <a:t>Either the database </a:t>
            </a:r>
            <a:r>
              <a:rPr lang="en-US" sz="2000" dirty="0" smtClean="0"/>
              <a:t>file:</a:t>
            </a:r>
            <a:endParaRPr lang="en-US" sz="2000" dirty="0"/>
          </a:p>
          <a:p>
            <a:pPr lvl="1">
              <a:lnSpc>
                <a:spcPct val="80000"/>
              </a:lnSpc>
            </a:pPr>
            <a:r>
              <a:rPr lang="en-US" sz="1800" dirty="0"/>
              <a:t>Must be locked to prevent changes</a:t>
            </a:r>
          </a:p>
          <a:p>
            <a:pPr lvl="1">
              <a:lnSpc>
                <a:spcPct val="80000"/>
              </a:lnSpc>
            </a:pPr>
            <a:r>
              <a:rPr lang="en-US" sz="1800" dirty="0"/>
              <a:t>A method must be implemented to ensure that the original snapshot is preserved long enough to be copied, all while changes are being preserved. </a:t>
            </a:r>
          </a:p>
          <a:p>
            <a:pPr>
              <a:lnSpc>
                <a:spcPct val="80000"/>
              </a:lnSpc>
            </a:pPr>
            <a:r>
              <a:rPr lang="en-US" sz="2000" dirty="0"/>
              <a:t>Backing up a file while it is being changed, in a manner that causes the first part of the backup to represent data </a:t>
            </a:r>
            <a:r>
              <a:rPr lang="en-US" sz="2000" i="1" dirty="0"/>
              <a:t>before</a:t>
            </a:r>
            <a:r>
              <a:rPr lang="en-US" sz="2000" dirty="0"/>
              <a:t> changes occur to be combined with later parts of the backup </a:t>
            </a:r>
            <a:r>
              <a:rPr lang="en-US" sz="2000" i="1" dirty="0"/>
              <a:t>after</a:t>
            </a:r>
            <a:r>
              <a:rPr lang="en-US" sz="2000" dirty="0"/>
              <a:t> the change results in a corrupted file that is unusable, as most large files contain internal references between their various parts that must remain consistent throughout the file</a:t>
            </a:r>
          </a:p>
          <a:p>
            <a:pPr>
              <a:lnSpc>
                <a:spcPct val="80000"/>
              </a:lnSpc>
            </a:pPr>
            <a:endParaRPr lang="en-US" sz="2000"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200" b="1" dirty="0" smtClean="0"/>
              <a:t>Selection and extraction of live data</a:t>
            </a:r>
            <a:endParaRPr lang="en-US" sz="3200" dirty="0"/>
          </a:p>
        </p:txBody>
      </p:sp>
      <p:sp>
        <p:nvSpPr>
          <p:cNvPr id="62467" name="Rectangle 3"/>
          <p:cNvSpPr>
            <a:spLocks noGrp="1" noChangeArrowheads="1"/>
          </p:cNvSpPr>
          <p:nvPr>
            <p:ph type="body" idx="1"/>
          </p:nvPr>
        </p:nvSpPr>
        <p:spPr>
          <a:xfrm>
            <a:off x="533400" y="2017713"/>
            <a:ext cx="8421688" cy="4611687"/>
          </a:xfrm>
        </p:spPr>
        <p:txBody>
          <a:bodyPr/>
          <a:lstStyle/>
          <a:p>
            <a:pPr>
              <a:lnSpc>
                <a:spcPct val="80000"/>
              </a:lnSpc>
            </a:pPr>
            <a:r>
              <a:rPr lang="en-US" sz="1600" dirty="0"/>
              <a:t>Snapshot backup </a:t>
            </a:r>
          </a:p>
          <a:p>
            <a:pPr lvl="1">
              <a:lnSpc>
                <a:spcPct val="80000"/>
              </a:lnSpc>
            </a:pPr>
            <a:r>
              <a:rPr lang="en-US" sz="1400" dirty="0"/>
              <a:t>A snapshot is an instantaneous function of some storage systems that presents a copy of the filesystem as if it was frozen in a specific point in time, often by a copy-on-write </a:t>
            </a:r>
            <a:r>
              <a:rPr lang="en-US" sz="1400" dirty="0" smtClean="0"/>
              <a:t>mechanism</a:t>
            </a:r>
            <a:endParaRPr lang="en-US" sz="1400" dirty="0"/>
          </a:p>
          <a:p>
            <a:pPr lvl="1">
              <a:lnSpc>
                <a:spcPct val="80000"/>
              </a:lnSpc>
            </a:pPr>
            <a:r>
              <a:rPr lang="en-US" sz="1400" dirty="0"/>
              <a:t>An effective way to back up live data is to temporarily quiesce it (e.g. close all files), take a snapshot, and then resume live </a:t>
            </a:r>
            <a:r>
              <a:rPr lang="en-US" sz="1400" dirty="0" smtClean="0"/>
              <a:t>operations</a:t>
            </a:r>
            <a:endParaRPr lang="en-US" sz="1400" dirty="0"/>
          </a:p>
          <a:p>
            <a:pPr lvl="1">
              <a:lnSpc>
                <a:spcPct val="80000"/>
              </a:lnSpc>
            </a:pPr>
            <a:r>
              <a:rPr lang="en-US" sz="1400" dirty="0"/>
              <a:t>At this point the snapshot can be backed up through normal methods. </a:t>
            </a:r>
          </a:p>
          <a:p>
            <a:pPr lvl="1">
              <a:lnSpc>
                <a:spcPct val="80000"/>
              </a:lnSpc>
            </a:pPr>
            <a:r>
              <a:rPr lang="en-US" sz="1400" dirty="0"/>
              <a:t>While a snapshot is very handy for viewing a filesystem as it was at a different point in time, it is hardly an effective backup mechanism by itself.</a:t>
            </a:r>
          </a:p>
          <a:p>
            <a:pPr>
              <a:lnSpc>
                <a:spcPct val="80000"/>
              </a:lnSpc>
            </a:pPr>
            <a:r>
              <a:rPr lang="en-US" sz="1600" dirty="0"/>
              <a:t>Open file backup </a:t>
            </a:r>
          </a:p>
          <a:p>
            <a:pPr lvl="1">
              <a:lnSpc>
                <a:spcPct val="80000"/>
              </a:lnSpc>
            </a:pPr>
            <a:r>
              <a:rPr lang="en-US" sz="1400" dirty="0"/>
              <a:t>Many backup software packages feature the ability to back up open </a:t>
            </a:r>
            <a:r>
              <a:rPr lang="en-US" sz="1400" dirty="0" smtClean="0"/>
              <a:t>files</a:t>
            </a:r>
            <a:endParaRPr lang="en-US" sz="1400" dirty="0"/>
          </a:p>
          <a:p>
            <a:pPr lvl="1">
              <a:lnSpc>
                <a:spcPct val="80000"/>
              </a:lnSpc>
            </a:pPr>
            <a:r>
              <a:rPr lang="en-US" sz="1400" dirty="0"/>
              <a:t>Some simply check for openness and try again </a:t>
            </a:r>
            <a:r>
              <a:rPr lang="en-US" sz="1400" dirty="0" smtClean="0"/>
              <a:t>later</a:t>
            </a:r>
            <a:endParaRPr lang="en-US" sz="1400" dirty="0"/>
          </a:p>
          <a:p>
            <a:pPr lvl="1">
              <a:lnSpc>
                <a:spcPct val="80000"/>
              </a:lnSpc>
            </a:pPr>
            <a:r>
              <a:rPr lang="en-US" sz="1400" dirty="0"/>
              <a:t>File locking is useful for regulating access to open </a:t>
            </a:r>
            <a:r>
              <a:rPr lang="en-US" sz="1400" dirty="0" smtClean="0"/>
              <a:t>files</a:t>
            </a:r>
            <a:endParaRPr lang="en-US" sz="1400" dirty="0"/>
          </a:p>
          <a:p>
            <a:pPr>
              <a:lnSpc>
                <a:spcPct val="80000"/>
              </a:lnSpc>
            </a:pPr>
            <a:r>
              <a:rPr lang="en-US" sz="1600" dirty="0"/>
              <a:t>Cold database backup </a:t>
            </a:r>
          </a:p>
          <a:p>
            <a:pPr lvl="1">
              <a:lnSpc>
                <a:spcPct val="80000"/>
              </a:lnSpc>
            </a:pPr>
            <a:r>
              <a:rPr lang="en-US" sz="1400" dirty="0"/>
              <a:t>During a cold backup, the database is closed or locked and not available to </a:t>
            </a:r>
            <a:r>
              <a:rPr lang="en-US" sz="1400" dirty="0" smtClean="0"/>
              <a:t>users</a:t>
            </a:r>
            <a:endParaRPr lang="en-US" sz="1400" dirty="0"/>
          </a:p>
          <a:p>
            <a:pPr lvl="1">
              <a:lnSpc>
                <a:spcPct val="80000"/>
              </a:lnSpc>
            </a:pPr>
            <a:r>
              <a:rPr lang="en-US" sz="1400" dirty="0" smtClean="0"/>
              <a:t>Datafiles </a:t>
            </a:r>
            <a:r>
              <a:rPr lang="en-US" sz="1400" dirty="0"/>
              <a:t>do not change during the copy so the database is in sync upon </a:t>
            </a:r>
            <a:r>
              <a:rPr lang="en-US" sz="1400" dirty="0" smtClean="0"/>
              <a:t>restore</a:t>
            </a:r>
            <a:endParaRPr lang="en-US" sz="1400" dirty="0"/>
          </a:p>
          <a:p>
            <a:pPr>
              <a:lnSpc>
                <a:spcPct val="80000"/>
              </a:lnSpc>
            </a:pPr>
            <a:r>
              <a:rPr lang="en-US" sz="1600" dirty="0"/>
              <a:t>Hot database backup </a:t>
            </a:r>
          </a:p>
          <a:p>
            <a:pPr lvl="1">
              <a:lnSpc>
                <a:spcPct val="80000"/>
              </a:lnSpc>
            </a:pPr>
            <a:r>
              <a:rPr lang="en-US" sz="1400" dirty="0"/>
              <a:t>Some database management systems offer a means to generate a backup image of the database while it is online and usable ("hot</a:t>
            </a:r>
            <a:r>
              <a:rPr lang="en-US" sz="1400" dirty="0" smtClean="0"/>
              <a:t>")</a:t>
            </a:r>
            <a:endParaRPr lang="en-US" sz="1400" dirty="0"/>
          </a:p>
          <a:p>
            <a:pPr lvl="1">
              <a:lnSpc>
                <a:spcPct val="80000"/>
              </a:lnSpc>
            </a:pPr>
            <a:r>
              <a:rPr lang="en-US" sz="1400" dirty="0"/>
              <a:t>This usually includes an inconsistent image of the data files plus a log of changes made while the procedure is </a:t>
            </a:r>
            <a:r>
              <a:rPr lang="en-US" sz="1400" dirty="0" smtClean="0"/>
              <a:t>running</a:t>
            </a:r>
            <a:endParaRPr lang="en-US" sz="1400" dirty="0"/>
          </a:p>
          <a:p>
            <a:pPr lvl="1">
              <a:lnSpc>
                <a:spcPct val="80000"/>
              </a:lnSpc>
            </a:pPr>
            <a:r>
              <a:rPr lang="en-US" sz="1400" dirty="0"/>
              <a:t>Upon a restore, the changes in the log files are reapplied to bring the database in sync</a:t>
            </a:r>
          </a:p>
          <a:p>
            <a:pPr>
              <a:lnSpc>
                <a:spcPct val="80000"/>
              </a:lnSpc>
            </a:pPr>
            <a:endParaRPr lang="en-US" sz="1600" dirty="0"/>
          </a:p>
          <a:p>
            <a:pPr>
              <a:lnSpc>
                <a:spcPct val="80000"/>
              </a:lnSpc>
            </a:pPr>
            <a:endParaRPr lang="en-US" sz="1600"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dirty="0"/>
              <a:t>Selection and extraction of </a:t>
            </a:r>
            <a:r>
              <a:rPr lang="en-US" b="1" dirty="0">
                <a:solidFill>
                  <a:srgbClr val="FF0000"/>
                </a:solidFill>
              </a:rPr>
              <a:t>metadata</a:t>
            </a:r>
          </a:p>
        </p:txBody>
      </p:sp>
      <p:sp>
        <p:nvSpPr>
          <p:cNvPr id="2" name="Text Placeholder 1"/>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b="1" dirty="0"/>
              <a:t>Selection and extraction of metadata</a:t>
            </a:r>
          </a:p>
        </p:txBody>
      </p:sp>
      <p:sp>
        <p:nvSpPr>
          <p:cNvPr id="19459" name="Rectangle 3"/>
          <p:cNvSpPr>
            <a:spLocks noGrp="1" noChangeArrowheads="1"/>
          </p:cNvSpPr>
          <p:nvPr>
            <p:ph type="body" idx="1"/>
          </p:nvPr>
        </p:nvSpPr>
        <p:spPr>
          <a:xfrm>
            <a:off x="304800" y="2017712"/>
            <a:ext cx="8650288" cy="4535487"/>
          </a:xfrm>
        </p:spPr>
        <p:txBody>
          <a:bodyPr/>
          <a:lstStyle/>
          <a:p>
            <a:pPr>
              <a:lnSpc>
                <a:spcPct val="80000"/>
              </a:lnSpc>
            </a:pPr>
            <a:r>
              <a:rPr lang="en-US" sz="2000" dirty="0"/>
              <a:t>Not all information stored on the computer is stored in </a:t>
            </a:r>
            <a:r>
              <a:rPr lang="en-US" sz="2000" dirty="0" smtClean="0"/>
              <a:t>the files itself</a:t>
            </a:r>
            <a:endParaRPr lang="en-US" sz="2000" dirty="0"/>
          </a:p>
          <a:p>
            <a:pPr lvl="1">
              <a:lnSpc>
                <a:spcPct val="80000"/>
              </a:lnSpc>
            </a:pPr>
            <a:r>
              <a:rPr lang="en-US" sz="1800" dirty="0"/>
              <a:t>Accurately recovering a complete system from scratch requires keeping track of this </a:t>
            </a:r>
            <a:r>
              <a:rPr lang="en-US" sz="1800" dirty="0" smtClean="0"/>
              <a:t>non-data information also</a:t>
            </a:r>
            <a:endParaRPr lang="en-US" sz="1800" dirty="0"/>
          </a:p>
          <a:p>
            <a:pPr>
              <a:lnSpc>
                <a:spcPct val="80000"/>
              </a:lnSpc>
            </a:pPr>
            <a:r>
              <a:rPr lang="en-US" sz="2000" dirty="0"/>
              <a:t>System description </a:t>
            </a:r>
          </a:p>
          <a:p>
            <a:pPr lvl="1">
              <a:lnSpc>
                <a:spcPct val="80000"/>
              </a:lnSpc>
            </a:pPr>
            <a:r>
              <a:rPr lang="en-US" sz="1800" dirty="0"/>
              <a:t>System specifications are needed to procure an exact replacement after a </a:t>
            </a:r>
            <a:r>
              <a:rPr lang="en-US" sz="1800" dirty="0" smtClean="0"/>
              <a:t>disaster</a:t>
            </a:r>
            <a:endParaRPr lang="en-US" sz="1800" dirty="0"/>
          </a:p>
          <a:p>
            <a:pPr>
              <a:lnSpc>
                <a:spcPct val="80000"/>
              </a:lnSpc>
            </a:pPr>
            <a:r>
              <a:rPr lang="en-US" sz="2000" dirty="0"/>
              <a:t>File metadata</a:t>
            </a:r>
          </a:p>
          <a:p>
            <a:pPr lvl="1">
              <a:lnSpc>
                <a:spcPct val="80000"/>
              </a:lnSpc>
            </a:pPr>
            <a:r>
              <a:rPr lang="en-US" sz="1800" dirty="0"/>
              <a:t>Each file's permissions, owner, group, </a:t>
            </a:r>
            <a:r>
              <a:rPr lang="en-US" sz="1800" dirty="0" err="1"/>
              <a:t>ACLs</a:t>
            </a:r>
            <a:r>
              <a:rPr lang="en-US" sz="1800" dirty="0"/>
              <a:t>, and any other metadata need to be backed up for a restore to properly recreate the original </a:t>
            </a:r>
            <a:r>
              <a:rPr lang="en-US" sz="1800" dirty="0" smtClean="0"/>
              <a:t>environment</a:t>
            </a:r>
            <a:endParaRPr lang="en-US" sz="1800" dirty="0"/>
          </a:p>
          <a:p>
            <a:pPr>
              <a:lnSpc>
                <a:spcPct val="80000"/>
              </a:lnSpc>
            </a:pPr>
            <a:r>
              <a:rPr lang="en-US" sz="2000" dirty="0"/>
              <a:t>Partition layout </a:t>
            </a:r>
          </a:p>
          <a:p>
            <a:pPr lvl="1">
              <a:lnSpc>
                <a:spcPct val="80000"/>
              </a:lnSpc>
            </a:pPr>
            <a:r>
              <a:rPr lang="en-US" sz="1800" dirty="0"/>
              <a:t>The layout of the original disk, as well as partition tables and </a:t>
            </a:r>
            <a:r>
              <a:rPr lang="en-US" sz="1800" dirty="0" smtClean="0"/>
              <a:t>file system </a:t>
            </a:r>
            <a:r>
              <a:rPr lang="en-US" sz="1800" dirty="0"/>
              <a:t>settings, is needed to properly recreate the original </a:t>
            </a:r>
            <a:r>
              <a:rPr lang="en-US" sz="1800" dirty="0" smtClean="0"/>
              <a:t>system</a:t>
            </a:r>
            <a:endParaRPr lang="en-US" sz="1800" dirty="0"/>
          </a:p>
          <a:p>
            <a:pPr>
              <a:lnSpc>
                <a:spcPct val="80000"/>
              </a:lnSpc>
            </a:pPr>
            <a:r>
              <a:rPr lang="en-US" sz="2000" dirty="0"/>
              <a:t>Boot sector </a:t>
            </a:r>
          </a:p>
          <a:p>
            <a:pPr lvl="1">
              <a:lnSpc>
                <a:spcPct val="80000"/>
              </a:lnSpc>
            </a:pPr>
            <a:r>
              <a:rPr lang="en-US" sz="1800" dirty="0" smtClean="0"/>
              <a:t>Boot </a:t>
            </a:r>
            <a:r>
              <a:rPr lang="en-US" sz="1800" dirty="0"/>
              <a:t>sector can sometimes be recreated more easily than saving </a:t>
            </a:r>
            <a:r>
              <a:rPr lang="en-US" sz="1800" dirty="0" smtClean="0"/>
              <a:t>it</a:t>
            </a:r>
            <a:endParaRPr lang="en-US" sz="1800" dirty="0"/>
          </a:p>
          <a:p>
            <a:pPr lvl="1">
              <a:lnSpc>
                <a:spcPct val="80000"/>
              </a:lnSpc>
            </a:pPr>
            <a:r>
              <a:rPr lang="en-US" sz="1800" dirty="0"/>
              <a:t>Still, it usually isn't a normal file and the system won't boot without </a:t>
            </a:r>
            <a:r>
              <a:rPr lang="en-US" sz="1800" dirty="0" smtClean="0"/>
              <a:t>it</a:t>
            </a:r>
            <a:endParaRPr lang="en-US" sz="1800" dirty="0"/>
          </a:p>
          <a:p>
            <a:pPr>
              <a:lnSpc>
                <a:spcPct val="80000"/>
              </a:lnSpc>
            </a:pPr>
            <a:endParaRPr lang="en-US" sz="2000"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a:t>Manipulation of data</a:t>
            </a:r>
          </a:p>
        </p:txBody>
      </p:sp>
      <p:sp>
        <p:nvSpPr>
          <p:cNvPr id="2" name="Text Placeholder 1"/>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Manipulation of data</a:t>
            </a:r>
          </a:p>
        </p:txBody>
      </p:sp>
      <p:sp>
        <p:nvSpPr>
          <p:cNvPr id="21507" name="Rectangle 3"/>
          <p:cNvSpPr>
            <a:spLocks noGrp="1" noChangeArrowheads="1"/>
          </p:cNvSpPr>
          <p:nvPr>
            <p:ph type="body" idx="1"/>
          </p:nvPr>
        </p:nvSpPr>
        <p:spPr>
          <a:xfrm>
            <a:off x="762000" y="2017713"/>
            <a:ext cx="8193088" cy="4114800"/>
          </a:xfrm>
        </p:spPr>
        <p:txBody>
          <a:bodyPr/>
          <a:lstStyle/>
          <a:p>
            <a:pPr>
              <a:lnSpc>
                <a:spcPct val="80000"/>
              </a:lnSpc>
            </a:pPr>
            <a:r>
              <a:rPr lang="en-US" dirty="0" smtClean="0"/>
              <a:t>Useful </a:t>
            </a:r>
            <a:r>
              <a:rPr lang="en-US" dirty="0"/>
              <a:t>to manipulate the data being backed </a:t>
            </a:r>
            <a:r>
              <a:rPr lang="en-US" dirty="0" smtClean="0"/>
              <a:t>up</a:t>
            </a:r>
          </a:p>
          <a:p>
            <a:pPr lvl="1">
              <a:lnSpc>
                <a:spcPct val="80000"/>
              </a:lnSpc>
            </a:pPr>
            <a:r>
              <a:rPr lang="en-US" dirty="0" smtClean="0"/>
              <a:t>Can o</a:t>
            </a:r>
            <a:r>
              <a:rPr lang="en-US" dirty="0" smtClean="0"/>
              <a:t>ptimize </a:t>
            </a:r>
            <a:r>
              <a:rPr lang="en-US" dirty="0"/>
              <a:t>the backup </a:t>
            </a:r>
            <a:r>
              <a:rPr lang="en-US" dirty="0" smtClean="0"/>
              <a:t>process </a:t>
            </a:r>
          </a:p>
          <a:p>
            <a:pPr>
              <a:lnSpc>
                <a:spcPct val="80000"/>
              </a:lnSpc>
            </a:pPr>
            <a:r>
              <a:rPr lang="en-US" dirty="0" smtClean="0"/>
              <a:t>Can improve: </a:t>
            </a:r>
          </a:p>
          <a:p>
            <a:pPr lvl="1">
              <a:lnSpc>
                <a:spcPct val="80000"/>
              </a:lnSpc>
            </a:pPr>
            <a:r>
              <a:rPr lang="en-US" dirty="0" smtClean="0"/>
              <a:t>Backup speed</a:t>
            </a:r>
          </a:p>
          <a:p>
            <a:pPr lvl="1">
              <a:lnSpc>
                <a:spcPct val="80000"/>
              </a:lnSpc>
            </a:pPr>
            <a:r>
              <a:rPr lang="en-US" dirty="0" smtClean="0"/>
              <a:t>Restore speed</a:t>
            </a:r>
          </a:p>
          <a:p>
            <a:pPr lvl="1">
              <a:lnSpc>
                <a:spcPct val="80000"/>
              </a:lnSpc>
            </a:pPr>
            <a:r>
              <a:rPr lang="en-US" dirty="0" smtClean="0"/>
              <a:t>Data security</a:t>
            </a:r>
          </a:p>
          <a:p>
            <a:pPr lvl="1">
              <a:lnSpc>
                <a:spcPct val="80000"/>
              </a:lnSpc>
            </a:pPr>
            <a:r>
              <a:rPr lang="en-US" dirty="0" smtClean="0"/>
              <a:t>Media usage</a:t>
            </a:r>
            <a:endParaRPr lang="en-US" dirty="0"/>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Manipulation of data</a:t>
            </a:r>
          </a:p>
        </p:txBody>
      </p:sp>
      <p:sp>
        <p:nvSpPr>
          <p:cNvPr id="21507" name="Rectangle 3"/>
          <p:cNvSpPr>
            <a:spLocks noGrp="1" noChangeArrowheads="1"/>
          </p:cNvSpPr>
          <p:nvPr>
            <p:ph type="body" idx="1"/>
          </p:nvPr>
        </p:nvSpPr>
        <p:spPr>
          <a:xfrm>
            <a:off x="762000" y="1981200"/>
            <a:ext cx="8193088" cy="4151313"/>
          </a:xfrm>
        </p:spPr>
        <p:txBody>
          <a:bodyPr/>
          <a:lstStyle/>
          <a:p>
            <a:pPr>
              <a:lnSpc>
                <a:spcPct val="80000"/>
              </a:lnSpc>
            </a:pPr>
            <a:r>
              <a:rPr lang="en-US" sz="2800" dirty="0" smtClean="0">
                <a:hlinkClick r:id="rId3" tooltip="Data compression"/>
              </a:rPr>
              <a:t>Compression</a:t>
            </a:r>
            <a:r>
              <a:rPr lang="en-US" sz="2800" dirty="0"/>
              <a:t> </a:t>
            </a:r>
          </a:p>
          <a:p>
            <a:pPr lvl="1">
              <a:lnSpc>
                <a:spcPct val="80000"/>
              </a:lnSpc>
            </a:pPr>
            <a:r>
              <a:rPr lang="en-US" sz="2400" dirty="0" smtClean="0"/>
              <a:t>Shrink </a:t>
            </a:r>
            <a:r>
              <a:rPr lang="en-US" sz="2400" dirty="0"/>
              <a:t>the size of the source data to be </a:t>
            </a:r>
            <a:r>
              <a:rPr lang="en-US" sz="2400" dirty="0" smtClean="0"/>
              <a:t>stored</a:t>
            </a:r>
          </a:p>
          <a:p>
            <a:pPr lvl="2">
              <a:lnSpc>
                <a:spcPct val="80000"/>
              </a:lnSpc>
            </a:pPr>
            <a:r>
              <a:rPr lang="en-US" sz="2000" dirty="0" smtClean="0">
                <a:sym typeface="Wingdings" panose="05000000000000000000" pitchFamily="2" charset="2"/>
              </a:rPr>
              <a:t></a:t>
            </a:r>
            <a:r>
              <a:rPr lang="en-US" sz="2000" dirty="0" smtClean="0"/>
              <a:t> </a:t>
            </a:r>
            <a:r>
              <a:rPr lang="en-US" sz="2000" dirty="0"/>
              <a:t>uses less storage </a:t>
            </a:r>
            <a:r>
              <a:rPr lang="en-US" sz="2000" dirty="0" smtClean="0"/>
              <a:t>space</a:t>
            </a:r>
          </a:p>
          <a:p>
            <a:pPr lvl="1">
              <a:lnSpc>
                <a:spcPct val="80000"/>
              </a:lnSpc>
            </a:pPr>
            <a:r>
              <a:rPr lang="en-US" sz="2400" dirty="0" smtClean="0"/>
              <a:t>Compression is frequently a built-in feature of tape drive hardware</a:t>
            </a:r>
          </a:p>
          <a:p>
            <a:pPr>
              <a:lnSpc>
                <a:spcPct val="80000"/>
              </a:lnSpc>
            </a:pPr>
            <a:r>
              <a:rPr lang="en-US" sz="2800" dirty="0" smtClean="0">
                <a:hlinkClick r:id="rId4" tooltip="Replication (computer science)"/>
              </a:rPr>
              <a:t>Duplication</a:t>
            </a:r>
            <a:r>
              <a:rPr lang="en-US" sz="2800" dirty="0" smtClean="0"/>
              <a:t> </a:t>
            </a:r>
          </a:p>
          <a:p>
            <a:pPr lvl="1">
              <a:lnSpc>
                <a:spcPct val="80000"/>
              </a:lnSpc>
            </a:pPr>
            <a:r>
              <a:rPr lang="en-US" sz="2400" dirty="0" smtClean="0"/>
              <a:t>Sometimes backup jobs are temporarily duplicated to a second set of storage media</a:t>
            </a:r>
          </a:p>
          <a:p>
            <a:pPr lvl="1">
              <a:lnSpc>
                <a:spcPct val="80000"/>
              </a:lnSpc>
            </a:pPr>
            <a:r>
              <a:rPr lang="en-US" sz="2400" dirty="0" smtClean="0"/>
              <a:t>Allows rearranging </a:t>
            </a:r>
            <a:r>
              <a:rPr lang="en-US" sz="2400" dirty="0" smtClean="0"/>
              <a:t>the backup images </a:t>
            </a:r>
            <a:r>
              <a:rPr lang="en-US" sz="2400" dirty="0" smtClean="0"/>
              <a:t>to:</a:t>
            </a:r>
          </a:p>
          <a:p>
            <a:pPr lvl="2">
              <a:lnSpc>
                <a:spcPct val="80000"/>
              </a:lnSpc>
            </a:pPr>
            <a:r>
              <a:rPr lang="en-US" sz="2000" dirty="0"/>
              <a:t>O</a:t>
            </a:r>
            <a:r>
              <a:rPr lang="en-US" sz="2000" dirty="0" smtClean="0"/>
              <a:t>ptimize </a:t>
            </a:r>
            <a:r>
              <a:rPr lang="en-US" sz="2000" dirty="0" smtClean="0"/>
              <a:t>restore </a:t>
            </a:r>
            <a:r>
              <a:rPr lang="en-US" sz="2000" dirty="0" smtClean="0"/>
              <a:t>speed</a:t>
            </a:r>
          </a:p>
          <a:p>
            <a:pPr lvl="2">
              <a:lnSpc>
                <a:spcPct val="80000"/>
              </a:lnSpc>
            </a:pPr>
            <a:r>
              <a:rPr lang="en-US" sz="2000" dirty="0" smtClean="0"/>
              <a:t>H</a:t>
            </a:r>
            <a:r>
              <a:rPr lang="en-US" sz="2000" dirty="0" smtClean="0"/>
              <a:t>ave </a:t>
            </a:r>
            <a:r>
              <a:rPr lang="en-US" sz="2000" dirty="0" smtClean="0"/>
              <a:t>a second copy at a different </a:t>
            </a:r>
            <a:r>
              <a:rPr lang="en-US" sz="2000" dirty="0" smtClean="0"/>
              <a:t>location</a:t>
            </a:r>
          </a:p>
          <a:p>
            <a:pPr lvl="2">
              <a:lnSpc>
                <a:spcPct val="80000"/>
              </a:lnSpc>
            </a:pPr>
            <a:r>
              <a:rPr lang="en-US" sz="2000" dirty="0" smtClean="0"/>
              <a:t>Put </a:t>
            </a:r>
            <a:r>
              <a:rPr lang="en-US" sz="2000" dirty="0" smtClean="0"/>
              <a:t>on a different storage medium</a:t>
            </a:r>
          </a:p>
          <a:p>
            <a:pPr lvl="2">
              <a:lnSpc>
                <a:spcPct val="80000"/>
              </a:lnSpc>
            </a:pPr>
            <a:endParaRPr lang="en-US" sz="2000" dirty="0"/>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Manipulation of data</a:t>
            </a:r>
          </a:p>
        </p:txBody>
      </p:sp>
      <p:sp>
        <p:nvSpPr>
          <p:cNvPr id="21507" name="Rectangle 3"/>
          <p:cNvSpPr>
            <a:spLocks noGrp="1" noChangeArrowheads="1"/>
          </p:cNvSpPr>
          <p:nvPr>
            <p:ph type="body" idx="1"/>
          </p:nvPr>
        </p:nvSpPr>
        <p:spPr>
          <a:xfrm>
            <a:off x="609600" y="1905000"/>
            <a:ext cx="8345488" cy="4953000"/>
          </a:xfrm>
        </p:spPr>
        <p:txBody>
          <a:bodyPr>
            <a:normAutofit lnSpcReduction="10000"/>
          </a:bodyPr>
          <a:lstStyle/>
          <a:p>
            <a:pPr>
              <a:lnSpc>
                <a:spcPct val="80000"/>
              </a:lnSpc>
            </a:pPr>
            <a:r>
              <a:rPr lang="en-US" sz="2400" dirty="0" smtClean="0">
                <a:hlinkClick r:id="rId3" tooltip="Capacity optimization"/>
              </a:rPr>
              <a:t>De-duplication</a:t>
            </a:r>
            <a:r>
              <a:rPr lang="en-US" sz="2400" dirty="0"/>
              <a:t> </a:t>
            </a:r>
          </a:p>
          <a:p>
            <a:pPr lvl="1">
              <a:lnSpc>
                <a:spcPct val="80000"/>
              </a:lnSpc>
            </a:pPr>
            <a:r>
              <a:rPr lang="en-US" sz="2200" dirty="0" smtClean="0"/>
              <a:t>Multiple </a:t>
            </a:r>
            <a:r>
              <a:rPr lang="en-US" sz="2200" dirty="0"/>
              <a:t>similar systems are backed up to the same destination storage </a:t>
            </a:r>
            <a:r>
              <a:rPr lang="en-US" sz="2200" dirty="0" smtClean="0"/>
              <a:t>device</a:t>
            </a:r>
          </a:p>
          <a:p>
            <a:pPr lvl="2">
              <a:lnSpc>
                <a:spcPct val="80000"/>
              </a:lnSpc>
            </a:pPr>
            <a:r>
              <a:rPr lang="en-US" sz="1800" dirty="0" smtClean="0"/>
              <a:t>E</a:t>
            </a:r>
            <a:r>
              <a:rPr lang="en-US" sz="1800" dirty="0" smtClean="0"/>
              <a:t>xists </a:t>
            </a:r>
            <a:r>
              <a:rPr lang="en-US" sz="1800" dirty="0"/>
              <a:t>the potential for much redundancy within the backed up </a:t>
            </a:r>
            <a:r>
              <a:rPr lang="en-US" sz="1800" dirty="0" smtClean="0"/>
              <a:t>data</a:t>
            </a:r>
          </a:p>
          <a:p>
            <a:pPr lvl="2">
              <a:lnSpc>
                <a:spcPct val="80000"/>
              </a:lnSpc>
            </a:pPr>
            <a:r>
              <a:rPr lang="en-US" sz="1800" dirty="0" smtClean="0"/>
              <a:t>For </a:t>
            </a:r>
            <a:r>
              <a:rPr lang="en-US" sz="1800" dirty="0"/>
              <a:t>example, if 20 </a:t>
            </a:r>
            <a:r>
              <a:rPr lang="en-US" sz="1800" dirty="0" smtClean="0"/>
              <a:t>Windows 7 </a:t>
            </a:r>
            <a:r>
              <a:rPr lang="en-US" sz="1800" dirty="0"/>
              <a:t>workstations were backed up to the same data repository, they might share a common set of system </a:t>
            </a:r>
            <a:r>
              <a:rPr lang="en-US" sz="1800" dirty="0" smtClean="0"/>
              <a:t>files</a:t>
            </a:r>
          </a:p>
          <a:p>
            <a:pPr lvl="1">
              <a:lnSpc>
                <a:spcPct val="80000"/>
              </a:lnSpc>
            </a:pPr>
            <a:r>
              <a:rPr lang="en-US" sz="2200" dirty="0" smtClean="0"/>
              <a:t>Data </a:t>
            </a:r>
            <a:r>
              <a:rPr lang="en-US" sz="2200" dirty="0"/>
              <a:t>repository only needs to store one copy of those files to be able to restore any one of those </a:t>
            </a:r>
            <a:r>
              <a:rPr lang="en-US" sz="2200" dirty="0" smtClean="0"/>
              <a:t>workstations</a:t>
            </a:r>
          </a:p>
          <a:p>
            <a:pPr lvl="1">
              <a:lnSpc>
                <a:spcPct val="80000"/>
              </a:lnSpc>
            </a:pPr>
            <a:r>
              <a:rPr lang="en-US" sz="2200" dirty="0" smtClean="0"/>
              <a:t>Technique scan </a:t>
            </a:r>
            <a:r>
              <a:rPr lang="en-US" sz="2200" dirty="0"/>
              <a:t>be applied at the file level or even on raw blocks of data, potentially resulting in a massive reduction in required storage </a:t>
            </a:r>
            <a:r>
              <a:rPr lang="en-US" sz="2200" dirty="0" smtClean="0"/>
              <a:t>space</a:t>
            </a:r>
          </a:p>
          <a:p>
            <a:pPr lvl="1">
              <a:lnSpc>
                <a:spcPct val="80000"/>
              </a:lnSpc>
            </a:pPr>
            <a:r>
              <a:rPr lang="en-US" sz="2200" dirty="0" smtClean="0"/>
              <a:t>"Client" side</a:t>
            </a:r>
          </a:p>
          <a:p>
            <a:pPr lvl="2">
              <a:lnSpc>
                <a:spcPct val="80000"/>
              </a:lnSpc>
            </a:pPr>
            <a:r>
              <a:rPr lang="en-US" sz="1800" dirty="0" smtClean="0"/>
              <a:t>Before </a:t>
            </a:r>
            <a:r>
              <a:rPr lang="en-US" sz="1800" dirty="0"/>
              <a:t>any data moves to backup </a:t>
            </a:r>
            <a:r>
              <a:rPr lang="en-US" sz="1800" dirty="0" smtClean="0"/>
              <a:t>media</a:t>
            </a:r>
          </a:p>
          <a:p>
            <a:pPr lvl="2">
              <a:lnSpc>
                <a:spcPct val="80000"/>
              </a:lnSpc>
            </a:pPr>
            <a:r>
              <a:rPr lang="en-US" sz="1800" dirty="0" smtClean="0"/>
              <a:t>Sometimes </a:t>
            </a:r>
            <a:r>
              <a:rPr lang="en-US" sz="1800" dirty="0"/>
              <a:t>referred to as source/client side </a:t>
            </a:r>
            <a:r>
              <a:rPr lang="en-US" sz="1800" dirty="0" smtClean="0"/>
              <a:t>de-duplication</a:t>
            </a:r>
          </a:p>
          <a:p>
            <a:pPr lvl="2">
              <a:lnSpc>
                <a:spcPct val="80000"/>
              </a:lnSpc>
            </a:pPr>
            <a:r>
              <a:rPr lang="en-US" sz="1800" dirty="0" smtClean="0"/>
              <a:t>Reduces </a:t>
            </a:r>
            <a:r>
              <a:rPr lang="en-US" sz="1800" dirty="0"/>
              <a:t>bandwidth required to send backup data to its target </a:t>
            </a:r>
            <a:r>
              <a:rPr lang="en-US" sz="1800" dirty="0" smtClean="0"/>
              <a:t>media</a:t>
            </a:r>
          </a:p>
          <a:p>
            <a:pPr lvl="1">
              <a:lnSpc>
                <a:spcPct val="80000"/>
              </a:lnSpc>
            </a:pPr>
            <a:r>
              <a:rPr lang="en-US" sz="2200" dirty="0" smtClean="0"/>
              <a:t>"Server" side</a:t>
            </a:r>
          </a:p>
          <a:p>
            <a:pPr lvl="2">
              <a:lnSpc>
                <a:spcPct val="80000"/>
              </a:lnSpc>
            </a:pPr>
            <a:r>
              <a:rPr lang="en-US" sz="1800" dirty="0" smtClean="0"/>
              <a:t>Done </a:t>
            </a:r>
            <a:r>
              <a:rPr lang="en-US" sz="1800" dirty="0"/>
              <a:t>at the target storage </a:t>
            </a:r>
            <a:r>
              <a:rPr lang="en-US" sz="1800" dirty="0" smtClean="0"/>
              <a:t>device</a:t>
            </a:r>
          </a:p>
          <a:p>
            <a:pPr lvl="2">
              <a:lnSpc>
                <a:spcPct val="80000"/>
              </a:lnSpc>
            </a:pPr>
            <a:r>
              <a:rPr lang="en-US" sz="1800" dirty="0" smtClean="0"/>
              <a:t>Sometimes </a:t>
            </a:r>
            <a:r>
              <a:rPr lang="en-US" sz="1800" dirty="0"/>
              <a:t>referred to as inline or back-end </a:t>
            </a:r>
            <a:r>
              <a:rPr lang="en-US" sz="1800" dirty="0" smtClean="0"/>
              <a:t>de-duplication</a:t>
            </a:r>
            <a:endParaRPr lang="en-US" sz="1800" dirty="0"/>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Manipulation of data</a:t>
            </a:r>
          </a:p>
        </p:txBody>
      </p:sp>
      <p:sp>
        <p:nvSpPr>
          <p:cNvPr id="21507" name="Rectangle 3"/>
          <p:cNvSpPr>
            <a:spLocks noGrp="1" noChangeArrowheads="1"/>
          </p:cNvSpPr>
          <p:nvPr>
            <p:ph type="body" idx="1"/>
          </p:nvPr>
        </p:nvSpPr>
        <p:spPr>
          <a:xfrm>
            <a:off x="762000" y="2057399"/>
            <a:ext cx="8193088" cy="4419601"/>
          </a:xfrm>
        </p:spPr>
        <p:txBody>
          <a:bodyPr/>
          <a:lstStyle/>
          <a:p>
            <a:pPr>
              <a:lnSpc>
                <a:spcPct val="80000"/>
              </a:lnSpc>
            </a:pPr>
            <a:r>
              <a:rPr lang="en-US" sz="2800" dirty="0" smtClean="0">
                <a:hlinkClick r:id="rId3" tooltip="Encryption"/>
              </a:rPr>
              <a:t>Encryption</a:t>
            </a:r>
            <a:r>
              <a:rPr lang="en-US" sz="2800" dirty="0"/>
              <a:t> </a:t>
            </a:r>
          </a:p>
          <a:p>
            <a:pPr lvl="1">
              <a:lnSpc>
                <a:spcPct val="80000"/>
              </a:lnSpc>
            </a:pPr>
            <a:r>
              <a:rPr lang="en-US" sz="2400" dirty="0" smtClean="0"/>
              <a:t>Removable </a:t>
            </a:r>
            <a:r>
              <a:rPr lang="en-US" sz="2400" dirty="0"/>
              <a:t>storage media such as backup </a:t>
            </a:r>
            <a:r>
              <a:rPr lang="en-US" sz="2400" dirty="0" smtClean="0"/>
              <a:t>tapes</a:t>
            </a:r>
          </a:p>
          <a:p>
            <a:pPr lvl="2">
              <a:lnSpc>
                <a:spcPct val="80000"/>
              </a:lnSpc>
            </a:pPr>
            <a:r>
              <a:rPr lang="en-US" sz="2000" dirty="0" smtClean="0"/>
              <a:t>P</a:t>
            </a:r>
            <a:r>
              <a:rPr lang="en-US" sz="2000" dirty="0" smtClean="0"/>
              <a:t>resent </a:t>
            </a:r>
            <a:r>
              <a:rPr lang="en-US" sz="2000" dirty="0"/>
              <a:t>a data security risk if they are lost or </a:t>
            </a:r>
            <a:r>
              <a:rPr lang="en-US" sz="2000" dirty="0" smtClean="0"/>
              <a:t>stolen</a:t>
            </a:r>
          </a:p>
          <a:p>
            <a:pPr lvl="1">
              <a:lnSpc>
                <a:spcPct val="80000"/>
              </a:lnSpc>
            </a:pPr>
            <a:r>
              <a:rPr lang="en-US" sz="2400" dirty="0" smtClean="0"/>
              <a:t>Encrypting </a:t>
            </a:r>
            <a:r>
              <a:rPr lang="en-US" sz="2400" dirty="0"/>
              <a:t>the </a:t>
            </a:r>
            <a:r>
              <a:rPr lang="en-US" sz="2400" dirty="0" smtClean="0"/>
              <a:t>data </a:t>
            </a:r>
            <a:r>
              <a:rPr lang="en-US" sz="2400" dirty="0"/>
              <a:t>can mitigate this </a:t>
            </a:r>
            <a:r>
              <a:rPr lang="en-US" sz="2400" dirty="0" smtClean="0"/>
              <a:t>problem</a:t>
            </a:r>
          </a:p>
          <a:p>
            <a:pPr lvl="1">
              <a:lnSpc>
                <a:spcPct val="80000"/>
              </a:lnSpc>
            </a:pPr>
            <a:r>
              <a:rPr lang="en-US" sz="2400" dirty="0" smtClean="0"/>
              <a:t>P</a:t>
            </a:r>
            <a:r>
              <a:rPr lang="en-US" sz="2400" dirty="0" smtClean="0"/>
              <a:t>resents </a:t>
            </a:r>
            <a:r>
              <a:rPr lang="en-US" sz="2400" dirty="0"/>
              <a:t>new </a:t>
            </a:r>
            <a:r>
              <a:rPr lang="en-US" sz="2400" dirty="0" smtClean="0"/>
              <a:t>problems</a:t>
            </a:r>
          </a:p>
          <a:p>
            <a:pPr lvl="2">
              <a:lnSpc>
                <a:spcPct val="80000"/>
              </a:lnSpc>
            </a:pPr>
            <a:r>
              <a:rPr lang="en-US" sz="2000" dirty="0" smtClean="0"/>
              <a:t>Encryption </a:t>
            </a:r>
            <a:r>
              <a:rPr lang="en-US" sz="2000" dirty="0"/>
              <a:t>can slow down backup </a:t>
            </a:r>
            <a:r>
              <a:rPr lang="en-US" sz="2000" dirty="0" smtClean="0"/>
              <a:t>speeds</a:t>
            </a:r>
          </a:p>
          <a:p>
            <a:pPr lvl="2">
              <a:lnSpc>
                <a:spcPct val="80000"/>
              </a:lnSpc>
            </a:pPr>
            <a:r>
              <a:rPr lang="en-US" sz="2000" dirty="0" smtClean="0"/>
              <a:t>Encrypted </a:t>
            </a:r>
            <a:r>
              <a:rPr lang="en-US" sz="2000" dirty="0"/>
              <a:t>can not be effectively compressed </a:t>
            </a:r>
            <a:endParaRPr lang="en-US" sz="2000" dirty="0" smtClean="0"/>
          </a:p>
          <a:p>
            <a:pPr lvl="3">
              <a:lnSpc>
                <a:spcPct val="80000"/>
              </a:lnSpc>
            </a:pPr>
            <a:r>
              <a:rPr lang="en-US" sz="1800" dirty="0" smtClean="0"/>
              <a:t>Redundant </a:t>
            </a:r>
            <a:r>
              <a:rPr lang="en-US" sz="1800" dirty="0"/>
              <a:t>data makes cryptanalytic attacks </a:t>
            </a:r>
            <a:r>
              <a:rPr lang="en-US" sz="1800" dirty="0" smtClean="0"/>
              <a:t>easier</a:t>
            </a:r>
          </a:p>
          <a:p>
            <a:pPr lvl="3">
              <a:lnSpc>
                <a:spcPct val="80000"/>
              </a:lnSpc>
            </a:pPr>
            <a:r>
              <a:rPr lang="en-US" sz="1800" dirty="0" smtClean="0"/>
              <a:t>Many </a:t>
            </a:r>
            <a:r>
              <a:rPr lang="en-US" sz="1800" dirty="0"/>
              <a:t>encryption routines compress the data as an integral part of the encryption </a:t>
            </a:r>
            <a:r>
              <a:rPr lang="en-US" sz="1800" dirty="0" smtClean="0"/>
              <a:t>process</a:t>
            </a:r>
          </a:p>
          <a:p>
            <a:pPr lvl="2">
              <a:lnSpc>
                <a:spcPct val="80000"/>
              </a:lnSpc>
            </a:pPr>
            <a:r>
              <a:rPr lang="en-US" sz="2000" dirty="0" smtClean="0"/>
              <a:t>Security </a:t>
            </a:r>
            <a:r>
              <a:rPr lang="en-US" sz="2000" dirty="0"/>
              <a:t>of the encrypted backups is only as effective as the security of the key management </a:t>
            </a:r>
            <a:r>
              <a:rPr lang="en-US" sz="2000" dirty="0" smtClean="0"/>
              <a:t>policy</a:t>
            </a:r>
            <a:endParaRPr lang="en-US" sz="2000" dirty="0"/>
          </a:p>
          <a:p>
            <a:pPr>
              <a:lnSpc>
                <a:spcPct val="80000"/>
              </a:lnSpc>
            </a:pPr>
            <a:endParaRPr lang="en-US" sz="3600"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t>Manipulation of data</a:t>
            </a:r>
          </a:p>
        </p:txBody>
      </p:sp>
      <p:sp>
        <p:nvSpPr>
          <p:cNvPr id="21507" name="Rectangle 3"/>
          <p:cNvSpPr>
            <a:spLocks noGrp="1" noChangeArrowheads="1"/>
          </p:cNvSpPr>
          <p:nvPr>
            <p:ph type="body" idx="1"/>
          </p:nvPr>
        </p:nvSpPr>
        <p:spPr>
          <a:xfrm>
            <a:off x="685800" y="2017712"/>
            <a:ext cx="8269288" cy="4459287"/>
          </a:xfrm>
        </p:spPr>
        <p:txBody>
          <a:bodyPr/>
          <a:lstStyle/>
          <a:p>
            <a:pPr>
              <a:lnSpc>
                <a:spcPct val="80000"/>
              </a:lnSpc>
            </a:pPr>
            <a:r>
              <a:rPr lang="en-US" dirty="0" smtClean="0">
                <a:hlinkClick r:id="rId3" tooltip="Disk staging"/>
              </a:rPr>
              <a:t>Staging</a:t>
            </a:r>
            <a:r>
              <a:rPr lang="en-US" dirty="0"/>
              <a:t> </a:t>
            </a:r>
          </a:p>
          <a:p>
            <a:pPr lvl="1">
              <a:lnSpc>
                <a:spcPct val="80000"/>
              </a:lnSpc>
            </a:pPr>
            <a:r>
              <a:rPr lang="en-US" dirty="0" smtClean="0"/>
              <a:t>Backup </a:t>
            </a:r>
            <a:r>
              <a:rPr lang="en-US" dirty="0"/>
              <a:t>jobs are copied to a staging disk before being copied to </a:t>
            </a:r>
            <a:r>
              <a:rPr lang="en-US" dirty="0" smtClean="0"/>
              <a:t>tape</a:t>
            </a:r>
          </a:p>
          <a:p>
            <a:pPr lvl="2">
              <a:lnSpc>
                <a:spcPct val="80000"/>
              </a:lnSpc>
            </a:pPr>
            <a:r>
              <a:rPr lang="en-US" dirty="0" smtClean="0"/>
              <a:t>Sometimes </a:t>
            </a:r>
            <a:r>
              <a:rPr lang="en-US" dirty="0"/>
              <a:t>referred to as </a:t>
            </a:r>
            <a:r>
              <a:rPr lang="en-US" dirty="0" smtClean="0"/>
              <a:t>D2D2T</a:t>
            </a:r>
          </a:p>
          <a:p>
            <a:pPr lvl="3">
              <a:lnSpc>
                <a:spcPct val="80000"/>
              </a:lnSpc>
            </a:pPr>
            <a:r>
              <a:rPr lang="en-US" sz="1800" dirty="0" smtClean="0"/>
              <a:t>Acronym </a:t>
            </a:r>
            <a:r>
              <a:rPr lang="en-US" sz="1800" dirty="0"/>
              <a:t>for Disk to Disk to </a:t>
            </a:r>
            <a:r>
              <a:rPr lang="en-US" sz="1800" dirty="0" smtClean="0"/>
              <a:t>Tape</a:t>
            </a:r>
          </a:p>
          <a:p>
            <a:pPr lvl="1">
              <a:lnSpc>
                <a:spcPct val="80000"/>
              </a:lnSpc>
            </a:pPr>
            <a:r>
              <a:rPr lang="en-US" dirty="0" smtClean="0"/>
              <a:t>Useful </a:t>
            </a:r>
            <a:r>
              <a:rPr lang="en-US" dirty="0"/>
              <a:t>if there is a problem matching the speed of the final destination device with the source </a:t>
            </a:r>
            <a:r>
              <a:rPr lang="en-US" dirty="0" smtClean="0"/>
              <a:t>device</a:t>
            </a:r>
          </a:p>
          <a:p>
            <a:pPr lvl="2">
              <a:lnSpc>
                <a:spcPct val="80000"/>
              </a:lnSpc>
            </a:pPr>
            <a:r>
              <a:rPr lang="en-US" dirty="0" smtClean="0"/>
              <a:t>Typically true </a:t>
            </a:r>
            <a:r>
              <a:rPr lang="en-US" dirty="0"/>
              <a:t>in network-based backup </a:t>
            </a:r>
            <a:r>
              <a:rPr lang="en-US" dirty="0" smtClean="0"/>
              <a:t>systems</a:t>
            </a:r>
          </a:p>
          <a:p>
            <a:pPr lvl="1">
              <a:lnSpc>
                <a:spcPct val="80000"/>
              </a:lnSpc>
            </a:pPr>
            <a:r>
              <a:rPr lang="en-US" dirty="0" smtClean="0"/>
              <a:t>Can </a:t>
            </a:r>
            <a:r>
              <a:rPr lang="en-US" dirty="0"/>
              <a:t>also serve as a centralized location for applying other data manipulation </a:t>
            </a:r>
            <a:r>
              <a:rPr lang="en-US" dirty="0" smtClean="0"/>
              <a:t>techniques</a:t>
            </a:r>
            <a:endParaRPr lang="en-US" dirty="0"/>
          </a:p>
          <a:p>
            <a:pPr>
              <a:lnSpc>
                <a:spcPct val="80000"/>
              </a:lnSpc>
            </a:pPr>
            <a:endParaRPr lang="en-US" sz="40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a:t>Backup</a:t>
            </a:r>
          </a:p>
        </p:txBody>
      </p:sp>
      <p:sp>
        <p:nvSpPr>
          <p:cNvPr id="39939" name="Rectangle 3"/>
          <p:cNvSpPr>
            <a:spLocks noGrp="1" noChangeArrowheads="1"/>
          </p:cNvSpPr>
          <p:nvPr>
            <p:ph type="body" idx="1"/>
          </p:nvPr>
        </p:nvSpPr>
        <p:spPr>
          <a:xfrm>
            <a:off x="609600" y="2017713"/>
            <a:ext cx="8345488" cy="4114800"/>
          </a:xfrm>
        </p:spPr>
        <p:txBody>
          <a:bodyPr/>
          <a:lstStyle/>
          <a:p>
            <a:pPr>
              <a:lnSpc>
                <a:spcPct val="90000"/>
              </a:lnSpc>
            </a:pPr>
            <a:r>
              <a:rPr lang="en-US" sz="2800" dirty="0"/>
              <a:t>Due to overlaps in technology, </a:t>
            </a:r>
            <a:r>
              <a:rPr lang="en-US" sz="2800" dirty="0">
                <a:solidFill>
                  <a:srgbClr val="00B050"/>
                </a:solidFill>
              </a:rPr>
              <a:t>backups</a:t>
            </a:r>
            <a:r>
              <a:rPr lang="en-US" sz="2800" dirty="0"/>
              <a:t> and </a:t>
            </a:r>
            <a:r>
              <a:rPr lang="en-US" sz="2800" dirty="0">
                <a:solidFill>
                  <a:srgbClr val="00B050"/>
                </a:solidFill>
              </a:rPr>
              <a:t>backup systems </a:t>
            </a:r>
            <a:r>
              <a:rPr lang="en-US" sz="2800" dirty="0"/>
              <a:t>are frequently confused with </a:t>
            </a:r>
            <a:r>
              <a:rPr lang="en-US" sz="2800" dirty="0">
                <a:solidFill>
                  <a:srgbClr val="FF0000"/>
                </a:solidFill>
              </a:rPr>
              <a:t>archives</a:t>
            </a:r>
            <a:r>
              <a:rPr lang="en-US" sz="2800" dirty="0"/>
              <a:t> and </a:t>
            </a:r>
            <a:r>
              <a:rPr lang="en-US" sz="2800" dirty="0">
                <a:solidFill>
                  <a:srgbClr val="7030A0"/>
                </a:solidFill>
              </a:rPr>
              <a:t>fault-tolerant systems </a:t>
            </a:r>
          </a:p>
          <a:p>
            <a:pPr lvl="1">
              <a:lnSpc>
                <a:spcPct val="90000"/>
              </a:lnSpc>
            </a:pPr>
            <a:r>
              <a:rPr lang="en-US" sz="2400" dirty="0">
                <a:solidFill>
                  <a:srgbClr val="00B050"/>
                </a:solidFill>
              </a:rPr>
              <a:t>Backups</a:t>
            </a:r>
            <a:r>
              <a:rPr lang="en-US" sz="2400" dirty="0"/>
              <a:t> differ from </a:t>
            </a:r>
            <a:r>
              <a:rPr lang="en-US" sz="2400" dirty="0">
                <a:solidFill>
                  <a:srgbClr val="FF0000"/>
                </a:solidFill>
              </a:rPr>
              <a:t>archives</a:t>
            </a:r>
            <a:r>
              <a:rPr lang="en-US" sz="2400" dirty="0"/>
              <a:t>:</a:t>
            </a:r>
          </a:p>
          <a:p>
            <a:pPr lvl="2">
              <a:lnSpc>
                <a:spcPct val="90000"/>
              </a:lnSpc>
            </a:pPr>
            <a:r>
              <a:rPr lang="en-US" sz="2000" dirty="0">
                <a:solidFill>
                  <a:srgbClr val="FF0000"/>
                </a:solidFill>
              </a:rPr>
              <a:t>archives</a:t>
            </a:r>
            <a:r>
              <a:rPr lang="en-US" sz="2000" dirty="0"/>
              <a:t> are the </a:t>
            </a:r>
            <a:r>
              <a:rPr lang="en-US" sz="2000" i="1" dirty="0"/>
              <a:t>primary copy</a:t>
            </a:r>
            <a:r>
              <a:rPr lang="en-US" sz="2000" dirty="0"/>
              <a:t> of </a:t>
            </a:r>
            <a:r>
              <a:rPr lang="en-US" sz="2000" dirty="0" smtClean="0"/>
              <a:t>data</a:t>
            </a:r>
          </a:p>
          <a:p>
            <a:pPr lvl="3">
              <a:lnSpc>
                <a:spcPct val="90000"/>
              </a:lnSpc>
            </a:pPr>
            <a:r>
              <a:rPr lang="en-US" sz="1600" dirty="0" smtClean="0"/>
              <a:t>Originals no longer actively needed</a:t>
            </a:r>
            <a:endParaRPr lang="en-US" sz="1600" dirty="0"/>
          </a:p>
          <a:p>
            <a:pPr lvl="2">
              <a:lnSpc>
                <a:spcPct val="90000"/>
              </a:lnSpc>
            </a:pPr>
            <a:r>
              <a:rPr lang="en-US" sz="2000" dirty="0">
                <a:solidFill>
                  <a:srgbClr val="00B050"/>
                </a:solidFill>
              </a:rPr>
              <a:t>backups </a:t>
            </a:r>
            <a:r>
              <a:rPr lang="en-US" sz="2000" dirty="0"/>
              <a:t>are a </a:t>
            </a:r>
            <a:r>
              <a:rPr lang="en-US" sz="2000" i="1" dirty="0"/>
              <a:t>secondary copy</a:t>
            </a:r>
            <a:r>
              <a:rPr lang="en-US" sz="2000" dirty="0"/>
              <a:t> of </a:t>
            </a:r>
            <a:r>
              <a:rPr lang="en-US" sz="2000" dirty="0" smtClean="0"/>
              <a:t>data</a:t>
            </a:r>
          </a:p>
          <a:p>
            <a:pPr lvl="3">
              <a:lnSpc>
                <a:spcPct val="90000"/>
              </a:lnSpc>
            </a:pPr>
            <a:r>
              <a:rPr lang="en-US" sz="1600" dirty="0" smtClean="0"/>
              <a:t>Originals actively used </a:t>
            </a:r>
            <a:endParaRPr lang="en-US" sz="1600" dirty="0"/>
          </a:p>
          <a:p>
            <a:pPr lvl="1">
              <a:lnSpc>
                <a:spcPct val="90000"/>
              </a:lnSpc>
            </a:pPr>
            <a:r>
              <a:rPr lang="en-US" sz="2400" dirty="0">
                <a:solidFill>
                  <a:srgbClr val="00B050"/>
                </a:solidFill>
              </a:rPr>
              <a:t>Backup </a:t>
            </a:r>
            <a:r>
              <a:rPr lang="en-US" sz="2400" dirty="0"/>
              <a:t>systems differ from </a:t>
            </a:r>
            <a:r>
              <a:rPr lang="en-US" sz="2400" dirty="0">
                <a:solidFill>
                  <a:srgbClr val="7030A0"/>
                </a:solidFill>
              </a:rPr>
              <a:t>fault-tolerant systems</a:t>
            </a:r>
          </a:p>
          <a:p>
            <a:pPr lvl="2">
              <a:lnSpc>
                <a:spcPct val="90000"/>
              </a:lnSpc>
            </a:pPr>
            <a:r>
              <a:rPr lang="en-US" sz="2000" dirty="0">
                <a:solidFill>
                  <a:srgbClr val="00B050"/>
                </a:solidFill>
              </a:rPr>
              <a:t>backup </a:t>
            </a:r>
            <a:r>
              <a:rPr lang="en-US" sz="2000" dirty="0"/>
              <a:t>systems assume that a fault </a:t>
            </a:r>
            <a:r>
              <a:rPr lang="en-US" sz="2000" i="1" dirty="0"/>
              <a:t>will</a:t>
            </a:r>
            <a:r>
              <a:rPr lang="en-US" sz="2000" dirty="0"/>
              <a:t> cause a data loss event</a:t>
            </a:r>
          </a:p>
          <a:p>
            <a:pPr lvl="2">
              <a:lnSpc>
                <a:spcPct val="90000"/>
              </a:lnSpc>
            </a:pPr>
            <a:r>
              <a:rPr lang="en-US" sz="2000" dirty="0">
                <a:solidFill>
                  <a:srgbClr val="7030A0"/>
                </a:solidFill>
              </a:rPr>
              <a:t>fault-tolerant systems </a:t>
            </a:r>
            <a:r>
              <a:rPr lang="en-US" sz="2000" dirty="0"/>
              <a:t>assume a fault </a:t>
            </a:r>
            <a:r>
              <a:rPr lang="en-US" sz="2000" i="1" dirty="0"/>
              <a:t>will not</a:t>
            </a:r>
            <a:endParaRPr lang="en-US" sz="2000" dirty="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t>Managing the backup process</a:t>
            </a:r>
          </a:p>
        </p:txBody>
      </p:sp>
      <p:sp>
        <p:nvSpPr>
          <p:cNvPr id="2" name="Text Placeholder 1"/>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b="1" dirty="0"/>
              <a:t>Managing the backup process</a:t>
            </a:r>
          </a:p>
        </p:txBody>
      </p:sp>
      <p:sp>
        <p:nvSpPr>
          <p:cNvPr id="23555" name="Rectangle 3"/>
          <p:cNvSpPr>
            <a:spLocks noGrp="1" noChangeArrowheads="1"/>
          </p:cNvSpPr>
          <p:nvPr>
            <p:ph type="body" idx="1"/>
          </p:nvPr>
        </p:nvSpPr>
        <p:spPr>
          <a:xfrm>
            <a:off x="685800" y="2057399"/>
            <a:ext cx="8269288" cy="4075113"/>
          </a:xfrm>
        </p:spPr>
        <p:txBody>
          <a:bodyPr/>
          <a:lstStyle/>
          <a:p>
            <a:pPr>
              <a:lnSpc>
                <a:spcPct val="90000"/>
              </a:lnSpc>
            </a:pPr>
            <a:r>
              <a:rPr lang="en-US" sz="2800" dirty="0" smtClean="0"/>
              <a:t>Important </a:t>
            </a:r>
            <a:r>
              <a:rPr lang="en-US" sz="2800" dirty="0"/>
              <a:t>to understand </a:t>
            </a:r>
            <a:r>
              <a:rPr lang="en-US" sz="2800" dirty="0" smtClean="0"/>
              <a:t>backing up </a:t>
            </a:r>
            <a:r>
              <a:rPr lang="en-US" sz="2800" dirty="0"/>
              <a:t>is a </a:t>
            </a:r>
            <a:r>
              <a:rPr lang="en-US" sz="2800" dirty="0" smtClean="0">
                <a:solidFill>
                  <a:srgbClr val="FF0000"/>
                </a:solidFill>
              </a:rPr>
              <a:t>process</a:t>
            </a:r>
            <a:endParaRPr lang="en-US" sz="2800" dirty="0">
              <a:solidFill>
                <a:srgbClr val="FF0000"/>
              </a:solidFill>
            </a:endParaRPr>
          </a:p>
          <a:p>
            <a:pPr lvl="1">
              <a:lnSpc>
                <a:spcPct val="90000"/>
              </a:lnSpc>
            </a:pPr>
            <a:r>
              <a:rPr lang="en-US" sz="2400" dirty="0"/>
              <a:t>As long as new data is being created and changes are being made, </a:t>
            </a:r>
            <a:r>
              <a:rPr lang="en-US" sz="2400" b="1" i="1" dirty="0">
                <a:solidFill>
                  <a:srgbClr val="FF0000"/>
                </a:solidFill>
              </a:rPr>
              <a:t>backups will need to be </a:t>
            </a:r>
            <a:r>
              <a:rPr lang="en-US" sz="2400" b="1" i="1" dirty="0" smtClean="0">
                <a:solidFill>
                  <a:srgbClr val="FF0000"/>
                </a:solidFill>
              </a:rPr>
              <a:t>updated</a:t>
            </a:r>
            <a:endParaRPr lang="en-US" sz="2400" b="1" i="1" dirty="0">
              <a:solidFill>
                <a:srgbClr val="FF0000"/>
              </a:solidFill>
            </a:endParaRPr>
          </a:p>
          <a:p>
            <a:pPr lvl="1">
              <a:lnSpc>
                <a:spcPct val="90000"/>
              </a:lnSpc>
            </a:pPr>
            <a:r>
              <a:rPr lang="en-US" sz="2400" dirty="0"/>
              <a:t>Individuals and organizations with anything from one computer to thousands (or even millions) of computer systems all have requirements for protecting </a:t>
            </a:r>
            <a:r>
              <a:rPr lang="en-US" sz="2400" dirty="0" smtClean="0"/>
              <a:t>data</a:t>
            </a:r>
            <a:endParaRPr lang="en-US" sz="2400" dirty="0"/>
          </a:p>
          <a:p>
            <a:pPr lvl="2">
              <a:lnSpc>
                <a:spcPct val="90000"/>
              </a:lnSpc>
            </a:pPr>
            <a:r>
              <a:rPr lang="en-US" sz="2000" dirty="0"/>
              <a:t>While the scale is different, the objectives and limitations are essentially the </a:t>
            </a:r>
            <a:r>
              <a:rPr lang="en-US" sz="2000" dirty="0" smtClean="0"/>
              <a:t>same</a:t>
            </a:r>
            <a:endParaRPr lang="en-US" sz="2000" dirty="0"/>
          </a:p>
          <a:p>
            <a:pPr lvl="1">
              <a:lnSpc>
                <a:spcPct val="90000"/>
              </a:lnSpc>
            </a:pPr>
            <a:r>
              <a:rPr lang="en-US" sz="2400" dirty="0"/>
              <a:t>Likewise, those who perform backups need to know to what extent they were successful, regardless of </a:t>
            </a:r>
            <a:r>
              <a:rPr lang="en-US" sz="2400" dirty="0" smtClean="0"/>
              <a:t>scale</a:t>
            </a:r>
            <a:endParaRPr lang="en-US" sz="2400" dirty="0"/>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a:t>Objectives</a:t>
            </a:r>
          </a:p>
        </p:txBody>
      </p:sp>
      <p:sp>
        <p:nvSpPr>
          <p:cNvPr id="2" name="Text Placeholder 1"/>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a:t>Objectives</a:t>
            </a:r>
          </a:p>
        </p:txBody>
      </p:sp>
      <p:sp>
        <p:nvSpPr>
          <p:cNvPr id="25603" name="Rectangle 3"/>
          <p:cNvSpPr>
            <a:spLocks noGrp="1" noChangeArrowheads="1"/>
          </p:cNvSpPr>
          <p:nvPr>
            <p:ph type="body" idx="1"/>
          </p:nvPr>
        </p:nvSpPr>
        <p:spPr>
          <a:xfrm>
            <a:off x="838200" y="2017713"/>
            <a:ext cx="8116888" cy="4611687"/>
          </a:xfrm>
        </p:spPr>
        <p:txBody>
          <a:bodyPr>
            <a:normAutofit/>
          </a:bodyPr>
          <a:lstStyle/>
          <a:p>
            <a:pPr>
              <a:lnSpc>
                <a:spcPct val="80000"/>
              </a:lnSpc>
            </a:pPr>
            <a:r>
              <a:rPr lang="en-US" sz="2800" dirty="0"/>
              <a:t>Recovery Point Objective (RPO) </a:t>
            </a:r>
          </a:p>
          <a:p>
            <a:pPr lvl="1">
              <a:lnSpc>
                <a:spcPct val="80000"/>
              </a:lnSpc>
            </a:pPr>
            <a:r>
              <a:rPr lang="en-US" sz="2400" dirty="0" smtClean="0"/>
              <a:t>Point </a:t>
            </a:r>
            <a:r>
              <a:rPr lang="en-US" sz="2400" dirty="0"/>
              <a:t>in time that the restarted infrastructure will </a:t>
            </a:r>
            <a:r>
              <a:rPr lang="en-US" sz="2400" dirty="0" smtClean="0"/>
              <a:t>reflect</a:t>
            </a:r>
            <a:endParaRPr lang="en-US" sz="2400" dirty="0"/>
          </a:p>
          <a:p>
            <a:pPr lvl="1">
              <a:lnSpc>
                <a:spcPct val="80000"/>
              </a:lnSpc>
            </a:pPr>
            <a:r>
              <a:rPr lang="en-US" sz="2400" dirty="0"/>
              <a:t>Essentially, this is the roll-back that will be experienced as a result of the </a:t>
            </a:r>
            <a:r>
              <a:rPr lang="en-US" sz="2400" dirty="0" smtClean="0"/>
              <a:t>recovery</a:t>
            </a:r>
            <a:endParaRPr lang="en-US" sz="2400" dirty="0"/>
          </a:p>
          <a:p>
            <a:pPr lvl="1">
              <a:lnSpc>
                <a:spcPct val="80000"/>
              </a:lnSpc>
            </a:pPr>
            <a:r>
              <a:rPr lang="en-US" sz="2400" dirty="0"/>
              <a:t>The most desirable RPO would be the point just prior to the data loss </a:t>
            </a:r>
            <a:r>
              <a:rPr lang="en-US" sz="2400" dirty="0" smtClean="0"/>
              <a:t>event </a:t>
            </a:r>
            <a:endParaRPr lang="en-US" sz="2400" dirty="0"/>
          </a:p>
          <a:p>
            <a:pPr lvl="1">
              <a:lnSpc>
                <a:spcPct val="80000"/>
              </a:lnSpc>
            </a:pPr>
            <a:r>
              <a:rPr lang="en-US" sz="2400" dirty="0"/>
              <a:t>Making a more recent recovery point achievable requires increasing the frequency of synchronization between the source data and the backup </a:t>
            </a:r>
            <a:r>
              <a:rPr lang="en-US" sz="2400" dirty="0" smtClean="0"/>
              <a:t>repository</a:t>
            </a:r>
            <a:endParaRPr lang="en-US" sz="2400" dirty="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a:t>Objectives</a:t>
            </a:r>
          </a:p>
        </p:txBody>
      </p:sp>
      <p:sp>
        <p:nvSpPr>
          <p:cNvPr id="25603" name="Rectangle 3"/>
          <p:cNvSpPr>
            <a:spLocks noGrp="1" noChangeArrowheads="1"/>
          </p:cNvSpPr>
          <p:nvPr>
            <p:ph type="body" idx="1"/>
          </p:nvPr>
        </p:nvSpPr>
        <p:spPr>
          <a:xfrm>
            <a:off x="838200" y="2017713"/>
            <a:ext cx="8116888" cy="4611687"/>
          </a:xfrm>
        </p:spPr>
        <p:txBody>
          <a:bodyPr>
            <a:normAutofit/>
          </a:bodyPr>
          <a:lstStyle/>
          <a:p>
            <a:pPr>
              <a:lnSpc>
                <a:spcPct val="80000"/>
              </a:lnSpc>
            </a:pPr>
            <a:r>
              <a:rPr lang="en-US" sz="2800" dirty="0" smtClean="0"/>
              <a:t>Recovery </a:t>
            </a:r>
            <a:r>
              <a:rPr lang="en-US" sz="2800" dirty="0"/>
              <a:t>Time Objective (RTO) </a:t>
            </a:r>
          </a:p>
          <a:p>
            <a:pPr lvl="1">
              <a:lnSpc>
                <a:spcPct val="80000"/>
              </a:lnSpc>
            </a:pPr>
            <a:r>
              <a:rPr lang="en-US" sz="2400" dirty="0" smtClean="0"/>
              <a:t>Amount </a:t>
            </a:r>
            <a:r>
              <a:rPr lang="en-US" sz="2400" dirty="0"/>
              <a:t>of time elapsed between disaster and restoration of business </a:t>
            </a:r>
            <a:r>
              <a:rPr lang="en-US" sz="2400" dirty="0" smtClean="0"/>
              <a:t>functions</a:t>
            </a:r>
            <a:endParaRPr lang="en-US" sz="2400" dirty="0"/>
          </a:p>
          <a:p>
            <a:pPr>
              <a:lnSpc>
                <a:spcPct val="80000"/>
              </a:lnSpc>
            </a:pPr>
            <a:r>
              <a:rPr lang="en-US" sz="2800" dirty="0"/>
              <a:t>Data security </a:t>
            </a:r>
          </a:p>
          <a:p>
            <a:pPr lvl="1">
              <a:lnSpc>
                <a:spcPct val="80000"/>
              </a:lnSpc>
            </a:pPr>
            <a:r>
              <a:rPr lang="en-US" sz="2400" dirty="0"/>
              <a:t>In addition to preserving access to data for its owners, data must be restricted from unauthorized </a:t>
            </a:r>
            <a:r>
              <a:rPr lang="en-US" sz="2400" dirty="0" smtClean="0"/>
              <a:t>access</a:t>
            </a:r>
            <a:endParaRPr lang="en-US" sz="2400" dirty="0"/>
          </a:p>
          <a:p>
            <a:pPr lvl="1">
              <a:lnSpc>
                <a:spcPct val="80000"/>
              </a:lnSpc>
            </a:pPr>
            <a:r>
              <a:rPr lang="en-US" sz="2400" dirty="0"/>
              <a:t>Backups must be performed in a manner that does not compromise the original owner's </a:t>
            </a:r>
            <a:r>
              <a:rPr lang="en-US" sz="2400" dirty="0" smtClean="0"/>
              <a:t>undertaking </a:t>
            </a:r>
            <a:endParaRPr lang="en-US" sz="2400" dirty="0"/>
          </a:p>
          <a:p>
            <a:pPr lvl="1">
              <a:lnSpc>
                <a:spcPct val="80000"/>
              </a:lnSpc>
            </a:pPr>
            <a:r>
              <a:rPr lang="en-US" sz="2400" dirty="0" smtClean="0"/>
              <a:t>Can </a:t>
            </a:r>
            <a:r>
              <a:rPr lang="en-US" sz="2400" dirty="0"/>
              <a:t>be achieved with data encryption and proper media handling </a:t>
            </a:r>
            <a:r>
              <a:rPr lang="en-US" sz="2400" dirty="0" smtClean="0"/>
              <a:t>policies</a:t>
            </a:r>
            <a:endParaRPr lang="en-US" sz="2400" dirty="0"/>
          </a:p>
        </p:txBody>
      </p:sp>
    </p:spTree>
    <p:custDataLst>
      <p:tags r:id="rId1"/>
    </p:custDataLst>
    <p:extLst>
      <p:ext uri="{BB962C8B-B14F-4D97-AF65-F5344CB8AC3E}">
        <p14:creationId xmlns:p14="http://schemas.microsoft.com/office/powerpoint/2010/main" val="25732600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a:t>Limitations</a:t>
            </a:r>
          </a:p>
        </p:txBody>
      </p:sp>
      <p:sp>
        <p:nvSpPr>
          <p:cNvPr id="63491" name="Rectangle 3"/>
          <p:cNvSpPr>
            <a:spLocks noGrp="1" noChangeArrowheads="1"/>
          </p:cNvSpPr>
          <p:nvPr>
            <p:ph type="body" idx="1"/>
          </p:nvPr>
        </p:nvSpPr>
        <p:spPr>
          <a:xfrm>
            <a:off x="762000" y="2017713"/>
            <a:ext cx="8193088" cy="4114800"/>
          </a:xfrm>
        </p:spPr>
        <p:txBody>
          <a:bodyPr/>
          <a:lstStyle/>
          <a:p>
            <a:pPr>
              <a:lnSpc>
                <a:spcPct val="80000"/>
              </a:lnSpc>
            </a:pPr>
            <a:r>
              <a:rPr lang="en-US" sz="2000" dirty="0"/>
              <a:t>System impacts </a:t>
            </a:r>
          </a:p>
          <a:p>
            <a:pPr lvl="1">
              <a:lnSpc>
                <a:spcPct val="80000"/>
              </a:lnSpc>
            </a:pPr>
            <a:r>
              <a:rPr lang="en-US" sz="1800" dirty="0"/>
              <a:t>An effective backup scheme will take into consideration the limitations of the </a:t>
            </a:r>
            <a:r>
              <a:rPr lang="en-US" sz="1800" dirty="0" smtClean="0"/>
              <a:t>situation</a:t>
            </a:r>
            <a:endParaRPr lang="en-US" sz="1800" dirty="0"/>
          </a:p>
          <a:p>
            <a:pPr lvl="1">
              <a:lnSpc>
                <a:spcPct val="80000"/>
              </a:lnSpc>
            </a:pPr>
            <a:r>
              <a:rPr lang="en-US" sz="1800" dirty="0"/>
              <a:t>All backup schemes have some impact on the system being backed </a:t>
            </a:r>
            <a:r>
              <a:rPr lang="en-US" sz="1800" dirty="0" smtClean="0"/>
              <a:t>up</a:t>
            </a:r>
            <a:endParaRPr lang="en-US" sz="1800" dirty="0"/>
          </a:p>
          <a:p>
            <a:pPr lvl="1">
              <a:lnSpc>
                <a:spcPct val="80000"/>
              </a:lnSpc>
            </a:pPr>
            <a:r>
              <a:rPr lang="en-US" sz="1800" dirty="0"/>
              <a:t>If this impact is significant, the backup needs to be time-limited to a convenient backup window or alternate means of protecting data need to be </a:t>
            </a:r>
            <a:r>
              <a:rPr lang="en-US" sz="1800" dirty="0" smtClean="0"/>
              <a:t>employed</a:t>
            </a:r>
            <a:endParaRPr lang="en-US" sz="1800" dirty="0"/>
          </a:p>
          <a:p>
            <a:pPr lvl="1">
              <a:lnSpc>
                <a:spcPct val="80000"/>
              </a:lnSpc>
            </a:pPr>
            <a:r>
              <a:rPr lang="en-US" sz="1800" dirty="0"/>
              <a:t>These alternate means tend to be more </a:t>
            </a:r>
            <a:r>
              <a:rPr lang="en-US" sz="1800" dirty="0" smtClean="0"/>
              <a:t>expensive</a:t>
            </a:r>
            <a:endParaRPr lang="en-US" sz="1800" dirty="0"/>
          </a:p>
          <a:p>
            <a:pPr>
              <a:lnSpc>
                <a:spcPct val="80000"/>
              </a:lnSpc>
            </a:pPr>
            <a:r>
              <a:rPr lang="en-US" sz="2000" dirty="0"/>
              <a:t>Costs of hardware, software, labor </a:t>
            </a:r>
          </a:p>
          <a:p>
            <a:pPr lvl="1">
              <a:lnSpc>
                <a:spcPct val="80000"/>
              </a:lnSpc>
            </a:pPr>
            <a:r>
              <a:rPr lang="en-US" sz="1800" dirty="0"/>
              <a:t>All types of storage media have a finite capacity with a real </a:t>
            </a:r>
            <a:r>
              <a:rPr lang="en-US" sz="1800" dirty="0" smtClean="0"/>
              <a:t>cost</a:t>
            </a:r>
            <a:endParaRPr lang="en-US" sz="1800" dirty="0"/>
          </a:p>
          <a:p>
            <a:pPr lvl="1">
              <a:lnSpc>
                <a:spcPct val="80000"/>
              </a:lnSpc>
            </a:pPr>
            <a:r>
              <a:rPr lang="en-US" sz="1800" dirty="0"/>
              <a:t>Matching the correct amount of storage capacity (over time) with the backup needs is an important part of the design of a backup </a:t>
            </a:r>
            <a:r>
              <a:rPr lang="en-US" sz="1800" dirty="0" smtClean="0"/>
              <a:t>scheme</a:t>
            </a:r>
            <a:endParaRPr lang="en-US" sz="1800" dirty="0"/>
          </a:p>
          <a:p>
            <a:pPr lvl="1">
              <a:lnSpc>
                <a:spcPct val="80000"/>
              </a:lnSpc>
            </a:pPr>
            <a:r>
              <a:rPr lang="en-US" sz="1800" dirty="0"/>
              <a:t>Any backup scheme has some labor requirement, but complicated schemes have considerably higher labor </a:t>
            </a:r>
            <a:r>
              <a:rPr lang="en-US" sz="1800" dirty="0" smtClean="0"/>
              <a:t>requirements</a:t>
            </a:r>
            <a:endParaRPr lang="en-US" sz="1800" dirty="0"/>
          </a:p>
          <a:p>
            <a:pPr lvl="1">
              <a:lnSpc>
                <a:spcPct val="80000"/>
              </a:lnSpc>
            </a:pPr>
            <a:r>
              <a:rPr lang="en-US" sz="1800" dirty="0"/>
              <a:t>The cost of commercial backup software can also be </a:t>
            </a:r>
            <a:r>
              <a:rPr lang="en-US" sz="1800" dirty="0" smtClean="0"/>
              <a:t>considerable</a:t>
            </a:r>
            <a:endParaRPr lang="en-US" sz="1800" dirty="0"/>
          </a:p>
          <a:p>
            <a:pPr>
              <a:lnSpc>
                <a:spcPct val="80000"/>
              </a:lnSpc>
            </a:pPr>
            <a:r>
              <a:rPr lang="en-US" sz="2000" dirty="0"/>
              <a:t>Network Bandwidth </a:t>
            </a:r>
          </a:p>
          <a:p>
            <a:pPr lvl="1">
              <a:lnSpc>
                <a:spcPct val="80000"/>
              </a:lnSpc>
            </a:pPr>
            <a:r>
              <a:rPr lang="en-US" sz="1800" dirty="0"/>
              <a:t>Distributed backup systems can be impacted by limited network </a:t>
            </a:r>
            <a:r>
              <a:rPr lang="en-US" sz="1800" dirty="0" smtClean="0"/>
              <a:t>bandwidth</a:t>
            </a:r>
            <a:endParaRPr lang="en-US" sz="1800" dirty="0"/>
          </a:p>
          <a:p>
            <a:pPr>
              <a:lnSpc>
                <a:spcPct val="80000"/>
              </a:lnSpc>
            </a:pPr>
            <a:endParaRPr lang="en-US" sz="2000" dirty="0"/>
          </a:p>
          <a:p>
            <a:pPr>
              <a:lnSpc>
                <a:spcPct val="80000"/>
              </a:lnSpc>
            </a:pPr>
            <a:endParaRPr lang="en-US" sz="2000" dirty="0"/>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a:t>Implementation</a:t>
            </a:r>
          </a:p>
        </p:txBody>
      </p:sp>
      <p:sp>
        <p:nvSpPr>
          <p:cNvPr id="26627" name="Rectangle 3"/>
          <p:cNvSpPr>
            <a:spLocks noGrp="1" noChangeArrowheads="1"/>
          </p:cNvSpPr>
          <p:nvPr>
            <p:ph type="body" idx="1"/>
          </p:nvPr>
        </p:nvSpPr>
        <p:spPr>
          <a:xfrm>
            <a:off x="762000" y="2017712"/>
            <a:ext cx="8193088" cy="4459287"/>
          </a:xfrm>
        </p:spPr>
        <p:txBody>
          <a:bodyPr/>
          <a:lstStyle/>
          <a:p>
            <a:pPr>
              <a:lnSpc>
                <a:spcPct val="80000"/>
              </a:lnSpc>
            </a:pPr>
            <a:r>
              <a:rPr lang="en-US" sz="1800" dirty="0"/>
              <a:t>Meeting the defined objectives in the face of the above limitations can be a difficult </a:t>
            </a:r>
            <a:r>
              <a:rPr lang="en-US" sz="1800" dirty="0" smtClean="0"/>
              <a:t>task</a:t>
            </a:r>
          </a:p>
          <a:p>
            <a:pPr lvl="1">
              <a:lnSpc>
                <a:spcPct val="80000"/>
              </a:lnSpc>
            </a:pPr>
            <a:r>
              <a:rPr lang="en-US" sz="1400" dirty="0" smtClean="0"/>
              <a:t>The </a:t>
            </a:r>
            <a:r>
              <a:rPr lang="en-US" sz="1400" dirty="0"/>
              <a:t>tools and concepts below can make that task more </a:t>
            </a:r>
            <a:r>
              <a:rPr lang="en-US" sz="1400" dirty="0" smtClean="0"/>
              <a:t>achievable</a:t>
            </a:r>
            <a:endParaRPr lang="en-US" sz="1400" dirty="0"/>
          </a:p>
          <a:p>
            <a:pPr>
              <a:lnSpc>
                <a:spcPct val="80000"/>
              </a:lnSpc>
            </a:pPr>
            <a:r>
              <a:rPr lang="en-US" sz="1800" dirty="0"/>
              <a:t>Scheduling </a:t>
            </a:r>
          </a:p>
          <a:p>
            <a:pPr lvl="1">
              <a:lnSpc>
                <a:spcPct val="80000"/>
              </a:lnSpc>
            </a:pPr>
            <a:r>
              <a:rPr lang="en-US" sz="1600" dirty="0"/>
              <a:t>Using a </a:t>
            </a:r>
            <a:r>
              <a:rPr lang="en-US" sz="1600" dirty="0" smtClean="0">
                <a:hlinkClick r:id="rId3" tooltip="Job scheduler"/>
              </a:rPr>
              <a:t>job </a:t>
            </a:r>
            <a:r>
              <a:rPr lang="en-US" sz="1600" dirty="0">
                <a:hlinkClick r:id="rId3" tooltip="Job scheduler"/>
              </a:rPr>
              <a:t>scheduler</a:t>
            </a:r>
            <a:r>
              <a:rPr lang="en-US" sz="1600" dirty="0"/>
              <a:t> can greatly improve the reliability and consistency of backups by removing part of the human </a:t>
            </a:r>
            <a:r>
              <a:rPr lang="en-US" sz="1600" dirty="0" smtClean="0"/>
              <a:t>element</a:t>
            </a:r>
          </a:p>
          <a:p>
            <a:pPr lvl="1">
              <a:lnSpc>
                <a:spcPct val="80000"/>
              </a:lnSpc>
            </a:pPr>
            <a:r>
              <a:rPr lang="en-US" sz="1600" dirty="0" smtClean="0"/>
              <a:t>Many </a:t>
            </a:r>
            <a:r>
              <a:rPr lang="en-US" sz="1600" dirty="0"/>
              <a:t>backup software packages include this </a:t>
            </a:r>
            <a:r>
              <a:rPr lang="en-US" sz="1600" dirty="0" smtClean="0"/>
              <a:t>functionality</a:t>
            </a:r>
            <a:endParaRPr lang="en-US" sz="1600" dirty="0"/>
          </a:p>
          <a:p>
            <a:pPr>
              <a:lnSpc>
                <a:spcPct val="80000"/>
              </a:lnSpc>
            </a:pPr>
            <a:r>
              <a:rPr lang="en-US" sz="1800" dirty="0"/>
              <a:t>Authentication </a:t>
            </a:r>
          </a:p>
          <a:p>
            <a:pPr lvl="1">
              <a:lnSpc>
                <a:spcPct val="80000"/>
              </a:lnSpc>
            </a:pPr>
            <a:r>
              <a:rPr lang="en-US" sz="1600" dirty="0"/>
              <a:t>Over the course of regular operations, the user accounts and/or system agents that perform the backups need to be authenticated at some </a:t>
            </a:r>
            <a:r>
              <a:rPr lang="en-US" sz="1600" dirty="0" smtClean="0"/>
              <a:t>level</a:t>
            </a:r>
          </a:p>
          <a:p>
            <a:pPr lvl="1">
              <a:lnSpc>
                <a:spcPct val="80000"/>
              </a:lnSpc>
            </a:pPr>
            <a:r>
              <a:rPr lang="en-US" sz="1600" dirty="0" smtClean="0"/>
              <a:t>The </a:t>
            </a:r>
            <a:r>
              <a:rPr lang="en-US" sz="1600" dirty="0"/>
              <a:t>power to copy all data off of or onto a system requires unrestricted </a:t>
            </a:r>
            <a:r>
              <a:rPr lang="en-US" sz="1600" dirty="0" smtClean="0"/>
              <a:t>access</a:t>
            </a:r>
          </a:p>
          <a:p>
            <a:pPr lvl="1">
              <a:lnSpc>
                <a:spcPct val="80000"/>
              </a:lnSpc>
            </a:pPr>
            <a:r>
              <a:rPr lang="en-US" sz="1600" dirty="0" smtClean="0"/>
              <a:t>Using </a:t>
            </a:r>
            <a:r>
              <a:rPr lang="en-US" sz="1600" dirty="0"/>
              <a:t>an authentication mechanism is a good way to prevent the backup scheme from being used for unauthorized </a:t>
            </a:r>
            <a:r>
              <a:rPr lang="en-US" sz="1600" dirty="0" smtClean="0"/>
              <a:t>activity</a:t>
            </a:r>
            <a:endParaRPr lang="en-US" sz="1600" dirty="0"/>
          </a:p>
          <a:p>
            <a:pPr>
              <a:lnSpc>
                <a:spcPct val="80000"/>
              </a:lnSpc>
            </a:pPr>
            <a:r>
              <a:rPr lang="en-US" sz="1800" dirty="0"/>
              <a:t>Chain of trust</a:t>
            </a:r>
          </a:p>
          <a:p>
            <a:pPr lvl="1">
              <a:lnSpc>
                <a:spcPct val="80000"/>
              </a:lnSpc>
            </a:pPr>
            <a:r>
              <a:rPr lang="en-US" sz="1600" dirty="0"/>
              <a:t>Removable storage media are physical items and must only be handled by trusted </a:t>
            </a:r>
            <a:r>
              <a:rPr lang="en-US" sz="1600" dirty="0" smtClean="0"/>
              <a:t>individuals</a:t>
            </a:r>
          </a:p>
          <a:p>
            <a:pPr lvl="1">
              <a:lnSpc>
                <a:spcPct val="80000"/>
              </a:lnSpc>
            </a:pPr>
            <a:r>
              <a:rPr lang="en-US" sz="1600" dirty="0" smtClean="0"/>
              <a:t>Establishing </a:t>
            </a:r>
            <a:r>
              <a:rPr lang="en-US" sz="1600" dirty="0"/>
              <a:t>a chain of trusted individuals (and vendors) is critical to defining the security of the data</a:t>
            </a:r>
          </a:p>
          <a:p>
            <a:pPr>
              <a:lnSpc>
                <a:spcPct val="80000"/>
              </a:lnSpc>
            </a:pPr>
            <a:endParaRPr lang="en-US" sz="1800" dirty="0"/>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t>Measuring the process</a:t>
            </a:r>
          </a:p>
        </p:txBody>
      </p:sp>
      <p:sp>
        <p:nvSpPr>
          <p:cNvPr id="27651" name="Rectangle 3"/>
          <p:cNvSpPr>
            <a:spLocks noGrp="1" noChangeArrowheads="1"/>
          </p:cNvSpPr>
          <p:nvPr>
            <p:ph type="body" idx="1"/>
          </p:nvPr>
        </p:nvSpPr>
        <p:spPr>
          <a:xfrm>
            <a:off x="1182688" y="2017713"/>
            <a:ext cx="7772400" cy="4840287"/>
          </a:xfrm>
        </p:spPr>
        <p:txBody>
          <a:bodyPr/>
          <a:lstStyle/>
          <a:p>
            <a:pPr>
              <a:lnSpc>
                <a:spcPct val="80000"/>
              </a:lnSpc>
            </a:pPr>
            <a:r>
              <a:rPr lang="en-US" sz="2400" dirty="0"/>
              <a:t>To ensure that the backup scheme is working as </a:t>
            </a:r>
            <a:r>
              <a:rPr lang="en-US" sz="2400" dirty="0" smtClean="0"/>
              <a:t>expected:</a:t>
            </a:r>
          </a:p>
          <a:p>
            <a:pPr lvl="1">
              <a:lnSpc>
                <a:spcPct val="80000"/>
              </a:lnSpc>
            </a:pPr>
            <a:r>
              <a:rPr lang="en-US" sz="2000" dirty="0" smtClean="0"/>
              <a:t>Process </a:t>
            </a:r>
            <a:r>
              <a:rPr lang="en-US" sz="2000" dirty="0"/>
              <a:t>needs to include monitoring key </a:t>
            </a:r>
            <a:r>
              <a:rPr lang="en-US" sz="2000" dirty="0" smtClean="0"/>
              <a:t>factors</a:t>
            </a:r>
          </a:p>
          <a:p>
            <a:pPr lvl="1">
              <a:lnSpc>
                <a:spcPct val="80000"/>
              </a:lnSpc>
            </a:pPr>
            <a:r>
              <a:rPr lang="en-US" sz="2000" dirty="0" smtClean="0"/>
              <a:t>Maintain </a:t>
            </a:r>
            <a:r>
              <a:rPr lang="en-US" sz="2000" dirty="0"/>
              <a:t>historical </a:t>
            </a:r>
            <a:r>
              <a:rPr lang="en-US" sz="2000" dirty="0" smtClean="0"/>
              <a:t>data</a:t>
            </a:r>
            <a:endParaRPr lang="en-US" sz="2000" dirty="0"/>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t>Measuring the process</a:t>
            </a:r>
          </a:p>
        </p:txBody>
      </p:sp>
      <p:sp>
        <p:nvSpPr>
          <p:cNvPr id="27651" name="Rectangle 3"/>
          <p:cNvSpPr>
            <a:spLocks noGrp="1" noChangeArrowheads="1"/>
          </p:cNvSpPr>
          <p:nvPr>
            <p:ph type="body" idx="1"/>
          </p:nvPr>
        </p:nvSpPr>
        <p:spPr>
          <a:xfrm>
            <a:off x="762000" y="1981201"/>
            <a:ext cx="8193088" cy="4876800"/>
          </a:xfrm>
        </p:spPr>
        <p:txBody>
          <a:bodyPr/>
          <a:lstStyle/>
          <a:p>
            <a:pPr>
              <a:lnSpc>
                <a:spcPct val="80000"/>
              </a:lnSpc>
            </a:pPr>
            <a:r>
              <a:rPr lang="en-US" sz="2800" dirty="0" smtClean="0"/>
              <a:t>Backup </a:t>
            </a:r>
            <a:r>
              <a:rPr lang="en-US" sz="2800" dirty="0"/>
              <a:t>validation</a:t>
            </a:r>
          </a:p>
          <a:p>
            <a:pPr lvl="1">
              <a:lnSpc>
                <a:spcPct val="80000"/>
              </a:lnSpc>
            </a:pPr>
            <a:r>
              <a:rPr lang="en-US" sz="2400" dirty="0" smtClean="0"/>
              <a:t>Process </a:t>
            </a:r>
            <a:r>
              <a:rPr lang="en-US" sz="2400" dirty="0"/>
              <a:t>by which owners of data can get information regarding how their data was backed </a:t>
            </a:r>
            <a:r>
              <a:rPr lang="en-US" sz="2400" dirty="0" smtClean="0"/>
              <a:t>up</a:t>
            </a:r>
            <a:endParaRPr lang="en-US" sz="2400" dirty="0"/>
          </a:p>
          <a:p>
            <a:pPr lvl="2">
              <a:lnSpc>
                <a:spcPct val="80000"/>
              </a:lnSpc>
            </a:pPr>
            <a:r>
              <a:rPr lang="en-US" sz="2000" dirty="0" smtClean="0"/>
              <a:t>Process </a:t>
            </a:r>
            <a:r>
              <a:rPr lang="en-US" sz="2000" dirty="0"/>
              <a:t>is also used to prove compliance to regulatory bodies outside of the organization</a:t>
            </a:r>
          </a:p>
          <a:p>
            <a:pPr lvl="3">
              <a:lnSpc>
                <a:spcPct val="80000"/>
              </a:lnSpc>
            </a:pPr>
            <a:r>
              <a:rPr lang="en-US" sz="1200" dirty="0"/>
              <a:t>For example, an insurance company might be required under </a:t>
            </a:r>
            <a:r>
              <a:rPr lang="en-US" sz="1200" dirty="0">
                <a:hlinkClick r:id="rId3" tooltip="HIPAA"/>
              </a:rPr>
              <a:t>HIPAA</a:t>
            </a:r>
            <a:r>
              <a:rPr lang="en-US" sz="1200" dirty="0"/>
              <a:t> to show "proof" that their patient data are meeting records retention </a:t>
            </a:r>
            <a:r>
              <a:rPr lang="en-US" sz="1200" dirty="0" smtClean="0"/>
              <a:t>requirements</a:t>
            </a:r>
            <a:endParaRPr lang="en-US" sz="1200" dirty="0"/>
          </a:p>
          <a:p>
            <a:pPr lvl="1">
              <a:lnSpc>
                <a:spcPct val="80000"/>
              </a:lnSpc>
            </a:pPr>
            <a:r>
              <a:rPr lang="en-US" sz="2400" dirty="0"/>
              <a:t>Disaster, data complexity, data value and increasing dependence upon ever-growing volumes of data all contribute to the anxiety around and dependence upon successful backups to ensure business continuity</a:t>
            </a:r>
          </a:p>
          <a:p>
            <a:pPr lvl="1">
              <a:lnSpc>
                <a:spcPct val="80000"/>
              </a:lnSpc>
            </a:pPr>
            <a:r>
              <a:rPr lang="en-US" sz="2400" dirty="0"/>
              <a:t>M</a:t>
            </a:r>
            <a:r>
              <a:rPr lang="en-US" sz="2400" dirty="0" smtClean="0"/>
              <a:t>any </a:t>
            </a:r>
            <a:r>
              <a:rPr lang="en-US" sz="2400" dirty="0"/>
              <a:t>organizations rely on third-party or "independent" solutions to test, validate, and optimize their backup </a:t>
            </a:r>
            <a:r>
              <a:rPr lang="en-US" sz="2400" dirty="0" smtClean="0"/>
              <a:t>operations</a:t>
            </a:r>
            <a:endParaRPr lang="en-US" sz="2400" dirty="0"/>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t>Measuring the process</a:t>
            </a:r>
          </a:p>
        </p:txBody>
      </p:sp>
      <p:sp>
        <p:nvSpPr>
          <p:cNvPr id="27651" name="Rectangle 3"/>
          <p:cNvSpPr>
            <a:spLocks noGrp="1" noChangeArrowheads="1"/>
          </p:cNvSpPr>
          <p:nvPr>
            <p:ph type="body" idx="1"/>
          </p:nvPr>
        </p:nvSpPr>
        <p:spPr>
          <a:xfrm>
            <a:off x="762000" y="1981201"/>
            <a:ext cx="8193088" cy="4876800"/>
          </a:xfrm>
        </p:spPr>
        <p:txBody>
          <a:bodyPr/>
          <a:lstStyle/>
          <a:p>
            <a:pPr>
              <a:lnSpc>
                <a:spcPct val="80000"/>
              </a:lnSpc>
            </a:pPr>
            <a:r>
              <a:rPr lang="en-US" sz="2800" dirty="0" smtClean="0"/>
              <a:t>Reporting</a:t>
            </a:r>
            <a:r>
              <a:rPr lang="en-US" sz="2800" dirty="0"/>
              <a:t> </a:t>
            </a:r>
          </a:p>
          <a:p>
            <a:pPr lvl="1">
              <a:lnSpc>
                <a:spcPct val="80000"/>
              </a:lnSpc>
            </a:pPr>
            <a:r>
              <a:rPr lang="en-US" sz="2400" dirty="0" smtClean="0"/>
              <a:t>Reports </a:t>
            </a:r>
            <a:r>
              <a:rPr lang="en-US" sz="2400" dirty="0"/>
              <a:t>are useful for monitoring media usage, device status, errors, vault coordination and other information about the backup </a:t>
            </a:r>
            <a:r>
              <a:rPr lang="en-US" sz="2400" dirty="0" smtClean="0"/>
              <a:t>process</a:t>
            </a:r>
          </a:p>
          <a:p>
            <a:pPr lvl="2">
              <a:lnSpc>
                <a:spcPct val="80000"/>
              </a:lnSpc>
            </a:pPr>
            <a:r>
              <a:rPr lang="en-US" sz="2000" dirty="0" smtClean="0"/>
              <a:t>Especially in larger configurations</a:t>
            </a:r>
            <a:endParaRPr lang="en-US" sz="2000" dirty="0"/>
          </a:p>
          <a:p>
            <a:pPr>
              <a:lnSpc>
                <a:spcPct val="80000"/>
              </a:lnSpc>
            </a:pPr>
            <a:r>
              <a:rPr lang="en-US" sz="2800" dirty="0"/>
              <a:t>Logging </a:t>
            </a:r>
          </a:p>
          <a:p>
            <a:pPr lvl="1">
              <a:lnSpc>
                <a:spcPct val="80000"/>
              </a:lnSpc>
            </a:pPr>
            <a:r>
              <a:rPr lang="en-US" sz="2400" dirty="0"/>
              <a:t>In addition to the history of computer generated reports, activity and change logs are useful for monitoring backup system </a:t>
            </a:r>
            <a:r>
              <a:rPr lang="en-US" sz="2400" dirty="0" smtClean="0"/>
              <a:t>events</a:t>
            </a:r>
            <a:endParaRPr lang="en-US" sz="2400" dirty="0"/>
          </a:p>
        </p:txBody>
      </p:sp>
    </p:spTree>
    <p:custDataLst>
      <p:tags r:id="rId1"/>
    </p:custDataLst>
    <p:extLst>
      <p:ext uri="{BB962C8B-B14F-4D97-AF65-F5344CB8AC3E}">
        <p14:creationId xmlns:p14="http://schemas.microsoft.com/office/powerpoint/2010/main" val="2008697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z="4000" b="1"/>
              <a:t>Storage</a:t>
            </a:r>
          </a:p>
        </p:txBody>
      </p:sp>
      <p:sp>
        <p:nvSpPr>
          <p:cNvPr id="5124" name="Rectangle 4"/>
          <p:cNvSpPr>
            <a:spLocks noGrp="1" noChangeArrowheads="1"/>
          </p:cNvSpPr>
          <p:nvPr>
            <p:ph type="subTitle" idx="1"/>
          </p:nvPr>
        </p:nvSpPr>
        <p:spPr/>
        <p:txBody>
          <a:bodyPr/>
          <a:lstStyle/>
          <a:p>
            <a:r>
              <a:rPr lang="en-US" b="1"/>
              <a:t>The base of a backup system</a:t>
            </a:r>
            <a:br>
              <a:rPr lang="en-US" b="1"/>
            </a:br>
            <a:endParaRPr lang="en-US" b="1"/>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a:t>Measuring the process</a:t>
            </a:r>
          </a:p>
        </p:txBody>
      </p:sp>
      <p:sp>
        <p:nvSpPr>
          <p:cNvPr id="27651" name="Rectangle 3"/>
          <p:cNvSpPr>
            <a:spLocks noGrp="1" noChangeArrowheads="1"/>
          </p:cNvSpPr>
          <p:nvPr>
            <p:ph type="body" idx="1"/>
          </p:nvPr>
        </p:nvSpPr>
        <p:spPr>
          <a:xfrm>
            <a:off x="838200" y="2017713"/>
            <a:ext cx="8116888" cy="4840287"/>
          </a:xfrm>
        </p:spPr>
        <p:txBody>
          <a:bodyPr/>
          <a:lstStyle/>
          <a:p>
            <a:pPr>
              <a:lnSpc>
                <a:spcPct val="80000"/>
              </a:lnSpc>
            </a:pPr>
            <a:r>
              <a:rPr lang="en-US" sz="2400" dirty="0" smtClean="0"/>
              <a:t>Validation</a:t>
            </a:r>
            <a:r>
              <a:rPr lang="en-US" sz="2400" dirty="0"/>
              <a:t> </a:t>
            </a:r>
          </a:p>
          <a:p>
            <a:pPr lvl="1">
              <a:lnSpc>
                <a:spcPct val="80000"/>
              </a:lnSpc>
            </a:pPr>
            <a:r>
              <a:rPr lang="en-US" sz="2000" dirty="0"/>
              <a:t>Many backup programs make use of </a:t>
            </a:r>
            <a:r>
              <a:rPr lang="en-US" sz="2000" dirty="0">
                <a:hlinkClick r:id="rId3" tooltip="Checksum"/>
              </a:rPr>
              <a:t>checksums</a:t>
            </a:r>
            <a:r>
              <a:rPr lang="en-US" sz="2000" dirty="0"/>
              <a:t> or </a:t>
            </a:r>
            <a:r>
              <a:rPr lang="en-US" sz="2000" dirty="0">
                <a:hlinkClick r:id="rId4" tooltip="Hash function"/>
              </a:rPr>
              <a:t>hashes</a:t>
            </a:r>
            <a:r>
              <a:rPr lang="en-US" sz="2000" dirty="0"/>
              <a:t> to validate that the data was accurately </a:t>
            </a:r>
            <a:r>
              <a:rPr lang="en-US" sz="2000" dirty="0" smtClean="0"/>
              <a:t>copied</a:t>
            </a:r>
            <a:endParaRPr lang="en-US" sz="2000" dirty="0"/>
          </a:p>
          <a:p>
            <a:pPr lvl="1">
              <a:lnSpc>
                <a:spcPct val="80000"/>
              </a:lnSpc>
            </a:pPr>
            <a:r>
              <a:rPr lang="en-US" sz="2000" dirty="0"/>
              <a:t>These offer several </a:t>
            </a:r>
            <a:r>
              <a:rPr lang="en-US" sz="2000" dirty="0" smtClean="0"/>
              <a:t>advantages:</a:t>
            </a:r>
            <a:endParaRPr lang="en-US" sz="2000" dirty="0"/>
          </a:p>
          <a:p>
            <a:pPr lvl="2">
              <a:lnSpc>
                <a:spcPct val="80000"/>
              </a:lnSpc>
            </a:pPr>
            <a:r>
              <a:rPr lang="en-US" sz="1800" dirty="0" smtClean="0"/>
              <a:t>Allows </a:t>
            </a:r>
            <a:r>
              <a:rPr lang="en-US" sz="1800" dirty="0"/>
              <a:t>data integrity to be verified without reference to the original file: </a:t>
            </a:r>
            <a:endParaRPr lang="en-US" sz="1800" dirty="0" smtClean="0"/>
          </a:p>
          <a:p>
            <a:pPr lvl="3">
              <a:lnSpc>
                <a:spcPct val="80000"/>
              </a:lnSpc>
            </a:pPr>
            <a:r>
              <a:rPr lang="en-US" sz="1100" dirty="0" smtClean="0"/>
              <a:t>If </a:t>
            </a:r>
            <a:r>
              <a:rPr lang="en-US" sz="1100" dirty="0"/>
              <a:t>the file as stored on the backup medium has the same checksum as the saved value, then it is very probably </a:t>
            </a:r>
            <a:r>
              <a:rPr lang="en-US" sz="1100" dirty="0" smtClean="0"/>
              <a:t>correct</a:t>
            </a:r>
            <a:endParaRPr lang="en-US" sz="1100" dirty="0"/>
          </a:p>
          <a:p>
            <a:pPr lvl="2">
              <a:lnSpc>
                <a:spcPct val="80000"/>
              </a:lnSpc>
            </a:pPr>
            <a:r>
              <a:rPr lang="en-US" sz="1800" dirty="0" smtClean="0"/>
              <a:t>Some </a:t>
            </a:r>
            <a:r>
              <a:rPr lang="en-US" sz="1800" dirty="0"/>
              <a:t>backup programs can use checksums to avoid making redundant copies of files, to improve backup speed. </a:t>
            </a:r>
            <a:endParaRPr lang="en-US" sz="1800" dirty="0" smtClean="0"/>
          </a:p>
          <a:p>
            <a:pPr lvl="3">
              <a:lnSpc>
                <a:spcPct val="80000"/>
              </a:lnSpc>
            </a:pPr>
            <a:r>
              <a:rPr lang="en-US" sz="1100" dirty="0" smtClean="0"/>
              <a:t>This </a:t>
            </a:r>
            <a:r>
              <a:rPr lang="en-US" sz="1100" dirty="0"/>
              <a:t>is particularly useful for the de-duplication </a:t>
            </a:r>
            <a:r>
              <a:rPr lang="en-US" sz="1100" dirty="0" smtClean="0"/>
              <a:t>process</a:t>
            </a:r>
            <a:endParaRPr lang="en-US" sz="1100" dirty="0"/>
          </a:p>
          <a:p>
            <a:pPr>
              <a:lnSpc>
                <a:spcPct val="80000"/>
              </a:lnSpc>
            </a:pPr>
            <a:r>
              <a:rPr lang="en-US" sz="2400" dirty="0"/>
              <a:t>Monitored Backup </a:t>
            </a:r>
          </a:p>
          <a:p>
            <a:pPr lvl="1">
              <a:lnSpc>
                <a:spcPct val="80000"/>
              </a:lnSpc>
            </a:pPr>
            <a:r>
              <a:rPr lang="en-US" sz="2000" dirty="0"/>
              <a:t>Backup processes are monitored by a third party monitoring </a:t>
            </a:r>
            <a:r>
              <a:rPr lang="en-US" sz="2000" dirty="0" smtClean="0"/>
              <a:t>center</a:t>
            </a:r>
            <a:endParaRPr lang="en-US" sz="2000" dirty="0"/>
          </a:p>
          <a:p>
            <a:pPr lvl="1">
              <a:lnSpc>
                <a:spcPct val="80000"/>
              </a:lnSpc>
            </a:pPr>
            <a:r>
              <a:rPr lang="en-US" sz="2000" dirty="0"/>
              <a:t>This center alerts users to any errors that occur during automated </a:t>
            </a:r>
            <a:r>
              <a:rPr lang="en-US" sz="2000" dirty="0" smtClean="0"/>
              <a:t>backups</a:t>
            </a:r>
            <a:endParaRPr lang="en-US" sz="2000" dirty="0"/>
          </a:p>
          <a:p>
            <a:pPr lvl="1">
              <a:lnSpc>
                <a:spcPct val="80000"/>
              </a:lnSpc>
            </a:pPr>
            <a:r>
              <a:rPr lang="en-US" sz="2000" dirty="0"/>
              <a:t>Monitored backup requires software capable of pinging the monitoring center's servers in the case of </a:t>
            </a:r>
            <a:r>
              <a:rPr lang="en-US" sz="2000" dirty="0" smtClean="0"/>
              <a:t>errors</a:t>
            </a:r>
            <a:endParaRPr lang="en-US" sz="2000" dirty="0"/>
          </a:p>
          <a:p>
            <a:pPr>
              <a:lnSpc>
                <a:spcPct val="80000"/>
              </a:lnSpc>
            </a:pPr>
            <a:endParaRPr lang="en-US" sz="2000" dirty="0"/>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err="1" smtClean="0"/>
              <a:t>Wrapup</a:t>
            </a:r>
            <a:r>
              <a:rPr lang="en-US" b="1" dirty="0" smtClean="0"/>
              <a:t>/Lore</a:t>
            </a:r>
            <a:endParaRPr lang="en-US" b="1" dirty="0"/>
          </a:p>
        </p:txBody>
      </p:sp>
      <p:sp>
        <p:nvSpPr>
          <p:cNvPr id="2" name="Text Placeholder 1"/>
          <p:cNvSpPr>
            <a:spLocks noGrp="1"/>
          </p:cNvSpPr>
          <p:nvPr>
            <p:ph type="body"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2"/>
            <a:r>
              <a:rPr lang="en-US" sz="5400" b="1" dirty="0"/>
              <a:t>3-2-1 </a:t>
            </a:r>
            <a:r>
              <a:rPr lang="en-US" sz="5400" b="1" dirty="0" smtClean="0"/>
              <a:t>rule</a:t>
            </a:r>
            <a:endParaRPr lang="en-US" sz="11500" b="1" dirty="0"/>
          </a:p>
        </p:txBody>
      </p:sp>
      <p:sp>
        <p:nvSpPr>
          <p:cNvPr id="5" name="Content Placeholder 4"/>
          <p:cNvSpPr>
            <a:spLocks noGrp="1"/>
          </p:cNvSpPr>
          <p:nvPr>
            <p:ph idx="1"/>
          </p:nvPr>
        </p:nvSpPr>
        <p:spPr/>
        <p:txBody>
          <a:bodyPr/>
          <a:lstStyle/>
          <a:p>
            <a:pPr>
              <a:lnSpc>
                <a:spcPct val="80000"/>
              </a:lnSpc>
            </a:pPr>
            <a:r>
              <a:rPr lang="en-US" sz="2600" dirty="0" smtClean="0"/>
              <a:t>At least 3 copies</a:t>
            </a:r>
          </a:p>
          <a:p>
            <a:pPr lvl="1">
              <a:lnSpc>
                <a:spcPct val="80000"/>
              </a:lnSpc>
            </a:pPr>
            <a:r>
              <a:rPr lang="en-US" sz="2200" dirty="0" smtClean="0"/>
              <a:t>Copies are “cheap”</a:t>
            </a:r>
          </a:p>
          <a:p>
            <a:pPr lvl="1">
              <a:lnSpc>
                <a:spcPct val="80000"/>
              </a:lnSpc>
            </a:pPr>
            <a:r>
              <a:rPr lang="en-US" sz="2200" dirty="0" smtClean="0"/>
              <a:t>Can store in different locations</a:t>
            </a:r>
          </a:p>
          <a:p>
            <a:pPr lvl="1">
              <a:lnSpc>
                <a:spcPct val="80000"/>
              </a:lnSpc>
            </a:pPr>
            <a:r>
              <a:rPr lang="en-US" sz="2200" dirty="0" smtClean="0"/>
              <a:t>One copy is good</a:t>
            </a:r>
          </a:p>
          <a:p>
            <a:pPr lvl="2">
              <a:lnSpc>
                <a:spcPct val="80000"/>
              </a:lnSpc>
            </a:pPr>
            <a:r>
              <a:rPr lang="en-US" sz="1400" dirty="0" smtClean="0"/>
              <a:t>Just not good enough</a:t>
            </a:r>
            <a:endParaRPr lang="en-US" sz="1400" dirty="0"/>
          </a:p>
          <a:p>
            <a:pPr>
              <a:lnSpc>
                <a:spcPct val="80000"/>
              </a:lnSpc>
            </a:pPr>
            <a:r>
              <a:rPr lang="en-US" sz="2600" dirty="0" smtClean="0"/>
              <a:t>In 2 different formats or mediums</a:t>
            </a:r>
          </a:p>
          <a:p>
            <a:pPr lvl="1">
              <a:lnSpc>
                <a:spcPct val="80000"/>
              </a:lnSpc>
            </a:pPr>
            <a:r>
              <a:rPr lang="en-US" sz="2200" dirty="0" smtClean="0"/>
              <a:t>USB, CDs, tapes, etc.</a:t>
            </a:r>
          </a:p>
          <a:p>
            <a:pPr lvl="2">
              <a:lnSpc>
                <a:spcPct val="80000"/>
              </a:lnSpc>
            </a:pPr>
            <a:r>
              <a:rPr lang="en-US" sz="1800" dirty="0" smtClean="0"/>
              <a:t>Guards against a technology type failure or obsolescence</a:t>
            </a:r>
          </a:p>
          <a:p>
            <a:pPr lvl="1">
              <a:lnSpc>
                <a:spcPct val="80000"/>
              </a:lnSpc>
            </a:pPr>
            <a:r>
              <a:rPr lang="en-US" sz="2200" dirty="0" smtClean="0"/>
              <a:t>Mitigates risk of a type of copy being corrupted</a:t>
            </a:r>
            <a:endParaRPr lang="en-US" sz="2200" dirty="0"/>
          </a:p>
          <a:p>
            <a:pPr>
              <a:lnSpc>
                <a:spcPct val="80000"/>
              </a:lnSpc>
            </a:pPr>
            <a:r>
              <a:rPr lang="en-US" sz="2600" dirty="0" smtClean="0"/>
              <a:t>With 1 copy off-site</a:t>
            </a:r>
          </a:p>
          <a:p>
            <a:pPr lvl="1">
              <a:lnSpc>
                <a:spcPct val="80000"/>
              </a:lnSpc>
            </a:pPr>
            <a:r>
              <a:rPr lang="en-US" sz="2200" dirty="0" smtClean="0"/>
              <a:t>FAR AWAY!</a:t>
            </a:r>
          </a:p>
          <a:p>
            <a:pPr lvl="1">
              <a:lnSpc>
                <a:spcPct val="80000"/>
              </a:lnSpc>
            </a:pPr>
            <a:r>
              <a:rPr lang="en-US" sz="2200" dirty="0" smtClean="0"/>
              <a:t>Local copy allows speed of recovery</a:t>
            </a:r>
          </a:p>
          <a:p>
            <a:pPr lvl="1">
              <a:lnSpc>
                <a:spcPct val="80000"/>
              </a:lnSpc>
            </a:pPr>
            <a:r>
              <a:rPr lang="en-US" sz="2200" dirty="0" smtClean="0"/>
              <a:t>Remote copy incase of a large scale local disaster</a:t>
            </a:r>
          </a:p>
          <a:p>
            <a:pPr lvl="2">
              <a:lnSpc>
                <a:spcPct val="80000"/>
              </a:lnSpc>
            </a:pPr>
            <a:r>
              <a:rPr lang="en-US" sz="1800" dirty="0" smtClean="0"/>
              <a:t>E.g. fire, flood, earthquake, tornado</a:t>
            </a:r>
            <a:endParaRPr lang="en-US" sz="1800" dirty="0"/>
          </a:p>
          <a:p>
            <a:endParaRPr lang="en-US" dirty="0"/>
          </a:p>
        </p:txBody>
      </p:sp>
    </p:spTree>
    <p:extLst>
      <p:ext uri="{BB962C8B-B14F-4D97-AF65-F5344CB8AC3E}">
        <p14:creationId xmlns:p14="http://schemas.microsoft.com/office/powerpoint/2010/main" val="24481310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Advice</a:t>
            </a:r>
            <a:endParaRPr lang="en-US" dirty="0"/>
          </a:p>
        </p:txBody>
      </p:sp>
      <p:sp>
        <p:nvSpPr>
          <p:cNvPr id="29699" name="Rectangle 3"/>
          <p:cNvSpPr>
            <a:spLocks noGrp="1" noChangeArrowheads="1"/>
          </p:cNvSpPr>
          <p:nvPr>
            <p:ph type="body" idx="1"/>
          </p:nvPr>
        </p:nvSpPr>
        <p:spPr>
          <a:xfrm>
            <a:off x="76200" y="2057400"/>
            <a:ext cx="8915400" cy="4572000"/>
          </a:xfrm>
        </p:spPr>
        <p:txBody>
          <a:bodyPr>
            <a:normAutofit fontScale="85000" lnSpcReduction="10000"/>
          </a:bodyPr>
          <a:lstStyle/>
          <a:p>
            <a:pPr>
              <a:lnSpc>
                <a:spcPct val="80000"/>
              </a:lnSpc>
            </a:pPr>
            <a:r>
              <a:rPr lang="en-US" dirty="0" smtClean="0"/>
              <a:t>The </a:t>
            </a:r>
            <a:r>
              <a:rPr lang="en-US" b="1" dirty="0"/>
              <a:t>more important </a:t>
            </a:r>
            <a:r>
              <a:rPr lang="en-US" dirty="0"/>
              <a:t>the data that </a:t>
            </a:r>
            <a:r>
              <a:rPr lang="en-US" dirty="0" smtClean="0"/>
              <a:t>stored </a:t>
            </a:r>
            <a:r>
              <a:rPr lang="en-US" dirty="0"/>
              <a:t>on the computer the </a:t>
            </a:r>
            <a:r>
              <a:rPr lang="en-US" b="1" dirty="0"/>
              <a:t>greater the need </a:t>
            </a:r>
            <a:r>
              <a:rPr lang="en-US" dirty="0" smtClean="0"/>
              <a:t>for </a:t>
            </a:r>
            <a:r>
              <a:rPr lang="en-US" dirty="0"/>
              <a:t>backing up </a:t>
            </a:r>
            <a:r>
              <a:rPr lang="en-US" dirty="0" smtClean="0"/>
              <a:t>the </a:t>
            </a:r>
            <a:r>
              <a:rPr lang="en-US" dirty="0"/>
              <a:t>data</a:t>
            </a:r>
          </a:p>
          <a:p>
            <a:pPr>
              <a:lnSpc>
                <a:spcPct val="80000"/>
              </a:lnSpc>
            </a:pPr>
            <a:r>
              <a:rPr lang="en-US" dirty="0"/>
              <a:t>A backup is only as useful as its associated restore </a:t>
            </a:r>
            <a:r>
              <a:rPr lang="en-US" dirty="0" smtClean="0"/>
              <a:t>strategy</a:t>
            </a:r>
          </a:p>
          <a:p>
            <a:pPr>
              <a:lnSpc>
                <a:spcPct val="80000"/>
              </a:lnSpc>
            </a:pPr>
            <a:r>
              <a:rPr lang="en-US" dirty="0" smtClean="0"/>
              <a:t>Storing the only </a:t>
            </a:r>
            <a:r>
              <a:rPr lang="en-US" dirty="0"/>
              <a:t>copy near the original is unwise</a:t>
            </a:r>
          </a:p>
          <a:p>
            <a:pPr lvl="1">
              <a:lnSpc>
                <a:spcPct val="80000"/>
              </a:lnSpc>
            </a:pPr>
            <a:r>
              <a:rPr lang="en-US" dirty="0"/>
              <a:t>Many disasters such as fire, flood and electrical surges are likely to cause damage to the backup at the same time</a:t>
            </a:r>
          </a:p>
          <a:p>
            <a:pPr>
              <a:lnSpc>
                <a:spcPct val="80000"/>
              </a:lnSpc>
            </a:pPr>
            <a:r>
              <a:rPr lang="en-US" dirty="0"/>
              <a:t>Automated backup and scheduling should be considered</a:t>
            </a:r>
          </a:p>
          <a:p>
            <a:pPr lvl="1">
              <a:lnSpc>
                <a:spcPct val="80000"/>
              </a:lnSpc>
            </a:pPr>
            <a:r>
              <a:rPr lang="en-US" dirty="0"/>
              <a:t>Manual backups can be affected by human error</a:t>
            </a:r>
          </a:p>
          <a:p>
            <a:pPr>
              <a:lnSpc>
                <a:spcPct val="80000"/>
              </a:lnSpc>
            </a:pPr>
            <a:r>
              <a:rPr lang="en-US" dirty="0"/>
              <a:t>Backups </a:t>
            </a:r>
            <a:r>
              <a:rPr lang="en-US" b="1" i="1" dirty="0">
                <a:solidFill>
                  <a:srgbClr val="FF0000"/>
                </a:solidFill>
              </a:rPr>
              <a:t>will fail </a:t>
            </a:r>
            <a:r>
              <a:rPr lang="en-US" dirty="0"/>
              <a:t>for a wide variety of reasons</a:t>
            </a:r>
          </a:p>
          <a:p>
            <a:pPr lvl="1">
              <a:lnSpc>
                <a:spcPct val="80000"/>
              </a:lnSpc>
            </a:pPr>
            <a:r>
              <a:rPr lang="en-US" dirty="0"/>
              <a:t>A verification or monitoring strategy is an important part of a successful backup </a:t>
            </a:r>
            <a:r>
              <a:rPr lang="en-US" dirty="0" smtClean="0"/>
              <a:t>plan</a:t>
            </a:r>
            <a:endParaRPr lang="en-US" dirty="0"/>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Lore</a:t>
            </a:r>
            <a:endParaRPr lang="en-US" dirty="0"/>
          </a:p>
        </p:txBody>
      </p:sp>
      <p:sp>
        <p:nvSpPr>
          <p:cNvPr id="29699" name="Rectangle 3"/>
          <p:cNvSpPr>
            <a:spLocks noGrp="1" noChangeArrowheads="1"/>
          </p:cNvSpPr>
          <p:nvPr>
            <p:ph type="body" idx="1"/>
          </p:nvPr>
        </p:nvSpPr>
        <p:spPr>
          <a:xfrm>
            <a:off x="838200" y="1905000"/>
            <a:ext cx="8153400" cy="4800600"/>
          </a:xfrm>
        </p:spPr>
        <p:txBody>
          <a:bodyPr/>
          <a:lstStyle/>
          <a:p>
            <a:pPr>
              <a:lnSpc>
                <a:spcPct val="80000"/>
              </a:lnSpc>
            </a:pPr>
            <a:r>
              <a:rPr lang="en-US" sz="2800" b="1" dirty="0" smtClean="0"/>
              <a:t>Events</a:t>
            </a:r>
            <a:endParaRPr lang="en-US" sz="2800" b="1" dirty="0"/>
          </a:p>
          <a:p>
            <a:pPr lvl="1">
              <a:lnSpc>
                <a:spcPct val="80000"/>
              </a:lnSpc>
            </a:pPr>
            <a:r>
              <a:rPr lang="en-US" sz="2400" dirty="0"/>
              <a:t>In 1996, during a fire at the headquarters of Credit Lyonnais, a major bank in Paris, system administrators ran into the burning building to rescue backup tapes</a:t>
            </a:r>
          </a:p>
          <a:p>
            <a:pPr lvl="2">
              <a:lnSpc>
                <a:spcPct val="80000"/>
              </a:lnSpc>
            </a:pPr>
            <a:r>
              <a:rPr lang="en-US" sz="2000" dirty="0"/>
              <a:t>They didn't have offsite copies</a:t>
            </a:r>
          </a:p>
          <a:p>
            <a:pPr lvl="2">
              <a:lnSpc>
                <a:spcPct val="80000"/>
              </a:lnSpc>
            </a:pPr>
            <a:r>
              <a:rPr lang="en-US" sz="2000" dirty="0"/>
              <a:t>Crucial bank archives and computer data were lost</a:t>
            </a:r>
          </a:p>
          <a:p>
            <a:pPr lvl="1">
              <a:lnSpc>
                <a:spcPct val="80000"/>
              </a:lnSpc>
            </a:pPr>
            <a:r>
              <a:rPr lang="en-US" sz="2400" dirty="0"/>
              <a:t>Privacy Rights Clearinghouse has documented 16 instances of stolen or lost backup tapes (among major organizations) in 2005 &amp; 2006</a:t>
            </a:r>
          </a:p>
          <a:p>
            <a:pPr lvl="2">
              <a:lnSpc>
                <a:spcPct val="80000"/>
              </a:lnSpc>
            </a:pPr>
            <a:r>
              <a:rPr lang="en-US" sz="2000" dirty="0"/>
              <a:t>Affected organizations included Bank of America, Ameritrade, Citigroup, and Time Warner</a:t>
            </a:r>
          </a:p>
          <a:p>
            <a:pPr>
              <a:lnSpc>
                <a:spcPct val="80000"/>
              </a:lnSpc>
            </a:pPr>
            <a:endParaRPr lang="en-US" sz="2800" dirty="0"/>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0"/>
            <a:ext cx="7793037" cy="1462087"/>
          </a:xfrm>
        </p:spPr>
        <p:txBody>
          <a:bodyPr/>
          <a:lstStyle/>
          <a:p>
            <a:r>
              <a:rPr lang="en-US" smtClean="0"/>
              <a:t>What is most </a:t>
            </a:r>
            <a:r>
              <a:rPr lang="en-US" dirty="0" smtClean="0"/>
              <a:t>important to back up </a:t>
            </a:r>
            <a:r>
              <a:rPr lang="en-US" sz="3600" dirty="0" smtClean="0"/>
              <a:t>(select one or more)</a:t>
            </a:r>
            <a:r>
              <a:rPr lang="en-US" dirty="0" smtClean="0"/>
              <a:t>:</a:t>
            </a:r>
            <a:endParaRPr lang="en-US" dirty="0"/>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76963072"/>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2087" name="Chart" r:id="rId8" imgW="4572000" imgH="5143500" progId="MSGraph.Chart.8">
                  <p:embed followColorScheme="full"/>
                </p:oleObj>
              </mc:Choice>
              <mc:Fallback>
                <p:oleObj name="Chart" r:id="rId8" imgW="4572000" imgH="5143500" progId="MSGraph.Chart.8">
                  <p:embed followColorScheme="full"/>
                  <p:pic>
                    <p:nvPicPr>
                      <p:cNvPr id="0" name="Picture 11"/>
                      <p:cNvPicPr>
                        <a:picLocks noChangeAspect="1" noChangeArrowheads="1"/>
                      </p:cNvPicPr>
                      <p:nvPr/>
                    </p:nvPicPr>
                    <p:blipFill>
                      <a:blip r:embed="rId9"/>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551462" y="2057400"/>
            <a:ext cx="4114800" cy="4114800"/>
          </a:xfrm>
        </p:spPr>
        <p:txBody>
          <a:bodyPr>
            <a:noAutofit/>
          </a:bodyPr>
          <a:lstStyle/>
          <a:p>
            <a:pPr marL="514350" indent="-514350">
              <a:spcAft>
                <a:spcPts val="0"/>
              </a:spcAft>
              <a:buFont typeface="Wingdings" pitchFamily="2" charset="2"/>
              <a:buAutoNum type="arabicPeriod"/>
            </a:pPr>
            <a:r>
              <a:rPr lang="en-US" dirty="0" smtClean="0"/>
              <a:t>The OS</a:t>
            </a:r>
          </a:p>
          <a:p>
            <a:pPr marL="514350" indent="-514350">
              <a:spcAft>
                <a:spcPts val="0"/>
              </a:spcAft>
              <a:buFont typeface="Wingdings" pitchFamily="2" charset="2"/>
              <a:buAutoNum type="arabicPeriod"/>
            </a:pPr>
            <a:r>
              <a:rPr lang="en-US" dirty="0" smtClean="0"/>
              <a:t>Critical programs (</a:t>
            </a:r>
            <a:r>
              <a:rPr lang="en-US" dirty="0" err="1" smtClean="0"/>
              <a:t>eg</a:t>
            </a:r>
            <a:r>
              <a:rPr lang="en-US" dirty="0" smtClean="0"/>
              <a:t> Excel or Word)</a:t>
            </a:r>
          </a:p>
          <a:p>
            <a:pPr marL="514350" indent="-514350">
              <a:spcAft>
                <a:spcPts val="0"/>
              </a:spcAft>
              <a:buFont typeface="Wingdings" pitchFamily="2" charset="2"/>
              <a:buAutoNum type="arabicPeriod"/>
            </a:pPr>
            <a:r>
              <a:rPr lang="en-US" dirty="0" smtClean="0"/>
              <a:t>User data (</a:t>
            </a:r>
            <a:r>
              <a:rPr lang="en-US" dirty="0" err="1" smtClean="0"/>
              <a:t>eg</a:t>
            </a:r>
            <a:r>
              <a:rPr lang="en-US" dirty="0" smtClean="0"/>
              <a:t> Word documents)</a:t>
            </a:r>
          </a:p>
          <a:p>
            <a:pPr marL="514350" indent="-514350">
              <a:spcAft>
                <a:spcPts val="0"/>
              </a:spcAft>
              <a:buFont typeface="Wingdings" pitchFamily="2" charset="2"/>
              <a:buAutoNum type="arabicPeriod"/>
            </a:pPr>
            <a:r>
              <a:rPr lang="en-US" dirty="0" smtClean="0"/>
              <a:t>Databases</a:t>
            </a:r>
            <a:endParaRPr lang="en-US" dirty="0"/>
          </a:p>
        </p:txBody>
      </p:sp>
      <p:sp>
        <p:nvSpPr>
          <p:cNvPr id="7" name="CAI1"/>
          <p:cNvSpPr/>
          <p:nvPr>
            <p:custDataLst>
              <p:tags r:id="rId5"/>
            </p:custDataLst>
          </p:nvPr>
        </p:nvSpPr>
        <p:spPr bwMode="auto">
          <a:xfrm rot="10800000">
            <a:off x="-10160" y="3401229"/>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8" name="CAI2"/>
          <p:cNvSpPr/>
          <p:nvPr>
            <p:custDataLst>
              <p:tags r:id="rId6"/>
            </p:custDataLst>
          </p:nvPr>
        </p:nvSpPr>
        <p:spPr bwMode="auto">
          <a:xfrm rot="10800000">
            <a:off x="-10160" y="4474125"/>
            <a:ext cx="584200" cy="5842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r>
              <a:rPr lang="en-US" b="1"/>
              <a:t>Glossary of backup terms</a:t>
            </a:r>
          </a:p>
        </p:txBody>
      </p:sp>
      <p:sp>
        <p:nvSpPr>
          <p:cNvPr id="50180" name="Rectangle 4"/>
          <p:cNvSpPr>
            <a:spLocks noGrp="1" noChangeArrowheads="1"/>
          </p:cNvSpPr>
          <p:nvPr>
            <p:ph type="subTitle"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a:t>Glossary of backup terms</a:t>
            </a:r>
          </a:p>
        </p:txBody>
      </p:sp>
      <p:sp>
        <p:nvSpPr>
          <p:cNvPr id="31747" name="Rectangle 3"/>
          <p:cNvSpPr>
            <a:spLocks noGrp="1" noChangeArrowheads="1"/>
          </p:cNvSpPr>
          <p:nvPr>
            <p:ph type="body" idx="1"/>
          </p:nvPr>
        </p:nvSpPr>
        <p:spPr>
          <a:xfrm>
            <a:off x="1182688" y="2017713"/>
            <a:ext cx="7772400" cy="4535487"/>
          </a:xfrm>
        </p:spPr>
        <p:txBody>
          <a:bodyPr/>
          <a:lstStyle/>
          <a:p>
            <a:pPr>
              <a:lnSpc>
                <a:spcPct val="80000"/>
              </a:lnSpc>
            </a:pPr>
            <a:r>
              <a:rPr lang="en-US" sz="1600" dirty="0"/>
              <a:t>Backup policy </a:t>
            </a:r>
          </a:p>
          <a:p>
            <a:pPr lvl="1">
              <a:lnSpc>
                <a:spcPct val="80000"/>
              </a:lnSpc>
            </a:pPr>
            <a:r>
              <a:rPr lang="en-US" sz="1400" dirty="0"/>
              <a:t>An </a:t>
            </a:r>
            <a:r>
              <a:rPr lang="en-US" sz="1400" dirty="0" err="1"/>
              <a:t>organisation's</a:t>
            </a:r>
            <a:r>
              <a:rPr lang="en-US" sz="1400" dirty="0"/>
              <a:t> procedures and rules for ensuring that adequate amounts and types of backups are made, including suitably frequent testing of the process for restoring the original production system from the backup copies</a:t>
            </a:r>
          </a:p>
          <a:p>
            <a:pPr>
              <a:lnSpc>
                <a:spcPct val="80000"/>
              </a:lnSpc>
            </a:pPr>
            <a:r>
              <a:rPr lang="en-US" sz="1600" dirty="0"/>
              <a:t>Backup rotation </a:t>
            </a:r>
            <a:r>
              <a:rPr lang="en-US" sz="1600" dirty="0" smtClean="0"/>
              <a:t>scheme</a:t>
            </a:r>
            <a:endParaRPr lang="en-US" sz="1600" dirty="0"/>
          </a:p>
          <a:p>
            <a:pPr lvl="1">
              <a:lnSpc>
                <a:spcPct val="80000"/>
              </a:lnSpc>
            </a:pPr>
            <a:r>
              <a:rPr lang="en-US" sz="1400" dirty="0"/>
              <a:t>A method for effectively backing up data where multiple media are systematically moved from storage to usage in the backup process and back to </a:t>
            </a:r>
            <a:r>
              <a:rPr lang="en-US" sz="1400" dirty="0" smtClean="0"/>
              <a:t>storage</a:t>
            </a:r>
          </a:p>
          <a:p>
            <a:pPr lvl="1">
              <a:lnSpc>
                <a:spcPct val="80000"/>
              </a:lnSpc>
            </a:pPr>
            <a:r>
              <a:rPr lang="en-US" sz="1400" dirty="0" smtClean="0"/>
              <a:t>There </a:t>
            </a:r>
            <a:r>
              <a:rPr lang="en-US" sz="1400" dirty="0"/>
              <a:t>are several different schemes. Each takes a different approach to balance the need for a long retention period with frequently backing up changes. Some schemes are more complicated than others</a:t>
            </a:r>
          </a:p>
          <a:p>
            <a:pPr>
              <a:lnSpc>
                <a:spcPct val="80000"/>
              </a:lnSpc>
            </a:pPr>
            <a:r>
              <a:rPr lang="en-US" sz="1600" dirty="0"/>
              <a:t>Backup </a:t>
            </a:r>
            <a:r>
              <a:rPr lang="en-US" sz="1600" dirty="0" smtClean="0"/>
              <a:t>site</a:t>
            </a:r>
            <a:endParaRPr lang="en-US" sz="1600" dirty="0"/>
          </a:p>
          <a:p>
            <a:pPr lvl="1">
              <a:lnSpc>
                <a:spcPct val="80000"/>
              </a:lnSpc>
            </a:pPr>
            <a:r>
              <a:rPr lang="en-US" sz="1400" dirty="0"/>
              <a:t>A place where business can continue after a data loss event. Such a site may have ready access to the backups or possibly even a continuously updated mirror</a:t>
            </a:r>
          </a:p>
          <a:p>
            <a:pPr>
              <a:lnSpc>
                <a:spcPct val="80000"/>
              </a:lnSpc>
            </a:pPr>
            <a:r>
              <a:rPr lang="en-US" sz="1600" dirty="0"/>
              <a:t>Backup </a:t>
            </a:r>
            <a:r>
              <a:rPr lang="en-US" sz="1600" dirty="0" smtClean="0"/>
              <a:t>software</a:t>
            </a:r>
            <a:endParaRPr lang="en-US" sz="1600" dirty="0"/>
          </a:p>
          <a:p>
            <a:pPr lvl="1">
              <a:lnSpc>
                <a:spcPct val="80000"/>
              </a:lnSpc>
            </a:pPr>
            <a:r>
              <a:rPr lang="en-US" sz="1400" dirty="0"/>
              <a:t>Computer software applications that are used for performing the backing up of data, i.e., the systematic generation of backup copies</a:t>
            </a:r>
          </a:p>
          <a:p>
            <a:pPr>
              <a:lnSpc>
                <a:spcPct val="80000"/>
              </a:lnSpc>
            </a:pPr>
            <a:r>
              <a:rPr lang="en-US" sz="1600" dirty="0"/>
              <a:t>Backup window </a:t>
            </a:r>
          </a:p>
          <a:p>
            <a:pPr lvl="1">
              <a:lnSpc>
                <a:spcPct val="80000"/>
              </a:lnSpc>
            </a:pPr>
            <a:r>
              <a:rPr lang="en-US" sz="1400" dirty="0"/>
              <a:t>The period of time that a system is available to perform a backup procedure. Backup procedures can have detrimental effects to system and network performance, sometimes requiring the primary use of the system to be suspended. </a:t>
            </a:r>
            <a:endParaRPr lang="en-US" sz="1400" dirty="0" smtClean="0"/>
          </a:p>
          <a:p>
            <a:pPr lvl="1">
              <a:lnSpc>
                <a:spcPct val="80000"/>
              </a:lnSpc>
            </a:pPr>
            <a:r>
              <a:rPr lang="en-US" sz="1400" dirty="0" smtClean="0"/>
              <a:t>These </a:t>
            </a:r>
            <a:r>
              <a:rPr lang="en-US" sz="1400" dirty="0"/>
              <a:t>effects can be mitigated by arranging a backup window with the users or owners of the system(s)</a:t>
            </a:r>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a:t>Glossary of backup terms</a:t>
            </a:r>
          </a:p>
        </p:txBody>
      </p:sp>
      <p:sp>
        <p:nvSpPr>
          <p:cNvPr id="52227" name="Rectangle 3"/>
          <p:cNvSpPr>
            <a:spLocks noGrp="1" noChangeArrowheads="1"/>
          </p:cNvSpPr>
          <p:nvPr>
            <p:ph type="body" idx="1"/>
          </p:nvPr>
        </p:nvSpPr>
        <p:spPr>
          <a:xfrm>
            <a:off x="1182688" y="2017713"/>
            <a:ext cx="7772400" cy="4687887"/>
          </a:xfrm>
        </p:spPr>
        <p:txBody>
          <a:bodyPr/>
          <a:lstStyle/>
          <a:p>
            <a:pPr>
              <a:lnSpc>
                <a:spcPct val="80000"/>
              </a:lnSpc>
            </a:pPr>
            <a:r>
              <a:rPr lang="en-US" sz="1400" dirty="0"/>
              <a:t>Copy backup   </a:t>
            </a:r>
          </a:p>
          <a:p>
            <a:pPr lvl="1">
              <a:lnSpc>
                <a:spcPct val="80000"/>
              </a:lnSpc>
            </a:pPr>
            <a:r>
              <a:rPr lang="en-US" sz="1050" dirty="0"/>
              <a:t>Term for full backup used by Windows Server </a:t>
            </a:r>
            <a:r>
              <a:rPr lang="en-US" sz="1050" dirty="0" smtClean="0"/>
              <a:t>2003</a:t>
            </a:r>
            <a:endParaRPr lang="en-US" sz="1050" dirty="0"/>
          </a:p>
          <a:p>
            <a:pPr>
              <a:lnSpc>
                <a:spcPct val="80000"/>
              </a:lnSpc>
            </a:pPr>
            <a:r>
              <a:rPr lang="en-US" sz="1400" dirty="0"/>
              <a:t>Cumulative incremental backup </a:t>
            </a:r>
          </a:p>
          <a:p>
            <a:pPr lvl="1">
              <a:lnSpc>
                <a:spcPct val="80000"/>
              </a:lnSpc>
            </a:pPr>
            <a:r>
              <a:rPr lang="en-US" sz="1050" dirty="0"/>
              <a:t>Term for a differential backup used by </a:t>
            </a:r>
            <a:r>
              <a:rPr lang="en-US" sz="1050" dirty="0" err="1" smtClean="0"/>
              <a:t>NetBackup</a:t>
            </a:r>
            <a:endParaRPr lang="en-US" sz="1050" dirty="0"/>
          </a:p>
          <a:p>
            <a:pPr>
              <a:lnSpc>
                <a:spcPct val="80000"/>
              </a:lnSpc>
            </a:pPr>
            <a:r>
              <a:rPr lang="en-US" sz="1400" dirty="0"/>
              <a:t>Daily backup </a:t>
            </a:r>
          </a:p>
          <a:p>
            <a:pPr lvl="1">
              <a:lnSpc>
                <a:spcPct val="80000"/>
              </a:lnSpc>
            </a:pPr>
            <a:r>
              <a:rPr lang="en-US" sz="1050" dirty="0"/>
              <a:t>Term for incremental backup used by Windows Server </a:t>
            </a:r>
            <a:r>
              <a:rPr lang="en-US" sz="1050" dirty="0" smtClean="0"/>
              <a:t>2003</a:t>
            </a:r>
            <a:endParaRPr lang="en-US" sz="1050" dirty="0"/>
          </a:p>
          <a:p>
            <a:pPr>
              <a:lnSpc>
                <a:spcPct val="80000"/>
              </a:lnSpc>
            </a:pPr>
            <a:r>
              <a:rPr lang="en-US" sz="1400" dirty="0"/>
              <a:t>Data </a:t>
            </a:r>
            <a:r>
              <a:rPr lang="en-US" sz="1400" dirty="0" smtClean="0"/>
              <a:t>salvage</a:t>
            </a:r>
            <a:endParaRPr lang="en-US" sz="1400" dirty="0"/>
          </a:p>
          <a:p>
            <a:pPr lvl="1">
              <a:lnSpc>
                <a:spcPct val="80000"/>
              </a:lnSpc>
            </a:pPr>
            <a:r>
              <a:rPr lang="en-US" sz="1050" dirty="0"/>
              <a:t>The process of recovering data from storage devices when the normal operational methods are impossible. This process is typically performed by specialists in controlled environments with special tools. For example, a crashed hard disk may still have data on it even though it doesn't work properly. A data salvage specialist might be able to recover much of the original data by opening it up in a clean room and tinkering with the internal </a:t>
            </a:r>
            <a:r>
              <a:rPr lang="en-US" sz="1050" dirty="0" smtClean="0"/>
              <a:t>parts</a:t>
            </a:r>
            <a:endParaRPr lang="en-US" sz="1050" dirty="0"/>
          </a:p>
          <a:p>
            <a:pPr>
              <a:lnSpc>
                <a:spcPct val="80000"/>
              </a:lnSpc>
            </a:pPr>
            <a:r>
              <a:rPr lang="en-US" sz="1400" dirty="0"/>
              <a:t>Differential backup </a:t>
            </a:r>
          </a:p>
          <a:p>
            <a:pPr lvl="1">
              <a:lnSpc>
                <a:spcPct val="80000"/>
              </a:lnSpc>
            </a:pPr>
            <a:r>
              <a:rPr lang="en-US" sz="1050" dirty="0"/>
              <a:t>A cumulative backup of all changes made since the last full backup. The advantage to this is the quicker recovery time, requiring only a full backup and the latest differential backup to restore the system. The disadvantage is that for each day elapsed since the last full backup, more data needs to be backed up, especially if a majority of the data has been </a:t>
            </a:r>
            <a:r>
              <a:rPr lang="en-US" sz="1050" dirty="0" smtClean="0"/>
              <a:t>changed</a:t>
            </a:r>
            <a:endParaRPr lang="en-US" sz="1050" dirty="0"/>
          </a:p>
          <a:p>
            <a:pPr>
              <a:lnSpc>
                <a:spcPct val="80000"/>
              </a:lnSpc>
            </a:pPr>
            <a:r>
              <a:rPr lang="en-US" sz="1400" dirty="0"/>
              <a:t>Differential incremental backup </a:t>
            </a:r>
          </a:p>
          <a:p>
            <a:pPr lvl="1">
              <a:lnSpc>
                <a:spcPct val="80000"/>
              </a:lnSpc>
            </a:pPr>
            <a:r>
              <a:rPr lang="en-US" sz="1050" dirty="0"/>
              <a:t>Term for an incremental backup used by </a:t>
            </a:r>
            <a:r>
              <a:rPr lang="en-US" sz="1050" dirty="0" err="1" smtClean="0"/>
              <a:t>NetBackup</a:t>
            </a:r>
            <a:endParaRPr lang="en-US" sz="1050" dirty="0"/>
          </a:p>
          <a:p>
            <a:pPr>
              <a:lnSpc>
                <a:spcPct val="80000"/>
              </a:lnSpc>
            </a:pPr>
            <a:r>
              <a:rPr lang="en-US" sz="1400" dirty="0"/>
              <a:t>Disaster </a:t>
            </a:r>
            <a:r>
              <a:rPr lang="en-US" sz="1400" dirty="0" smtClean="0"/>
              <a:t>recovery</a:t>
            </a:r>
            <a:endParaRPr lang="en-US" sz="1400" dirty="0"/>
          </a:p>
          <a:p>
            <a:pPr lvl="1">
              <a:lnSpc>
                <a:spcPct val="80000"/>
              </a:lnSpc>
            </a:pPr>
            <a:r>
              <a:rPr lang="en-US" sz="1050" dirty="0"/>
              <a:t>The process of recovering after a business disaster and restoring or recreating data. One of the main purposes of creating backups is to facilitate a successful disaster recovery. For maximum effectiveness, this process should be planned in advance and </a:t>
            </a:r>
            <a:r>
              <a:rPr lang="en-US" sz="1050" dirty="0" smtClean="0"/>
              <a:t>audited</a:t>
            </a:r>
            <a:endParaRPr lang="en-US" sz="1050" dirty="0"/>
          </a:p>
          <a:p>
            <a:pPr>
              <a:lnSpc>
                <a:spcPct val="80000"/>
              </a:lnSpc>
            </a:pPr>
            <a:r>
              <a:rPr lang="en-US" sz="1400" dirty="0"/>
              <a:t>Disk image</a:t>
            </a:r>
          </a:p>
          <a:p>
            <a:pPr lvl="1">
              <a:lnSpc>
                <a:spcPct val="80000"/>
              </a:lnSpc>
            </a:pPr>
            <a:r>
              <a:rPr lang="en-US" sz="1050" dirty="0"/>
              <a:t>A method of backing up a whole disk or </a:t>
            </a:r>
            <a:r>
              <a:rPr lang="en-US" sz="1050" dirty="0" err="1"/>
              <a:t>filesystem</a:t>
            </a:r>
            <a:r>
              <a:rPr lang="en-US" sz="1050" dirty="0"/>
              <a:t> in a single image. Since the underlying data structures are what is actually backed up, this method does not allow for file </a:t>
            </a:r>
            <a:r>
              <a:rPr lang="en-US" sz="1000" dirty="0"/>
              <a:t>level control over what is selected for backup or </a:t>
            </a:r>
            <a:r>
              <a:rPr lang="en-US" sz="1000" dirty="0" smtClean="0"/>
              <a:t>restore</a:t>
            </a:r>
            <a:endParaRPr lang="en-US" sz="1000" dirty="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b="1"/>
              <a:t>Glossary of backup terms</a:t>
            </a:r>
          </a:p>
        </p:txBody>
      </p:sp>
      <p:sp>
        <p:nvSpPr>
          <p:cNvPr id="53251" name="Rectangle 3"/>
          <p:cNvSpPr>
            <a:spLocks noGrp="1" noChangeArrowheads="1"/>
          </p:cNvSpPr>
          <p:nvPr>
            <p:ph type="body" idx="1"/>
          </p:nvPr>
        </p:nvSpPr>
        <p:spPr>
          <a:xfrm>
            <a:off x="1182688" y="2017713"/>
            <a:ext cx="7772400" cy="4611687"/>
          </a:xfrm>
        </p:spPr>
        <p:txBody>
          <a:bodyPr/>
          <a:lstStyle/>
          <a:p>
            <a:pPr>
              <a:lnSpc>
                <a:spcPct val="80000"/>
              </a:lnSpc>
            </a:pPr>
            <a:r>
              <a:rPr lang="en-US" sz="1400" dirty="0" err="1"/>
              <a:t>FlashBackup</a:t>
            </a:r>
            <a:r>
              <a:rPr lang="en-US" sz="1400" dirty="0"/>
              <a:t> </a:t>
            </a:r>
          </a:p>
          <a:p>
            <a:pPr lvl="1">
              <a:lnSpc>
                <a:spcPct val="80000"/>
              </a:lnSpc>
            </a:pPr>
            <a:r>
              <a:rPr lang="en-US" sz="1200" dirty="0"/>
              <a:t>Term for </a:t>
            </a:r>
            <a:r>
              <a:rPr lang="en-US" sz="1200" i="1" dirty="0"/>
              <a:t>raw partition backup</a:t>
            </a:r>
            <a:r>
              <a:rPr lang="en-US" sz="1200" dirty="0"/>
              <a:t> used by </a:t>
            </a:r>
            <a:r>
              <a:rPr lang="en-US" sz="1200" dirty="0" err="1"/>
              <a:t>NetBackup</a:t>
            </a:r>
            <a:r>
              <a:rPr lang="en-US" sz="1200" dirty="0"/>
              <a:t> Advanced Client. In NBAC, support is limited to the </a:t>
            </a:r>
            <a:r>
              <a:rPr lang="en-US" sz="1200" dirty="0" err="1"/>
              <a:t>VxFS</a:t>
            </a:r>
            <a:r>
              <a:rPr lang="en-US" sz="1200" dirty="0"/>
              <a:t> (</a:t>
            </a:r>
            <a:r>
              <a:rPr lang="en-US" sz="1200" dirty="0" err="1"/>
              <a:t>Veritas</a:t>
            </a:r>
            <a:r>
              <a:rPr lang="en-US" sz="1200" dirty="0"/>
              <a:t>), </a:t>
            </a:r>
            <a:r>
              <a:rPr lang="en-US" sz="1200" dirty="0" err="1"/>
              <a:t>ufs</a:t>
            </a:r>
            <a:r>
              <a:rPr lang="en-US" sz="1200" dirty="0"/>
              <a:t> (Solaris), Online JFS (HP-UX), and NTFS (Windows) </a:t>
            </a:r>
            <a:r>
              <a:rPr lang="en-US" sz="1200" dirty="0" err="1"/>
              <a:t>filesystem</a:t>
            </a:r>
            <a:r>
              <a:rPr lang="en-US" sz="1200" dirty="0"/>
              <a:t> types. Similar to the UNIX utility </a:t>
            </a:r>
            <a:r>
              <a:rPr lang="en-US" sz="1200" i="1" dirty="0"/>
              <a:t>dump</a:t>
            </a:r>
            <a:r>
              <a:rPr lang="en-US" sz="1200" dirty="0"/>
              <a:t>.</a:t>
            </a:r>
          </a:p>
          <a:p>
            <a:pPr>
              <a:lnSpc>
                <a:spcPct val="80000"/>
              </a:lnSpc>
            </a:pPr>
            <a:r>
              <a:rPr lang="en-US" sz="1400" dirty="0"/>
              <a:t>Full backup </a:t>
            </a:r>
          </a:p>
          <a:p>
            <a:pPr lvl="1">
              <a:lnSpc>
                <a:spcPct val="80000"/>
              </a:lnSpc>
            </a:pPr>
            <a:r>
              <a:rPr lang="en-US" sz="1200" dirty="0"/>
              <a:t>A backup of all (selected) files on the system. In contrast to a drive image, this does not included the file allocation tables, partition structure and boot sectors.</a:t>
            </a:r>
          </a:p>
          <a:p>
            <a:pPr>
              <a:lnSpc>
                <a:spcPct val="80000"/>
              </a:lnSpc>
            </a:pPr>
            <a:r>
              <a:rPr lang="en-US" sz="1400" dirty="0"/>
              <a:t>Hot </a:t>
            </a:r>
            <a:r>
              <a:rPr lang="en-US" sz="1400" dirty="0" smtClean="0"/>
              <a:t>backup</a:t>
            </a:r>
            <a:endParaRPr lang="en-US" sz="1400" dirty="0"/>
          </a:p>
          <a:p>
            <a:pPr lvl="1">
              <a:lnSpc>
                <a:spcPct val="80000"/>
              </a:lnSpc>
            </a:pPr>
            <a:r>
              <a:rPr lang="en-US" sz="1200" dirty="0"/>
              <a:t>A backup of a database that is still running, and so changes may be made to the data while it is being backed up. Some database engines keep a record of all entries changed, including the complete new value. This can be used to resolve changes made during the backup.</a:t>
            </a:r>
          </a:p>
          <a:p>
            <a:pPr>
              <a:lnSpc>
                <a:spcPct val="80000"/>
              </a:lnSpc>
            </a:pPr>
            <a:r>
              <a:rPr lang="en-US" sz="1400" dirty="0"/>
              <a:t>Incremental </a:t>
            </a:r>
            <a:r>
              <a:rPr lang="en-US" sz="1400" dirty="0" smtClean="0"/>
              <a:t>backup</a:t>
            </a:r>
            <a:endParaRPr lang="en-US" sz="1400" dirty="0"/>
          </a:p>
          <a:p>
            <a:pPr lvl="1">
              <a:lnSpc>
                <a:spcPct val="80000"/>
              </a:lnSpc>
            </a:pPr>
            <a:r>
              <a:rPr lang="en-US" sz="1200" dirty="0"/>
              <a:t>A backup that only contains the files that have changed since the most recent backup (either full or incremental). The advantage of this is quicker backup times, as only changed files need to be saved. The disadvantage is longer recovery times, as the latest full backup, and all incremental backups up to the date of data loss need to be restored.</a:t>
            </a:r>
          </a:p>
          <a:p>
            <a:pPr>
              <a:lnSpc>
                <a:spcPct val="80000"/>
              </a:lnSpc>
            </a:pPr>
            <a:r>
              <a:rPr lang="en-US" sz="1400" dirty="0"/>
              <a:t>Media spanning </a:t>
            </a:r>
          </a:p>
          <a:p>
            <a:pPr lvl="1">
              <a:lnSpc>
                <a:spcPct val="80000"/>
              </a:lnSpc>
            </a:pPr>
            <a:r>
              <a:rPr lang="en-US" sz="1200" dirty="0"/>
              <a:t>Sometimes a backup job is larger than a single destination storage medium. In this case, the job must be broken up into fragments that can be distributed across multiple storage media.</a:t>
            </a:r>
          </a:p>
          <a:p>
            <a:pPr>
              <a:lnSpc>
                <a:spcPct val="80000"/>
              </a:lnSpc>
            </a:pPr>
            <a:r>
              <a:rPr lang="en-US" sz="1400" dirty="0"/>
              <a:t>Multiplexing </a:t>
            </a:r>
          </a:p>
          <a:p>
            <a:pPr lvl="1">
              <a:lnSpc>
                <a:spcPct val="80000"/>
              </a:lnSpc>
            </a:pPr>
            <a:r>
              <a:rPr lang="en-US" sz="1200" dirty="0"/>
              <a:t>The practice of combining multiple backup data streams into a single stream that can be written to a single storage device. For example, backing up 4 PCs to a single tape drive at once.</a:t>
            </a:r>
          </a:p>
          <a:p>
            <a:pPr>
              <a:lnSpc>
                <a:spcPct val="80000"/>
              </a:lnSpc>
            </a:pPr>
            <a:r>
              <a:rPr lang="en-US" sz="1400" dirty="0" err="1"/>
              <a:t>Multistreaming</a:t>
            </a:r>
            <a:r>
              <a:rPr lang="en-US" sz="1400" dirty="0"/>
              <a:t> </a:t>
            </a:r>
          </a:p>
          <a:p>
            <a:pPr lvl="1">
              <a:lnSpc>
                <a:spcPct val="80000"/>
              </a:lnSpc>
            </a:pPr>
            <a:r>
              <a:rPr lang="en-US" sz="1200" dirty="0"/>
              <a:t>The practice of creating multiple backup data streams from a single system to multiple storage devices. For example, backing up a single database to 4 tape drives at once.</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b="1"/>
              <a:t>Data repository models</a:t>
            </a:r>
          </a:p>
        </p:txBody>
      </p:sp>
      <p:sp>
        <p:nvSpPr>
          <p:cNvPr id="4100" name="Rectangle 4"/>
          <p:cNvSpPr>
            <a:spLocks noGrp="1" noChangeArrowheads="1"/>
          </p:cNvSpPr>
          <p:nvPr>
            <p:ph type="subTitle"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a:t>Glossary of backup terms</a:t>
            </a:r>
          </a:p>
        </p:txBody>
      </p:sp>
      <p:sp>
        <p:nvSpPr>
          <p:cNvPr id="54275" name="Rectangle 3"/>
          <p:cNvSpPr>
            <a:spLocks noGrp="1" noChangeArrowheads="1"/>
          </p:cNvSpPr>
          <p:nvPr>
            <p:ph type="body" idx="1"/>
          </p:nvPr>
        </p:nvSpPr>
        <p:spPr>
          <a:xfrm>
            <a:off x="1219200" y="1981200"/>
            <a:ext cx="7772400" cy="4343400"/>
          </a:xfrm>
        </p:spPr>
        <p:txBody>
          <a:bodyPr/>
          <a:lstStyle/>
          <a:p>
            <a:pPr>
              <a:lnSpc>
                <a:spcPct val="80000"/>
              </a:lnSpc>
            </a:pPr>
            <a:r>
              <a:rPr lang="en-US" sz="1400" dirty="0"/>
              <a:t>Normal backup </a:t>
            </a:r>
          </a:p>
          <a:p>
            <a:pPr lvl="1">
              <a:lnSpc>
                <a:spcPct val="80000"/>
              </a:lnSpc>
            </a:pPr>
            <a:r>
              <a:rPr lang="en-US" sz="1200" dirty="0"/>
              <a:t>Term for full backup used by Windows Server 2003.</a:t>
            </a:r>
          </a:p>
          <a:p>
            <a:pPr>
              <a:lnSpc>
                <a:spcPct val="80000"/>
              </a:lnSpc>
            </a:pPr>
            <a:r>
              <a:rPr lang="en-US" sz="1400" dirty="0"/>
              <a:t>Near store </a:t>
            </a:r>
          </a:p>
          <a:p>
            <a:pPr lvl="1">
              <a:lnSpc>
                <a:spcPct val="80000"/>
              </a:lnSpc>
            </a:pPr>
            <a:r>
              <a:rPr lang="en-US" sz="1200" dirty="0"/>
              <a:t>Provisionally backing up data to a local staging backup device, possibly for later archival backup to a remote store device.</a:t>
            </a:r>
          </a:p>
          <a:p>
            <a:pPr>
              <a:lnSpc>
                <a:spcPct val="80000"/>
              </a:lnSpc>
            </a:pPr>
            <a:r>
              <a:rPr lang="en-US" sz="1400" dirty="0"/>
              <a:t>Open file backup </a:t>
            </a:r>
          </a:p>
          <a:p>
            <a:pPr lvl="1">
              <a:lnSpc>
                <a:spcPct val="80000"/>
              </a:lnSpc>
            </a:pPr>
            <a:r>
              <a:rPr lang="en-US" sz="1200" dirty="0"/>
              <a:t>Term for the ability to back up a file while it is in use by another application. See </a:t>
            </a:r>
            <a:r>
              <a:rPr lang="en-US" sz="1200" dirty="0">
                <a:hlinkClick r:id="rId3" tooltip="File locking"/>
              </a:rPr>
              <a:t>File locking</a:t>
            </a:r>
            <a:r>
              <a:rPr lang="en-US" sz="1200" dirty="0"/>
              <a:t>.</a:t>
            </a:r>
          </a:p>
          <a:p>
            <a:pPr>
              <a:lnSpc>
                <a:spcPct val="80000"/>
              </a:lnSpc>
            </a:pPr>
            <a:r>
              <a:rPr lang="en-US" sz="1400" dirty="0"/>
              <a:t>Remote store </a:t>
            </a:r>
          </a:p>
          <a:p>
            <a:pPr lvl="1">
              <a:lnSpc>
                <a:spcPct val="80000"/>
              </a:lnSpc>
            </a:pPr>
            <a:r>
              <a:rPr lang="en-US" sz="1200" dirty="0"/>
              <a:t>Backing up data to an offsite permanent backup facility, either directly from the live data source or else from an intermediate near store device.</a:t>
            </a:r>
          </a:p>
          <a:p>
            <a:pPr>
              <a:lnSpc>
                <a:spcPct val="80000"/>
              </a:lnSpc>
            </a:pPr>
            <a:r>
              <a:rPr lang="en-US" sz="1400" dirty="0"/>
              <a:t>Restore time </a:t>
            </a:r>
          </a:p>
          <a:p>
            <a:pPr lvl="1">
              <a:lnSpc>
                <a:spcPct val="80000"/>
              </a:lnSpc>
            </a:pPr>
            <a:r>
              <a:rPr lang="en-US" sz="1200" dirty="0"/>
              <a:t>The amount of time required to bring a desired data set back from the backup media.</a:t>
            </a:r>
          </a:p>
          <a:p>
            <a:pPr>
              <a:lnSpc>
                <a:spcPct val="80000"/>
              </a:lnSpc>
            </a:pPr>
            <a:r>
              <a:rPr lang="en-US" sz="1400" dirty="0"/>
              <a:t>Retention time </a:t>
            </a:r>
          </a:p>
          <a:p>
            <a:pPr lvl="1">
              <a:lnSpc>
                <a:spcPct val="80000"/>
              </a:lnSpc>
            </a:pPr>
            <a:r>
              <a:rPr lang="en-US" sz="1200" dirty="0"/>
              <a:t>The amount of time in which a given set of data will remain available for restore. Some backup products rely on daily copies of data and measure retention in terms of days. Others retain a number of copies of data changes regardless of the amount of time.</a:t>
            </a:r>
          </a:p>
          <a:p>
            <a:pPr>
              <a:lnSpc>
                <a:spcPct val="80000"/>
              </a:lnSpc>
            </a:pPr>
            <a:r>
              <a:rPr lang="en-US" sz="1400" dirty="0"/>
              <a:t>Site-to-site backup </a:t>
            </a:r>
          </a:p>
          <a:p>
            <a:pPr lvl="1">
              <a:lnSpc>
                <a:spcPct val="80000"/>
              </a:lnSpc>
            </a:pPr>
            <a:r>
              <a:rPr lang="en-US" sz="1200" dirty="0"/>
              <a:t>Backup, over the internet, to an offsite location under the user's control. Similar to remote backup except that the owner of the data maintains control of the storage location.</a:t>
            </a:r>
          </a:p>
          <a:p>
            <a:pPr>
              <a:lnSpc>
                <a:spcPct val="80000"/>
              </a:lnSpc>
            </a:pPr>
            <a:r>
              <a:rPr lang="en-US" sz="1400" dirty="0"/>
              <a:t>Synthetic backup </a:t>
            </a:r>
          </a:p>
          <a:p>
            <a:pPr lvl="1">
              <a:lnSpc>
                <a:spcPct val="80000"/>
              </a:lnSpc>
            </a:pPr>
            <a:r>
              <a:rPr lang="en-US" sz="1200" dirty="0"/>
              <a:t>Term used by NetBackup for a restorable backup image that is synthesized on the backup server from a previous full backup and all the incremental backups since then. It is equivalent to what a full backup would be if it were taken at the time of the last incremental backup.</a:t>
            </a: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a:t>Glossary of backup terms</a:t>
            </a:r>
          </a:p>
        </p:txBody>
      </p:sp>
      <p:sp>
        <p:nvSpPr>
          <p:cNvPr id="55299" name="Rectangle 3"/>
          <p:cNvSpPr>
            <a:spLocks noGrp="1" noChangeArrowheads="1"/>
          </p:cNvSpPr>
          <p:nvPr>
            <p:ph type="body" idx="1"/>
          </p:nvPr>
        </p:nvSpPr>
        <p:spPr>
          <a:xfrm>
            <a:off x="1182688" y="2017713"/>
            <a:ext cx="7772400" cy="4459287"/>
          </a:xfrm>
        </p:spPr>
        <p:txBody>
          <a:bodyPr/>
          <a:lstStyle/>
          <a:p>
            <a:pPr>
              <a:lnSpc>
                <a:spcPct val="80000"/>
              </a:lnSpc>
            </a:pPr>
            <a:r>
              <a:rPr lang="en-US" sz="1600" dirty="0"/>
              <a:t>Tape library </a:t>
            </a:r>
          </a:p>
          <a:p>
            <a:pPr lvl="1">
              <a:lnSpc>
                <a:spcPct val="80000"/>
              </a:lnSpc>
            </a:pPr>
            <a:r>
              <a:rPr lang="en-US" sz="1400" dirty="0"/>
              <a:t>A storage device which contains tape drives, slots to hold tape cartridges, a barcode reader to identify tape cartridges and an automated method for physically moving tapes within the device. These devices can store immense amounts of data.</a:t>
            </a:r>
          </a:p>
          <a:p>
            <a:pPr>
              <a:lnSpc>
                <a:spcPct val="80000"/>
              </a:lnSpc>
            </a:pPr>
            <a:r>
              <a:rPr lang="en-US" sz="1600" dirty="0"/>
              <a:t>True image restore </a:t>
            </a:r>
          </a:p>
          <a:p>
            <a:pPr lvl="1">
              <a:lnSpc>
                <a:spcPct val="80000"/>
              </a:lnSpc>
            </a:pPr>
            <a:r>
              <a:rPr lang="en-US" sz="1400" dirty="0"/>
              <a:t>Term used by </a:t>
            </a:r>
            <a:r>
              <a:rPr lang="en-US" sz="1400" dirty="0" err="1"/>
              <a:t>NetBackup</a:t>
            </a:r>
            <a:r>
              <a:rPr lang="en-US" sz="1400" dirty="0"/>
              <a:t> and Backup Exec for the collection of file deletion and file movement records so that an accurate restore can be performed. For instance, consider a system that has a directory with 5 documents in it on Friday. On Saturday, the system gets a full backup that includes those 5 documents. On Monday, the owner of those documents deletes 2 of them and updates 1 of the 3 remaining. That updated document gets backed up as part of The Monday night incremental backup. On Tuesday afternoon the system crashes. If we perform a normal restore of the full backup from Saturday and the incremental backup from Monday to the fresh system, we will have restored the 2 documents that were intentionally deleted. True image restore keeps track of the deletions with each incremental backup and prevents the deleted files from being inappropriately restored.</a:t>
            </a:r>
          </a:p>
          <a:p>
            <a:pPr>
              <a:lnSpc>
                <a:spcPct val="80000"/>
              </a:lnSpc>
            </a:pPr>
            <a:r>
              <a:rPr lang="en-US" sz="1600" dirty="0"/>
              <a:t>Trusted paper </a:t>
            </a:r>
            <a:r>
              <a:rPr lang="en-US" sz="1600" dirty="0" smtClean="0"/>
              <a:t>key</a:t>
            </a:r>
            <a:endParaRPr lang="en-US" sz="1600" dirty="0"/>
          </a:p>
          <a:p>
            <a:pPr lvl="1">
              <a:lnSpc>
                <a:spcPct val="80000"/>
              </a:lnSpc>
            </a:pPr>
            <a:r>
              <a:rPr lang="en-US" sz="1400" dirty="0"/>
              <a:t>A machine-readable print of a cryptographic key.</a:t>
            </a:r>
          </a:p>
          <a:p>
            <a:pPr>
              <a:lnSpc>
                <a:spcPct val="80000"/>
              </a:lnSpc>
            </a:pPr>
            <a:r>
              <a:rPr lang="en-US" sz="1600" dirty="0"/>
              <a:t>Virtual Tape Library (VTL) </a:t>
            </a:r>
          </a:p>
          <a:p>
            <a:pPr lvl="1">
              <a:lnSpc>
                <a:spcPct val="80000"/>
              </a:lnSpc>
            </a:pPr>
            <a:r>
              <a:rPr lang="en-US" sz="1400" dirty="0"/>
              <a:t>A storage device that appears to be a tape library to backup software, but actually stores data by some </a:t>
            </a:r>
            <a:r>
              <a:rPr lang="en-US" sz="1400"/>
              <a:t>other </a:t>
            </a:r>
            <a:r>
              <a:rPr lang="en-US" sz="1400" smtClean="0"/>
              <a:t>means</a:t>
            </a:r>
          </a:p>
          <a:p>
            <a:pPr lvl="1">
              <a:lnSpc>
                <a:spcPct val="80000"/>
              </a:lnSpc>
            </a:pPr>
            <a:r>
              <a:rPr lang="en-US" sz="1400" dirty="0" smtClean="0"/>
              <a:t>A </a:t>
            </a:r>
            <a:r>
              <a:rPr lang="en-US" sz="1400" dirty="0"/>
              <a:t>VTL can be configured as a temporary storage location before data is actually sent to real tapes or it can be the final storage location itself</a:t>
            </a:r>
          </a:p>
          <a:p>
            <a:pPr>
              <a:lnSpc>
                <a:spcPct val="80000"/>
              </a:lnSpc>
            </a:pPr>
            <a:endParaRPr lang="en-US" sz="1600"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a:t>Data repository models</a:t>
            </a:r>
          </a:p>
        </p:txBody>
      </p:sp>
      <p:sp>
        <p:nvSpPr>
          <p:cNvPr id="7171" name="Rectangle 3"/>
          <p:cNvSpPr>
            <a:spLocks noGrp="1" noChangeArrowheads="1"/>
          </p:cNvSpPr>
          <p:nvPr>
            <p:ph type="body" idx="1"/>
          </p:nvPr>
        </p:nvSpPr>
        <p:spPr/>
        <p:txBody>
          <a:bodyPr/>
          <a:lstStyle/>
          <a:p>
            <a:pPr>
              <a:lnSpc>
                <a:spcPct val="90000"/>
              </a:lnSpc>
            </a:pPr>
            <a:r>
              <a:rPr lang="en-US" sz="2400" dirty="0"/>
              <a:t>Any backup strategy starts with a concept of a data repository</a:t>
            </a:r>
          </a:p>
          <a:p>
            <a:pPr lvl="1">
              <a:lnSpc>
                <a:spcPct val="90000"/>
              </a:lnSpc>
            </a:pPr>
            <a:r>
              <a:rPr lang="en-US" sz="2000" dirty="0"/>
              <a:t>Backup data needs to be stored somehow</a:t>
            </a:r>
          </a:p>
          <a:p>
            <a:pPr lvl="2">
              <a:lnSpc>
                <a:spcPct val="90000"/>
              </a:lnSpc>
            </a:pPr>
            <a:r>
              <a:rPr lang="en-US" sz="1800" dirty="0"/>
              <a:t>Needs to be organized to a degree</a:t>
            </a:r>
          </a:p>
          <a:p>
            <a:pPr lvl="1">
              <a:lnSpc>
                <a:spcPct val="90000"/>
              </a:lnSpc>
            </a:pPr>
            <a:r>
              <a:rPr lang="en-US" sz="2000" dirty="0"/>
              <a:t>May be as simple as a sheet of paper</a:t>
            </a:r>
          </a:p>
          <a:p>
            <a:pPr lvl="2">
              <a:lnSpc>
                <a:spcPct val="90000"/>
              </a:lnSpc>
            </a:pPr>
            <a:r>
              <a:rPr lang="en-US" sz="1800" dirty="0"/>
              <a:t>List of all backup tapes and the dates they were written</a:t>
            </a:r>
          </a:p>
          <a:p>
            <a:pPr lvl="1">
              <a:lnSpc>
                <a:spcPct val="90000"/>
              </a:lnSpc>
            </a:pPr>
            <a:r>
              <a:rPr lang="en-US" sz="2000" dirty="0" smtClean="0"/>
              <a:t>Usually </a:t>
            </a:r>
            <a:r>
              <a:rPr lang="en-US" sz="2000" dirty="0"/>
              <a:t>need to be more sophisticated</a:t>
            </a:r>
          </a:p>
          <a:p>
            <a:pPr lvl="2">
              <a:lnSpc>
                <a:spcPct val="90000"/>
              </a:lnSpc>
            </a:pPr>
            <a:r>
              <a:rPr lang="en-US" sz="1800" dirty="0"/>
              <a:t>Computerized index, catalog, or relational database</a:t>
            </a:r>
          </a:p>
          <a:p>
            <a:pPr lvl="1">
              <a:lnSpc>
                <a:spcPct val="90000"/>
              </a:lnSpc>
            </a:pPr>
            <a:r>
              <a:rPr lang="en-US" sz="2000" dirty="0"/>
              <a:t>Different repository models have different advantages</a:t>
            </a:r>
          </a:p>
          <a:p>
            <a:pPr>
              <a:lnSpc>
                <a:spcPct val="90000"/>
              </a:lnSpc>
            </a:pPr>
            <a:r>
              <a:rPr lang="en-US" sz="2400" dirty="0"/>
              <a:t>Closely related to choosing a </a:t>
            </a:r>
            <a:r>
              <a:rPr lang="en-US" sz="2400" dirty="0">
                <a:hlinkClick r:id="rId3" tooltip="Backup rotation scheme"/>
              </a:rPr>
              <a:t>backup rotation scheme</a:t>
            </a:r>
            <a:endParaRPr lang="en-US" sz="2400" dirty="0"/>
          </a:p>
          <a:p>
            <a:pPr>
              <a:lnSpc>
                <a:spcPct val="90000"/>
              </a:lnSpc>
            </a:pPr>
            <a:endParaRPr lang="en-US" sz="2400"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8"/>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2.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INCLUDESESSION" val="True"/>
  <p:tag name="EXPANDSHOWBAR" val="True"/>
  <p:tag name="WASPOLLED" val="3A565506D9AC49299B2A03F76F57F963"/>
  <p:tag name="TPVERSION" val="6"/>
  <p:tag name="TPFULLVERSION" val="7.5.8.4"/>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SLIDEGUID" val="74E2FB9084CB4A4B939A23E2764F5662"/>
  <p:tag name="SLIDEID" val="74E2FB9084CB4A4B939A23E2764F5662"/>
  <p:tag name="SLIDEORDER" val="1"/>
  <p:tag name="SLIDETYPE" val="Q"/>
  <p:tag name="DEMOGRAPHIC" val="False"/>
  <p:tag name="TEAMASSIGN" val="False"/>
  <p:tag name="SPEEDSCORING" val="False"/>
  <p:tag name="CORRECTPOINTVALUE" val="1"/>
  <p:tag name="INCORRECTPOINTVALUE" val="0"/>
  <p:tag name="ZEROBASED" val="False"/>
  <p:tag name="AUTOADVANCE" val="False"/>
  <p:tag name="DELIMITERS" val="3.1"/>
  <p:tag name="VALUEFORMAT" val="0%"/>
  <p:tag name="ANSWERSALIAS" val="The OS|smicln|Critical programs (eg Excel or Word)|smicln|User data (eg Word documents)|smicln|Databases"/>
  <p:tag name="QUESTIONALIAS" val="Which is the most important to back up (select one or more):"/>
  <p:tag name="NUMRESPONSES" val="2"/>
  <p:tag name="VALUES" val="Incorrect|smicln|Incorrect|smicln|Correct|smicln|Correct"/>
  <p:tag name="RESPONSESGATHERED" val="True"/>
  <p:tag name="TOTALRESPONSES" val="51"/>
  <p:tag name="RESPONSECOUNT" val="51"/>
  <p:tag name="SLICED" val="False"/>
  <p:tag name="RESPONSES" val="34;43;43;43;43;43;41;21;43;-;13;41;43;43;43;42;-;43;14;31;-;-;-;1;4;34;3;-;43;43;42;21;43;13;43;43;43;43;41;3;43;43;23;34;31;14;43;-;42;23;4;43;43;1;43;3;4;43;"/>
  <p:tag name="CHARTSTRINGSTD" val="13 7 36 38"/>
  <p:tag name="CHARTSTRINGREV" val="38 36 7 13"/>
  <p:tag name="CHARTSTRINGSTDPER" val="0.254901960784314 0.137254901960784 0.705882352941177 0.745098039215686"/>
  <p:tag name="CHARTSTRINGREVPER" val="0.745098039215686 0.705882352941177 0.137254901960784 0.254901960784314"/>
  <p:tag name="ANONYMOUSTEMP" val="False"/>
  <p:tag name="TYPE" val="MultiChoiceSlide"/>
  <p:tag name="AUTOOPENPOLL" val="True"/>
  <p:tag name="AUTOFORMATCHART" val="True"/>
  <p:tag name="RESULTS" val="What is most important to back up (select one or more):[;crlf;]53[;]57[;]112[;]False[;]41[;][;crlf;]3.29464285714286[;]3[;]0.786474875372276[;]0.618542729591837[;crlf;]6[;]-1[;]The OS1[;]The OS[;][;crlf;]5[;]-1[;]Critical programs (eg Excel or Word)2[;]Critical programs (eg Excel or Word)[;][;crlf;]51[;]1[;]User data (eg Word documents)3[;]User data (eg Word documents)[;][;crlf;]50[;]1[;]Databases4[;]Databases[;]"/>
  <p:tag name="HASRESULTS" val="True"/>
  <p:tag name="LIVECHARTING" val="False"/>
  <p:tag name="TPQUESTIONXML" val="﻿&lt;?xml version=&quot;1.0&quot; encoding=&quot;utf-8&quot;?&gt;&#10;&lt;questionlist&gt;&#10;    &lt;properties&gt;&#10;        &lt;guid&gt;516338B5D4CD42E08EEC06E77F82A961&lt;/guid&gt;&#10;        &lt;description /&gt;&#10;        &lt;date&gt;12/2/2013 10:26:4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BA679CA856F496B848B2D9B7B78EA63&lt;/guid&gt;&#10;            &lt;repollguid&gt;B0B0C9026B0C467BB39F672C78C78EAA&lt;/repollguid&gt;&#10;            &lt;sourceid&gt;1AA4A3BF875D4FEDADCF21624EDCD971&lt;/sourceid&gt;&#10;            &lt;questiontext&gt;What is most important to back up (select one or more):&lt;/questiontext&gt;&#10;            &lt;showresults&gt;True&lt;/showresults&gt;&#10;            &lt;responsegrid&gt;0&lt;/responsegrid&gt;&#10;            &lt;countdowntimer&gt;False&lt;/countdowntimer&gt;&#10;            &lt;correctvalue&gt;1&lt;/correctvalue&gt;&#10;            &lt;incorrectvalue&gt;0&lt;/incorrectvalue&gt;&#10;            &lt;responselimit&gt;4&lt;/responselimit&gt;&#10;            &lt;bulletstyle&gt;0&lt;/bulletstyle&gt;&#10;            &lt;correctanswerindicator&gt;True&lt;/correctanswerindicator&gt;&#10;            &lt;answers&gt;&#10;                &lt;answer&gt;&#10;                    &lt;guid&gt;8123495FA9E74F608F4D72F6BC9972CC&lt;/guid&gt;&#10;                    &lt;answertext&gt;The OS&lt;/answertext&gt;&#10;                    &lt;valuetype&gt;-1&lt;/valuetype&gt;&#10;                &lt;/answer&gt;&#10;                &lt;answer&gt;&#10;                    &lt;guid&gt;8BF40D36B8114E4BBB35C3C7415EA1BD&lt;/guid&gt;&#10;                    &lt;answertext&gt;Critical programs (eg Excel or Word)&lt;/answertext&gt;&#10;                    &lt;valuetype&gt;-1&lt;/valuetype&gt;&#10;                &lt;/answer&gt;&#10;                &lt;answer&gt;&#10;                    &lt;guid&gt;E6803BFBAD59497FA06407AED5891ACB&lt;/guid&gt;&#10;                    &lt;answertext&gt;User data (eg Word documents)&lt;/answertext&gt;&#10;                    &lt;valuetype&gt;1&lt;/valuetype&gt;&#10;                &lt;/answer&gt;&#10;                &lt;answer&gt;&#10;                    &lt;guid&gt;DF7DCAE275DC463B87B6400BDC37B27C&lt;/guid&gt;&#10;                    &lt;answertext&gt;Database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66.xml><?xml version="1.0" encoding="utf-8"?>
<p:tagLst xmlns:a="http://schemas.openxmlformats.org/drawingml/2006/main" xmlns:r="http://schemas.openxmlformats.org/officeDocument/2006/relationships" xmlns:p="http://schemas.openxmlformats.org/presentationml/2006/main">
  <p:tag name="CHARTTYPE" val="0"/>
  <p:tag name="TYPE" val="0"/>
  <p:tag name="DEFINEDCOLORS" val="3,6,10,45,32,50,13,4,9,55,1"/>
  <p:tag name="COLORTYPE" val="CORRECTINCORRECT"/>
  <p:tag name="LABELFORMAT" val="1"/>
  <p:tag name="NUMBERFORMAT" val="0"/>
</p:tagLst>
</file>

<file path=ppt/tags/tag67.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83"/>
  <p:tag name="FONTSIZE" val="32"/>
  <p:tag name="BULLETTYPE" val="ppBulletArabicPeriod"/>
  <p:tag name="ANSWERTEXT" val="The OS&#10;Critical programs (eg Excel or Word)&#10;User data (eg Word documents)&#10;Databases"/>
  <p:tag name="ZEROBASED" val="False"/>
</p:tagLst>
</file>

<file path=ppt/tags/tag6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71.xml><?xml version="1.0" encoding="utf-8"?>
<p:tagLst xmlns:a="http://schemas.openxmlformats.org/drawingml/2006/main" xmlns:r="http://schemas.openxmlformats.org/officeDocument/2006/relationships" xmlns:p="http://schemas.openxmlformats.org/presentationml/2006/main">
  <p:tag name="NOPREFERENCE" val="False"/>
</p:tagLst>
</file>

<file path=ppt/tags/tag72.xml><?xml version="1.0" encoding="utf-8"?>
<p:tagLst xmlns:a="http://schemas.openxmlformats.org/drawingml/2006/main" xmlns:r="http://schemas.openxmlformats.org/officeDocument/2006/relationships" xmlns:p="http://schemas.openxmlformats.org/presentationml/2006/main">
  <p:tag name="NOPREFERENCE" val="False"/>
</p:tagLst>
</file>

<file path=ppt/tags/tag73.xml><?xml version="1.0" encoding="utf-8"?>
<p:tagLst xmlns:a="http://schemas.openxmlformats.org/drawingml/2006/main" xmlns:r="http://schemas.openxmlformats.org/officeDocument/2006/relationships" xmlns:p="http://schemas.openxmlformats.org/presentationml/2006/main">
  <p:tag name="NOPREFERENCE" val="False"/>
</p:tagLst>
</file>

<file path=ppt/tags/tag74.xml><?xml version="1.0" encoding="utf-8"?>
<p:tagLst xmlns:a="http://schemas.openxmlformats.org/drawingml/2006/main" xmlns:r="http://schemas.openxmlformats.org/officeDocument/2006/relationships" xmlns:p="http://schemas.openxmlformats.org/presentationml/2006/main">
  <p:tag name="NOPREFERENCE" val="False"/>
</p:tagLst>
</file>

<file path=ppt/tags/tag75.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1490</TotalTime>
  <Words>2767</Words>
  <Application>Microsoft Office PowerPoint</Application>
  <PresentationFormat>On-screen Show (4:3)</PresentationFormat>
  <Paragraphs>704</Paragraphs>
  <Slides>81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7" baseType="lpstr">
      <vt:lpstr>Arial</vt:lpstr>
      <vt:lpstr>Calibri</vt:lpstr>
      <vt:lpstr>Tahoma</vt:lpstr>
      <vt:lpstr>Wingdings</vt:lpstr>
      <vt:lpstr>Blends</vt:lpstr>
      <vt:lpstr>Microsoft Graph Chart</vt:lpstr>
      <vt:lpstr>Backup</vt:lpstr>
      <vt:lpstr>Backup</vt:lpstr>
      <vt:lpstr>Backup</vt:lpstr>
      <vt:lpstr>Backup</vt:lpstr>
      <vt:lpstr>Backup</vt:lpstr>
      <vt:lpstr>Backup</vt:lpstr>
      <vt:lpstr>Storage</vt:lpstr>
      <vt:lpstr>Data repository models</vt:lpstr>
      <vt:lpstr>Data repository models</vt:lpstr>
      <vt:lpstr>Backup Schemes</vt:lpstr>
      <vt:lpstr>Backup Rotation Schemes</vt:lpstr>
      <vt:lpstr>Backup Rotation Schemes</vt:lpstr>
      <vt:lpstr>Backup Rotation Schemes</vt:lpstr>
      <vt:lpstr>Backup Rotation Schemes</vt:lpstr>
      <vt:lpstr>Backup Rotation Schemes</vt:lpstr>
      <vt:lpstr>4 week rotation example</vt:lpstr>
      <vt:lpstr>Another 4 week rotation - Keep Mondays for current month - Archive first of month a.k.a. Grandfather, Father, Son</vt:lpstr>
      <vt:lpstr>Tower of Hanoi</vt:lpstr>
      <vt:lpstr>Storage media</vt:lpstr>
      <vt:lpstr>Storage media</vt:lpstr>
      <vt:lpstr>Tape backup</vt:lpstr>
      <vt:lpstr>Storage media</vt:lpstr>
      <vt:lpstr>Storage cost circa 2007</vt:lpstr>
      <vt:lpstr>Current LTO status</vt:lpstr>
      <vt:lpstr>Storage media</vt:lpstr>
      <vt:lpstr>Hard disk</vt:lpstr>
      <vt:lpstr>Storage media</vt:lpstr>
      <vt:lpstr>Storage media</vt:lpstr>
      <vt:lpstr>Optical Disk</vt:lpstr>
      <vt:lpstr>Storage media</vt:lpstr>
      <vt:lpstr>Storage media</vt:lpstr>
      <vt:lpstr>Solid state</vt:lpstr>
      <vt:lpstr>Storage media</vt:lpstr>
      <vt:lpstr>Other</vt:lpstr>
      <vt:lpstr>Storage media - other</vt:lpstr>
      <vt:lpstr>Storage media - other</vt:lpstr>
      <vt:lpstr>Managing the data repository</vt:lpstr>
      <vt:lpstr>Managing the data repository</vt:lpstr>
      <vt:lpstr>Managing the data repository</vt:lpstr>
      <vt:lpstr>Managing the data repository</vt:lpstr>
      <vt:lpstr>Managing the data repository</vt:lpstr>
      <vt:lpstr>Managing the data repository</vt:lpstr>
      <vt:lpstr>Managing the data repository</vt:lpstr>
      <vt:lpstr>Selection, extraction and manipulation of data </vt:lpstr>
      <vt:lpstr>Selection and extraction of file data</vt:lpstr>
      <vt:lpstr>Selection and extraction of file data</vt:lpstr>
      <vt:lpstr>Selection and extraction of file data</vt:lpstr>
      <vt:lpstr>Selection and extraction of live data</vt:lpstr>
      <vt:lpstr>Selection and extraction of live data</vt:lpstr>
      <vt:lpstr>Selection and extraction of live data</vt:lpstr>
      <vt:lpstr>Selection and extraction of live data</vt:lpstr>
      <vt:lpstr>Selection and extraction of metadata</vt:lpstr>
      <vt:lpstr>Selection and extraction of metadata</vt:lpstr>
      <vt:lpstr>Manipulation of data</vt:lpstr>
      <vt:lpstr>Manipulation of data</vt:lpstr>
      <vt:lpstr>Manipulation of data</vt:lpstr>
      <vt:lpstr>Manipulation of data</vt:lpstr>
      <vt:lpstr>Manipulation of data</vt:lpstr>
      <vt:lpstr>Manipulation of data</vt:lpstr>
      <vt:lpstr>Managing the backup process</vt:lpstr>
      <vt:lpstr>Managing the backup process</vt:lpstr>
      <vt:lpstr>Objectives</vt:lpstr>
      <vt:lpstr>Objectives</vt:lpstr>
      <vt:lpstr>Objectives</vt:lpstr>
      <vt:lpstr>Limitations</vt:lpstr>
      <vt:lpstr>Implementation</vt:lpstr>
      <vt:lpstr>Measuring the process</vt:lpstr>
      <vt:lpstr>Measuring the process</vt:lpstr>
      <vt:lpstr>Measuring the process</vt:lpstr>
      <vt:lpstr>Measuring the process</vt:lpstr>
      <vt:lpstr>Wrapup/Lore</vt:lpstr>
      <vt:lpstr>3-2-1 rule</vt:lpstr>
      <vt:lpstr>Advice</vt:lpstr>
      <vt:lpstr>Lore</vt:lpstr>
      <vt:lpstr>What is most important to back up (select one or more):</vt:lpstr>
      <vt:lpstr>Glossary of backup terms</vt:lpstr>
      <vt:lpstr>Glossary of backup terms</vt:lpstr>
      <vt:lpstr>Glossary of backup terms</vt:lpstr>
      <vt:lpstr>Glossary of backup terms</vt:lpstr>
      <vt:lpstr>Glossary of backup terms</vt:lpstr>
      <vt:lpstr>Glossary of backup terms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Backup</dc:title>
  <dc:creator>Tony Kombol</dc:creator>
  <cp:lastModifiedBy>Kombol, Tony</cp:lastModifiedBy>
  <cp:revision>96</cp:revision>
  <dcterms:created xsi:type="dcterms:W3CDTF">2007-11-24T19:16:53Z</dcterms:created>
  <dcterms:modified xsi:type="dcterms:W3CDTF">2017-04-18T15:23:57Z</dcterms:modified>
</cp:coreProperties>
</file>