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49"/>
  </p:notesMasterIdLst>
  <p:sldIdLst>
    <p:sldId id="307" r:id="rId2"/>
    <p:sldId id="328" r:id="rId3"/>
    <p:sldId id="308" r:id="rId4"/>
    <p:sldId id="309" r:id="rId5"/>
    <p:sldId id="304" r:id="rId6"/>
    <p:sldId id="341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10" r:id="rId15"/>
    <p:sldId id="267" r:id="rId16"/>
    <p:sldId id="314" r:id="rId17"/>
    <p:sldId id="315" r:id="rId18"/>
    <p:sldId id="329" r:id="rId19"/>
    <p:sldId id="311" r:id="rId20"/>
    <p:sldId id="342" r:id="rId21"/>
    <p:sldId id="312" r:id="rId22"/>
    <p:sldId id="313" r:id="rId23"/>
    <p:sldId id="346" r:id="rId24"/>
    <p:sldId id="347" r:id="rId25"/>
    <p:sldId id="302" r:id="rId26"/>
    <p:sldId id="268" r:id="rId27"/>
    <p:sldId id="271" r:id="rId28"/>
    <p:sldId id="272" r:id="rId29"/>
    <p:sldId id="348" r:id="rId30"/>
    <p:sldId id="273" r:id="rId31"/>
    <p:sldId id="316" r:id="rId32"/>
    <p:sldId id="274" r:id="rId33"/>
    <p:sldId id="343" r:id="rId34"/>
    <p:sldId id="275" r:id="rId35"/>
    <p:sldId id="317" r:id="rId36"/>
    <p:sldId id="318" r:id="rId37"/>
    <p:sldId id="319" r:id="rId38"/>
    <p:sldId id="320" r:id="rId39"/>
    <p:sldId id="321" r:id="rId40"/>
    <p:sldId id="322" r:id="rId41"/>
    <p:sldId id="325" r:id="rId42"/>
    <p:sldId id="326" r:id="rId43"/>
    <p:sldId id="349" r:id="rId44"/>
    <p:sldId id="344" r:id="rId45"/>
    <p:sldId id="331" r:id="rId46"/>
    <p:sldId id="332" r:id="rId47"/>
    <p:sldId id="333" r:id="rId48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0592144"/>
        <c:axId val="540591752"/>
        <c:axId val="472412744"/>
      </c:bar3DChart>
      <c:catAx>
        <c:axId val="54059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0591752"/>
        <c:crosses val="autoZero"/>
        <c:auto val="1"/>
        <c:lblAlgn val="ctr"/>
        <c:lblOffset val="100"/>
        <c:noMultiLvlLbl val="0"/>
      </c:catAx>
      <c:valAx>
        <c:axId val="540591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0592144"/>
        <c:crosses val="autoZero"/>
        <c:crossBetween val="between"/>
      </c:valAx>
      <c:serAx>
        <c:axId val="472412744"/>
        <c:scaling>
          <c:orientation val="minMax"/>
        </c:scaling>
        <c:delete val="0"/>
        <c:axPos val="b"/>
        <c:majorTickMark val="out"/>
        <c:minorTickMark val="none"/>
        <c:tickLblPos val="nextTo"/>
        <c:crossAx val="54059175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02D6AC-192F-4077-AABA-A9C1906B434B}" type="datetimeFigureOut">
              <a:rPr lang="en-US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6F0492-F24D-4746-8FA5-E4CF66B64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13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3A6D98-62B7-4FFF-A17F-EDC9EFF3A280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910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A29BC-F37D-4595-9EB9-AF30C6EF8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C633B-4694-4832-B88C-89298C34E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96C52-5B42-48B2-92DB-ABD538C4F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E87D6-6840-49C1-AC57-33C6D31497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E87D6-6840-49C1-AC57-33C6D31497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1381499880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600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C8C84-0394-4C73-B1C7-AB051F135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39AE-08E7-4446-8597-FDE8B14EA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7F82B-B1F7-48C8-97EA-C9A202756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E7E51-FBB3-4F3D-AAC6-80EF99C2E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E8CC1-3A36-4260-B489-0E242B673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51D33-7AA3-4011-B257-25543A4D2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5A312-B73E-4863-95D4-B1A993CD6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80AE-678D-4C6D-A077-1014BD4DE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677E87D6-6840-49C1-AC57-33C6D3149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1" r:id="rId12"/>
    <p:sldLayoutId id="214748373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net_Control_Message_Protoco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0.emf"/><Relationship Id="rId2" Type="http://schemas.openxmlformats.org/officeDocument/2006/relationships/tags" Target="../tags/tag3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1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3.xml"/><Relationship Id="rId7" Type="http://schemas.openxmlformats.org/officeDocument/2006/relationships/oleObject" Target="../embeddings/oleObject2.bin"/><Relationship Id="rId2" Type="http://schemas.openxmlformats.org/officeDocument/2006/relationships/tags" Target="../tags/tag42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Networks and TCP/IP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2 - Transport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TCP adds a great deal of functionality to the IP service it is layered over: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/>
              <a:t>Streams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TCP data is organized as a stream of bytes, much like a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Datagram nature of the network is concealed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A mechanism (the </a:t>
            </a:r>
            <a:r>
              <a:rPr lang="en-US" sz="1400" i="1" smtClean="0"/>
              <a:t>Urgent Pointer</a:t>
            </a:r>
            <a:r>
              <a:rPr lang="en-US" sz="1400" smtClean="0"/>
              <a:t>) exists to let out-of-band data be specially flagged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/>
              <a:t>Reliable delivery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Sequence numbers used to coordinate which data has been transmitted and received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TCP will arrange for retransmission if it determines that data has been lost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/>
              <a:t>Network adaptation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Dynamically learn the delay characteristics of a network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Adjusts its operation to maximize throughput without overloading the network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/>
              <a:t>Flow control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TCP manages data buffers, and coordinates traffic so its buffers will never overflow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Fast senders will be stopped periodically to keep up with slower receivers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65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7813"/>
            <a:ext cx="73914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TCP Header (historical) </a:t>
            </a:r>
          </a:p>
        </p:txBody>
      </p:sp>
      <p:sp>
        <p:nvSpPr>
          <p:cNvPr id="8195" name="Text Box 765"/>
          <p:cNvSpPr txBox="1">
            <a:spLocks noChangeArrowheads="1"/>
          </p:cNvSpPr>
          <p:nvPr/>
        </p:nvSpPr>
        <p:spPr bwMode="auto">
          <a:xfrm>
            <a:off x="1203325" y="2165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" name="Rectangle 768"/>
          <p:cNvSpPr>
            <a:spLocks noChangeArrowheads="1"/>
          </p:cNvSpPr>
          <p:nvPr/>
        </p:nvSpPr>
        <p:spPr bwMode="auto">
          <a:xfrm>
            <a:off x="381000" y="1477963"/>
            <a:ext cx="8374063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latin typeface="Courier New" pitchFamily="49" charset="0"/>
              </a:rPr>
              <a:t>                        TCP Header Format </a:t>
            </a:r>
          </a:p>
          <a:p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</a:rPr>
              <a:t>  0                   1                   2                   3 </a:t>
            </a:r>
          </a:p>
          <a:p>
            <a:r>
              <a:rPr lang="en-US" sz="1600" b="1" dirty="0">
                <a:latin typeface="Courier New" pitchFamily="49" charset="0"/>
              </a:rPr>
              <a:t>  0 1 2 3 4 5 6 7 8 9 0 1 2 3 4 5 6 7 8 9 0 1 2 3 4 5 6 7 8 9 0 1</a:t>
            </a:r>
          </a:p>
          <a:p>
            <a:r>
              <a:rPr lang="en-US" sz="16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600" b="1" dirty="0">
                <a:latin typeface="Courier New" pitchFamily="49" charset="0"/>
              </a:rPr>
              <a:t> |          Source Port          |         Destination Port      |</a:t>
            </a:r>
          </a:p>
          <a:p>
            <a:r>
              <a:rPr lang="en-US" sz="16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600" b="1" dirty="0">
                <a:latin typeface="Courier New" pitchFamily="49" charset="0"/>
              </a:rPr>
              <a:t> |                        Sequence Number                        |</a:t>
            </a:r>
          </a:p>
          <a:p>
            <a:r>
              <a:rPr lang="en-US" sz="16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600" b="1" dirty="0">
                <a:latin typeface="Courier New" pitchFamily="49" charset="0"/>
              </a:rPr>
              <a:t> |                     Acknowledgment Number                     |</a:t>
            </a:r>
          </a:p>
          <a:p>
            <a:r>
              <a:rPr lang="en-US" sz="16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600" b="1" dirty="0">
                <a:latin typeface="Courier New" pitchFamily="49" charset="0"/>
              </a:rPr>
              <a:t> |  Data |           |U|A|P|R|S|F|                               |</a:t>
            </a:r>
          </a:p>
          <a:p>
            <a:r>
              <a:rPr lang="en-US" sz="1600" b="1" dirty="0">
                <a:latin typeface="Courier New" pitchFamily="49" charset="0"/>
              </a:rPr>
              <a:t> | Offset| Reserved  |R|C|S|S|Y|I|               Window          |</a:t>
            </a:r>
          </a:p>
          <a:p>
            <a:r>
              <a:rPr lang="en-US" sz="1600" b="1" dirty="0">
                <a:latin typeface="Courier New" pitchFamily="49" charset="0"/>
              </a:rPr>
              <a:t> |       |           |G|K|H|T|N|N|                               |</a:t>
            </a:r>
          </a:p>
          <a:p>
            <a:r>
              <a:rPr lang="en-US" sz="16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600" b="1" dirty="0">
                <a:latin typeface="Courier New" pitchFamily="49" charset="0"/>
              </a:rPr>
              <a:t> |            Checksum           |          Urgent Pointer       |</a:t>
            </a:r>
          </a:p>
          <a:p>
            <a:r>
              <a:rPr lang="en-US" sz="16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600" b="1" dirty="0">
                <a:latin typeface="Courier New" pitchFamily="49" charset="0"/>
              </a:rPr>
              <a:t> |             Options                           |    Padding    |</a:t>
            </a:r>
          </a:p>
          <a:p>
            <a:r>
              <a:rPr lang="en-US" sz="16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600" b="1" dirty="0">
                <a:latin typeface="Courier New" pitchFamily="49" charset="0"/>
              </a:rPr>
              <a:t> |                           data                                | </a:t>
            </a:r>
          </a:p>
          <a:p>
            <a:r>
              <a:rPr lang="en-US" sz="1600" b="1" dirty="0">
                <a:latin typeface="Courier New" pitchFamily="49" charset="0"/>
              </a:rPr>
              <a:t> +-+-+-+-+-+-+-+-+-+-+-+-+-+-+-+-+-+-+-+-+-+-+-+-+-+-+-+-+-+-+-+-+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52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58685"/>
            <a:ext cx="7086600" cy="539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– Prettier!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92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UDP Header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57200" y="2743200"/>
            <a:ext cx="83740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600">
                <a:latin typeface="Courier New" pitchFamily="49" charset="0"/>
              </a:rPr>
              <a:t>                      1 1 1 1 1 1 1 1 1 1 2 2 2 2 2 2 2 2 2 2 3 3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0 1 2 3 4 5 6 7 8 9 0 1 2 3 4 5 6 7 8 9 0 1 2 3 4 5 6 7 8 9 0 1 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+-+-+-+-+-+-+-+-+-+-+-+-+-+-+-+-+-+-+-+-+-+-+-+-+-+-+-+-+-+-+-+-+ 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|          Source Port          |         Destination Port      |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+-+-+-+-+-+-+-+-+-+-+-+-+-+-+-+-+-+-+-+-+-+-+-+-+-+-+-+-+-+-+-+-+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|            Length             |            Checksum           |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+-+-+-+-+-+-+-+-+-+-+-+-+-+-+-+-+-+-+-+-+-+-+-+-+-+-+-+-+-+-+-+-+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| Data...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+-+-+-+-+-+-+-+-+-+-+-+-+-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32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Handy Tools</a:t>
            </a:r>
          </a:p>
        </p:txBody>
      </p:sp>
      <p:sp>
        <p:nvSpPr>
          <p:cNvPr id="1331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Answers the age old question: Is anybody out there?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Typically uses </a:t>
            </a:r>
            <a:r>
              <a:rPr lang="en-US" sz="1600" dirty="0" smtClean="0">
                <a:hlinkClick r:id="rId3"/>
              </a:rPr>
              <a:t>ICMP</a:t>
            </a:r>
            <a:r>
              <a:rPr lang="en-US" sz="1600" dirty="0" smtClean="0"/>
              <a:t> (Internet Control Message Protocol)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To use: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ping </a:t>
            </a:r>
            <a:r>
              <a:rPr lang="en-US" sz="1800" i="1" dirty="0" err="1" smtClean="0"/>
              <a:t>ip.ad.dr.ess</a:t>
            </a:r>
            <a:endParaRPr lang="en-US" sz="18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E.g.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ping 152.15.95.88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ping www.hp.com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Sample return if address found: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Reply from 152.15.95.88: bytes=32 time&lt;1ms TTL=63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Confirms address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Bytes sent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How long it took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Time To Live (TTL)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If not found: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Request timed out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Caution: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Some systems will ping forever until command is terminated (usually with a Ctrl-C)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Linux, Unix, Mac OS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Some systems will not echo failed pings until command is terminated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Uses </a:t>
            </a:r>
            <a:r>
              <a:rPr lang="en-US" i="1" dirty="0" smtClean="0"/>
              <a:t>echo request</a:t>
            </a:r>
          </a:p>
          <a:p>
            <a:pPr lvl="1" eaLnBrk="1" hangingPunct="1"/>
            <a:r>
              <a:rPr lang="en-US" dirty="0" smtClean="0"/>
              <a:t>Many sites will no longer answer a ping request</a:t>
            </a:r>
          </a:p>
          <a:p>
            <a:pPr lvl="1" eaLnBrk="1" hangingPunct="1"/>
            <a:r>
              <a:rPr lang="en-US" dirty="0" smtClean="0"/>
              <a:t>Worry it can be used by worms for reconnaissance</a:t>
            </a:r>
          </a:p>
          <a:p>
            <a:pPr lvl="1" eaLnBrk="1" hangingPunct="1"/>
            <a:r>
              <a:rPr lang="en-US" dirty="0" smtClean="0"/>
              <a:t>Can be used for DDoS attacks</a:t>
            </a:r>
          </a:p>
          <a:p>
            <a:pPr lvl="2" eaLnBrk="1" hangingPunct="1"/>
            <a:r>
              <a:rPr lang="en-US" dirty="0" smtClean="0"/>
              <a:t>Distributed Denial of Service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Ping – Windows example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229600" cy="213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Executed: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ping ctc.net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Note the address can be an IP address or a DNS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Replied it was pinging 166.82.1.97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Time it took to echo (23-36 </a:t>
            </a:r>
            <a:r>
              <a:rPr lang="en-US" sz="1600" dirty="0" err="1" smtClean="0"/>
              <a:t>ms</a:t>
            </a:r>
            <a:r>
              <a:rPr lang="en-US" sz="16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TTL (Time To Live) of 122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How many hops left before packet expires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Recommended default starting TTL is now 64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200" dirty="0" smtClean="0"/>
              <a:t>Can be up to 255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Different systems have different defaults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Windows does 4 pings and quits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6858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ourier New" pitchFamily="49" charset="0"/>
              </a:rPr>
              <a:t>C:\&gt;ping ctc.net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Pinging ctc.net [166.82.1.97] with 32 bytes of data: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Reply from 166.82.1.97: bytes=32 time=24ms TTL=122</a:t>
            </a:r>
          </a:p>
          <a:p>
            <a:r>
              <a:rPr lang="en-US" sz="1400">
                <a:latin typeface="Courier New" pitchFamily="49" charset="0"/>
              </a:rPr>
              <a:t>Reply from 166.82.1.97: bytes=32 time=23ms TTL=122</a:t>
            </a:r>
          </a:p>
          <a:p>
            <a:r>
              <a:rPr lang="en-US" sz="1400">
                <a:latin typeface="Courier New" pitchFamily="49" charset="0"/>
              </a:rPr>
              <a:t>Reply from 166.82.1.97: bytes=32 time=23ms TTL=122</a:t>
            </a:r>
          </a:p>
          <a:p>
            <a:r>
              <a:rPr lang="en-US" sz="1400">
                <a:latin typeface="Courier New" pitchFamily="49" charset="0"/>
              </a:rPr>
              <a:t>Reply from 166.82.1.97: bytes=32 time=36ms TTL=122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Ping statistics for 166.82.1.97:</a:t>
            </a:r>
          </a:p>
          <a:p>
            <a:r>
              <a:rPr lang="en-US" sz="1400">
                <a:latin typeface="Courier New" pitchFamily="49" charset="0"/>
              </a:rPr>
              <a:t>    Packets: Sent = 4, Received = 4, Lost = 0 (0% loss),</a:t>
            </a:r>
          </a:p>
          <a:p>
            <a:r>
              <a:rPr lang="en-US" sz="1400">
                <a:latin typeface="Courier New" pitchFamily="49" charset="0"/>
              </a:rPr>
              <a:t>Approximate round trip times in milli-seconds:</a:t>
            </a:r>
          </a:p>
          <a:p>
            <a:r>
              <a:rPr lang="en-US" sz="1400">
                <a:latin typeface="Courier New" pitchFamily="49" charset="0"/>
              </a:rPr>
              <a:t>    Minimum = 23ms, Maximum = 36ms, Average = 26ms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Ping – Linux example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3505200"/>
            <a:ext cx="8229600" cy="3352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Executed: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ping ctc.net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Actually: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ping ctc.net &gt; ping.txt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&lt;Ctrl&gt;-C after 5 seconds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copied </a:t>
            </a:r>
            <a:r>
              <a:rPr lang="en-US" sz="1200" i="1" dirty="0" smtClean="0"/>
              <a:t>ping.txt</a:t>
            </a:r>
            <a:r>
              <a:rPr lang="en-US" sz="1200" dirty="0" smtClean="0"/>
              <a:t> file contents to this slide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Note the Debian Linux ping returns DNS name and IP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Replied it was pinging 162.39.145.20</a:t>
            </a:r>
            <a:endParaRPr lang="en-US" sz="1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Time it took to echo (39.9-40.2 ms)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TTL (Time To Live) of 50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How many hops left before packet expires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Recommended default starting TTL is now 64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200" dirty="0" smtClean="0"/>
              <a:t>Can be up to 255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Different systems have different defaults for TTL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As a default, Linux pings forever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Must &lt;Ctrl&gt;-C to exit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</a:rPr>
              <a:t>PING ctc.net (162.39.145.20) 56(84) bytes of data.</a:t>
            </a:r>
          </a:p>
          <a:p>
            <a:r>
              <a:rPr lang="en-US" sz="1200" dirty="0" smtClean="0">
                <a:latin typeface="Courier New" pitchFamily="49" charset="0"/>
              </a:rPr>
              <a:t>64 bytes from www2.windstream.net (162.39.145.20): icmp_req=1 ttl=50 time=40.0 ms</a:t>
            </a:r>
          </a:p>
          <a:p>
            <a:r>
              <a:rPr lang="en-US" sz="1200" dirty="0" smtClean="0">
                <a:latin typeface="Courier New" pitchFamily="49" charset="0"/>
              </a:rPr>
              <a:t>64 bytes from www2.windstream.net (162.39.145.20): icmp_req=2 ttl=50 time=40.2 ms</a:t>
            </a:r>
          </a:p>
          <a:p>
            <a:r>
              <a:rPr lang="en-US" sz="1200" dirty="0" smtClean="0">
                <a:latin typeface="Courier New" pitchFamily="49" charset="0"/>
              </a:rPr>
              <a:t>64 bytes from www2.windstream.net (162.39.145.20): icmp_req=3 ttl=50 time=40.0 ms</a:t>
            </a:r>
          </a:p>
          <a:p>
            <a:r>
              <a:rPr lang="en-US" sz="1200" dirty="0" smtClean="0">
                <a:latin typeface="Courier New" pitchFamily="49" charset="0"/>
              </a:rPr>
              <a:t>64 bytes from www2.windstream.net (162.39.145.20): icmp_req=4 ttl=50 time=40.9 ms</a:t>
            </a:r>
          </a:p>
          <a:p>
            <a:r>
              <a:rPr lang="en-US" sz="1200" dirty="0" smtClean="0">
                <a:latin typeface="Courier New" pitchFamily="49" charset="0"/>
              </a:rPr>
              <a:t>64 bytes from www2.windstream.net (162.39.145.20): icmp_req=5 ttl=50 time=39.9 ms</a:t>
            </a:r>
          </a:p>
          <a:p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--- ctc.net ping statistics ---</a:t>
            </a:r>
          </a:p>
          <a:p>
            <a:r>
              <a:rPr lang="en-US" sz="1200" dirty="0" smtClean="0">
                <a:latin typeface="Courier New" pitchFamily="49" charset="0"/>
              </a:rPr>
              <a:t>5 packets transmitted, 5 received, 0% packet loss, time 4005ms</a:t>
            </a:r>
          </a:p>
          <a:p>
            <a:r>
              <a:rPr lang="en-US" sz="1200" dirty="0" smtClean="0">
                <a:latin typeface="Courier New" pitchFamily="49" charset="0"/>
              </a:rPr>
              <a:t>rtt min/avg/max/mdev = 39.966/40.252/40.905/0.407 ms</a:t>
            </a:r>
            <a:endParaRPr lang="en-US" sz="1200" dirty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Trace Route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“Pings” and reports the paths taken</a:t>
            </a:r>
          </a:p>
          <a:p>
            <a:pPr eaLnBrk="1" hangingPunct="1"/>
            <a:r>
              <a:rPr lang="en-US" dirty="0" smtClean="0"/>
              <a:t>Windows: 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[options]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target_name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Linux: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traceroute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[options] host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Courier New" panose="02070309020205020404" pitchFamily="49" charset="0"/>
              </a:rPr>
              <a:t>How it works:</a:t>
            </a:r>
          </a:p>
          <a:p>
            <a:pPr lvl="1" eaLnBrk="1" hangingPunct="1"/>
            <a:r>
              <a:rPr lang="en-US" dirty="0">
                <a:cs typeface="Courier New" panose="02070309020205020404" pitchFamily="49" charset="0"/>
              </a:rPr>
              <a:t>Pings with TTL=1</a:t>
            </a:r>
          </a:p>
          <a:p>
            <a:pPr lvl="2"/>
            <a:r>
              <a:rPr lang="en-US" dirty="0" smtClean="0"/>
              <a:t>Reports how long ping took until TTL=0</a:t>
            </a:r>
          </a:p>
          <a:p>
            <a:pPr lvl="1"/>
            <a:r>
              <a:rPr lang="en-US" dirty="0" smtClean="0"/>
              <a:t>Pings with TTL=2</a:t>
            </a:r>
          </a:p>
          <a:p>
            <a:pPr lvl="2"/>
            <a:r>
              <a:rPr lang="en-US" dirty="0" smtClean="0"/>
              <a:t>Reports how long ping took until TTL=0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Final ping that reached the destination</a:t>
            </a:r>
          </a:p>
          <a:p>
            <a:pPr lvl="2"/>
            <a:r>
              <a:rPr lang="en-US" dirty="0" smtClean="0"/>
              <a:t>Reports how long successful ping took</a:t>
            </a:r>
          </a:p>
          <a:p>
            <a:r>
              <a:rPr lang="en-US" dirty="0" smtClean="0"/>
              <a:t>Has a typical max hops of 30</a:t>
            </a:r>
          </a:p>
          <a:p>
            <a:pPr lvl="1"/>
            <a:r>
              <a:rPr lang="en-US" dirty="0" smtClean="0"/>
              <a:t>Times may vary</a:t>
            </a:r>
          </a:p>
          <a:p>
            <a:pPr lvl="1"/>
            <a:r>
              <a:rPr lang="en-US" dirty="0" smtClean="0"/>
              <a:t>Not guaranteed of same route every ping</a:t>
            </a:r>
          </a:p>
          <a:p>
            <a:pPr lvl="1"/>
            <a:r>
              <a:rPr lang="en-US" dirty="0" smtClean="0"/>
              <a:t>Not guaranteed same traffic every 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Route Examples </a:t>
            </a:r>
            <a:r>
              <a:rPr lang="en-US" sz="1800" dirty="0" smtClean="0"/>
              <a:t>(Windows)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28600" y="1371600"/>
            <a:ext cx="89154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C:\&gt;tracert google.com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Tracing route to google.com [72.14.207.99]</a:t>
            </a:r>
          </a:p>
          <a:p>
            <a:r>
              <a:rPr lang="en-US" sz="1400" dirty="0">
                <a:latin typeface="Courier New" pitchFamily="49" charset="0"/>
              </a:rPr>
              <a:t>over a maximum of 30 hops: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1     1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 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&lt;1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192.168.1.1</a:t>
            </a:r>
          </a:p>
          <a:p>
            <a:r>
              <a:rPr lang="en-US" sz="1400" dirty="0">
                <a:latin typeface="Courier New" pitchFamily="49" charset="0"/>
              </a:rPr>
              <a:t>  2    46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46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43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166.82.149.1</a:t>
            </a:r>
          </a:p>
          <a:p>
            <a:r>
              <a:rPr lang="en-US" sz="1400" dirty="0">
                <a:latin typeface="Courier New" pitchFamily="49" charset="0"/>
              </a:rPr>
              <a:t>  3    46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61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47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t3-3.cr02.knpl.ctc.net [166.82.4.41]</a:t>
            </a:r>
          </a:p>
          <a:p>
            <a:r>
              <a:rPr lang="en-US" sz="1400" dirty="0">
                <a:latin typeface="Courier New" pitchFamily="49" charset="0"/>
              </a:rPr>
              <a:t>  4    24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25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ms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dirty="0">
                <a:latin typeface="Courier New" pitchFamily="49" charset="0"/>
              </a:rPr>
              <a:t>29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t8-2.cr01.cncr.ctc.net [166.82.3.25]</a:t>
            </a:r>
          </a:p>
          <a:p>
            <a:r>
              <a:rPr lang="en-US" sz="1400" dirty="0">
                <a:latin typeface="Courier New" pitchFamily="49" charset="0"/>
              </a:rPr>
              <a:t>  5    23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27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23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g5-1.bd01.cncr.ctc.net [166.82.3.90]</a:t>
            </a:r>
          </a:p>
          <a:p>
            <a:r>
              <a:rPr lang="en-US" sz="1400" dirty="0">
                <a:latin typeface="Courier New" pitchFamily="49" charset="0"/>
              </a:rPr>
              <a:t>  6    41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39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39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sl-gw21-atl-6-3.sprintlink.net [144.228.100.81]</a:t>
            </a:r>
          </a:p>
          <a:p>
            <a:r>
              <a:rPr lang="en-US" sz="1400" dirty="0">
                <a:latin typeface="Courier New" pitchFamily="49" charset="0"/>
              </a:rPr>
              <a:t>  7    42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47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41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sl-bb23-atl-5-0.sprintlink.net [144.232.12.17]</a:t>
            </a:r>
          </a:p>
          <a:p>
            <a:r>
              <a:rPr lang="en-US" sz="1400" dirty="0">
                <a:latin typeface="Courier New" pitchFamily="49" charset="0"/>
              </a:rPr>
              <a:t>  8    38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42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ms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dirty="0">
                <a:latin typeface="Courier New" pitchFamily="49" charset="0"/>
              </a:rPr>
              <a:t>39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sl-bb24-atl-15-0.sprintlink.net [144.232.12.6]</a:t>
            </a:r>
          </a:p>
          <a:p>
            <a:r>
              <a:rPr lang="en-US" sz="1400" dirty="0">
                <a:latin typeface="Courier New" pitchFamily="49" charset="0"/>
              </a:rPr>
              <a:t>  9    39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41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ms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dirty="0">
                <a:latin typeface="Courier New" pitchFamily="49" charset="0"/>
              </a:rPr>
              <a:t>39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sl-st20-atl-0-0-0.sprintlink.net [144.232.20.115]</a:t>
            </a:r>
          </a:p>
          <a:p>
            <a:r>
              <a:rPr lang="en-US" sz="1400" dirty="0">
                <a:latin typeface="Courier New" pitchFamily="49" charset="0"/>
              </a:rPr>
              <a:t> 10    39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42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39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144.223.47.234</a:t>
            </a:r>
          </a:p>
          <a:p>
            <a:r>
              <a:rPr lang="en-US" sz="1400" dirty="0">
                <a:latin typeface="Courier New" pitchFamily="49" charset="0"/>
              </a:rPr>
              <a:t> 11    44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44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44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64.233.174.86</a:t>
            </a:r>
          </a:p>
          <a:p>
            <a:r>
              <a:rPr lang="en-US" sz="1400" dirty="0">
                <a:latin typeface="Courier New" pitchFamily="49" charset="0"/>
              </a:rPr>
              <a:t> 12    53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61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60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66.249.95.148</a:t>
            </a:r>
          </a:p>
          <a:p>
            <a:r>
              <a:rPr lang="en-US" sz="1400" dirty="0">
                <a:latin typeface="Courier New" pitchFamily="49" charset="0"/>
              </a:rPr>
              <a:t> 13    84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71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72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72.14.238.234</a:t>
            </a:r>
          </a:p>
          <a:p>
            <a:r>
              <a:rPr lang="en-US" sz="1400" dirty="0">
                <a:latin typeface="Courier New" pitchFamily="49" charset="0"/>
              </a:rPr>
              <a:t> 14    68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72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74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216.239.46.12</a:t>
            </a:r>
          </a:p>
          <a:p>
            <a:r>
              <a:rPr lang="en-US" sz="1400" dirty="0">
                <a:latin typeface="Courier New" pitchFamily="49" charset="0"/>
              </a:rPr>
              <a:t> 15    71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72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73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72.14.233.115</a:t>
            </a:r>
          </a:p>
          <a:p>
            <a:r>
              <a:rPr lang="en-US" sz="1400" dirty="0">
                <a:latin typeface="Courier New" pitchFamily="49" charset="0"/>
              </a:rPr>
              <a:t> 16    69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82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81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66.249.94.118</a:t>
            </a:r>
          </a:p>
          <a:p>
            <a:r>
              <a:rPr lang="en-US" sz="1400" dirty="0">
                <a:latin typeface="Courier New" pitchFamily="49" charset="0"/>
              </a:rPr>
              <a:t> 17    83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75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74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66.249.94.50</a:t>
            </a:r>
          </a:p>
          <a:p>
            <a:r>
              <a:rPr lang="en-US" sz="1400" dirty="0">
                <a:latin typeface="Courier New" pitchFamily="49" charset="0"/>
              </a:rPr>
              <a:t> 18    71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69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ms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dirty="0">
                <a:latin typeface="Courier New" pitchFamily="49" charset="0"/>
              </a:rPr>
              <a:t>73 </a:t>
            </a:r>
            <a:r>
              <a:rPr lang="en-US" sz="1400" dirty="0" err="1">
                <a:latin typeface="Courier New" pitchFamily="49" charset="0"/>
              </a:rPr>
              <a:t>ms</a:t>
            </a:r>
            <a:r>
              <a:rPr lang="en-US" sz="1400" dirty="0">
                <a:latin typeface="Courier New" pitchFamily="49" charset="0"/>
              </a:rPr>
              <a:t>  eh-in-f99.google.com [72.14.207.99]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Trace complete.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Route </a:t>
            </a:r>
            <a:r>
              <a:rPr lang="en-US" dirty="0"/>
              <a:t>Examples</a:t>
            </a:r>
            <a:r>
              <a:rPr lang="en-US" sz="1800" dirty="0"/>
              <a:t>(Windows)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to my ISP – ctc.net</a:t>
            </a:r>
            <a:br>
              <a:rPr lang="en-US" sz="1800" dirty="0" smtClean="0"/>
            </a:br>
            <a:r>
              <a:rPr lang="en-US" sz="1800" dirty="0" smtClean="0"/>
              <a:t>to my local network – “home”</a:t>
            </a:r>
            <a:endParaRPr lang="en-US" dirty="0" smtClean="0"/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93725" y="1931988"/>
            <a:ext cx="74168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</a:rPr>
              <a:t>C:\&gt;tracert myctc.net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Tracing route to myctc.net [166.82.12.17]</a:t>
            </a:r>
          </a:p>
          <a:p>
            <a:r>
              <a:rPr lang="en-US" sz="1400">
                <a:latin typeface="Courier New" pitchFamily="49" charset="0"/>
              </a:rPr>
              <a:t>over a maximum of 30 hops: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  1     1 ms    &lt;1 ms    &lt;1 ms  192.168.1.1</a:t>
            </a:r>
          </a:p>
          <a:p>
            <a:r>
              <a:rPr lang="en-US" sz="1400">
                <a:latin typeface="Courier New" pitchFamily="49" charset="0"/>
              </a:rPr>
              <a:t>  2   154 ms    27 ms   207 ms  166.82.149.1</a:t>
            </a:r>
          </a:p>
          <a:p>
            <a:r>
              <a:rPr lang="en-US" sz="1400">
                <a:latin typeface="Courier New" pitchFamily="49" charset="0"/>
              </a:rPr>
              <a:t>  3    24 ms    25 ms    24 ms  t3-3.cr02.knpl.ctc.net [166.82.4.41]</a:t>
            </a:r>
          </a:p>
          <a:p>
            <a:r>
              <a:rPr lang="en-US" sz="1400">
                <a:latin typeface="Courier New" pitchFamily="49" charset="0"/>
              </a:rPr>
              <a:t>  4    24 ms    24 ms    23 ms  t8-2.cr01.cncr.ctc.net [166.82.3.25]</a:t>
            </a:r>
          </a:p>
          <a:p>
            <a:r>
              <a:rPr lang="en-US" sz="1400">
                <a:latin typeface="Courier New" pitchFamily="49" charset="0"/>
              </a:rPr>
              <a:t>  5    23 ms    25 ms    27 ms  t9-1.ce01.cncr.ctc.net [166.82.3.10]</a:t>
            </a:r>
          </a:p>
          <a:p>
            <a:r>
              <a:rPr lang="en-US" sz="1400">
                <a:latin typeface="Courier New" pitchFamily="49" charset="0"/>
              </a:rPr>
              <a:t>  6    24 ms    25 ms    28 ms  myctc.net [166.82.12.17]</a:t>
            </a:r>
          </a:p>
          <a:p>
            <a:r>
              <a:rPr lang="en-US" sz="1400">
                <a:latin typeface="Courier New" pitchFamily="49" charset="0"/>
              </a:rPr>
              <a:t>  7    40 ms    23 ms    23 ms  myctc.net [166.82.12.17]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Trace complete.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C:\&gt;tracert 192.168.1.32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Tracing route to 192.168.1.32 over a maximum of 30 hops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  1     2 ms    &lt;1 ms     1 ms  192.168.1.32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Trace complete.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" y="5029200"/>
            <a:ext cx="8229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Route Example </a:t>
            </a:r>
            <a:r>
              <a:rPr lang="en-US" sz="2000" dirty="0" smtClean="0"/>
              <a:t>(Linux)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12922127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#traceroute google.com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login as: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tkombol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traceroute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to google.com (64.233.185.113), 30 hops max, 60 byte packets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1  r06-v143-gw.uncc.edu (10.18.198.1)  0.285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0.266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0.492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2  r06-to-wood-po53.uncc.edu (10.0.36.130)  0.483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0.972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0.975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3  perim-to-asa-legacy.uncc.edu (10.0.1.83)  0.959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0.942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0.946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4  pa5060-perim-1.uncc.edu (152.15.249.10)  1.572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1.552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1.864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5  atkig20-inet-6504-1.uncc.edu (152.15.249.5)  1.536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1.527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1.508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6  ws-a1a-ip-asr-gw-to-uncc-atkins.ncren.net (128.109.1.17)  3.998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3.712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3.699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7  wscrs-gw-to-ws-a1a-ip-asr-gw.ncren.net (128.109.1.101)  5.174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6.024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8  72.14.196.245 (72.14.196.245)  28.435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28.416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28.396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9  72.14.233.54 (72.14.233.54)  10.393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72.14.233.56 (72.14.233.56)  10.130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72.14.233.54 (72.14.233.54)  10.108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10  66.249.94.20 (66.249.94.20)  10.845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216.239.51.243 (216.239.51.243)  10.847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209.85.142.140 (209.85.142.140)  10.326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11  209.85.143.201 (209.85.143.201)  10.815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209.85.142.157 (209.85.142.157)  10.424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209.85.143.201 (209.85.143.201)  10.414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12  * * *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13  yb-in-f113.1e100.net (64.233.185.113)  10.563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10.688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10.991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16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rgbClr val="FF0000"/>
                </a:solidFill>
              </a:rPr>
              <a:t>Resume 1/30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Hardware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Specialized Machines to Enable Networking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Hub, Switch, Router, Bridge, Repeater?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Hubs (Ethernet)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Pass data to all devices connected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Switches (Ethernet)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Pass data from sender to intended destination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Must be in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Works at MAC level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Router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Does “switching”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Looks for destinations outside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Works at IP level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Bridge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Hooks dissimilar network protocols together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Token Ring </a:t>
            </a:r>
            <a:r>
              <a:rPr lang="en-US" sz="1800" dirty="0" smtClean="0">
                <a:sym typeface="Wingdings" pitchFamily="2" charset="2"/>
              </a:rPr>
              <a:t> Ethernet</a:t>
            </a:r>
            <a:r>
              <a:rPr lang="en-US" sz="1800" dirty="0" smtClean="0"/>
              <a:t>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May or may not be on same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Repeater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Amplifies, restores signal/strength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5" descr="h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33800"/>
            <a:ext cx="31718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Hub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Receives signal on one port</a:t>
            </a:r>
          </a:p>
          <a:p>
            <a:pPr lvl="1" eaLnBrk="1" hangingPunct="1"/>
            <a:r>
              <a:rPr lang="en-US" dirty="0" smtClean="0"/>
              <a:t>Send to all ports</a:t>
            </a:r>
          </a:p>
          <a:p>
            <a:pPr lvl="1" eaLnBrk="1" hangingPunct="1"/>
            <a:r>
              <a:rPr lang="en-US" dirty="0" smtClean="0"/>
              <a:t>May be regenerated (amplified)</a:t>
            </a:r>
          </a:p>
          <a:p>
            <a:pPr lvl="1" eaLnBrk="1" hangingPunct="1"/>
            <a:r>
              <a:rPr lang="en-US" dirty="0" smtClean="0"/>
              <a:t>Immediate destination is on the same physical network</a:t>
            </a:r>
          </a:p>
          <a:p>
            <a:pPr lvl="1" eaLnBrk="1" hangingPunct="1"/>
            <a:r>
              <a:rPr lang="en-US" dirty="0" smtClean="0"/>
              <a:t>“Works” at MAC level</a:t>
            </a:r>
          </a:p>
          <a:p>
            <a:pPr lvl="2" eaLnBrk="1" hangingPunct="1"/>
            <a:r>
              <a:rPr lang="en-US" dirty="0" smtClean="0"/>
              <a:t>Hub doesn’t care about MACs</a:t>
            </a:r>
          </a:p>
        </p:txBody>
      </p:sp>
      <p:sp>
        <p:nvSpPr>
          <p:cNvPr id="5" name="Oval 4"/>
          <p:cNvSpPr/>
          <p:nvPr/>
        </p:nvSpPr>
        <p:spPr bwMode="auto">
          <a:xfrm rot="2998491">
            <a:off x="5700826" y="5429453"/>
            <a:ext cx="533400" cy="609600"/>
          </a:xfrm>
          <a:prstGeom prst="ellipse">
            <a:avLst/>
          </a:prstGeom>
          <a:solidFill>
            <a:schemeClr val="accent1">
              <a:alpha val="2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5" descr="switch-u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810000"/>
            <a:ext cx="31718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Receives signal on one port</a:t>
            </a:r>
          </a:p>
          <a:p>
            <a:pPr lvl="1" eaLnBrk="1" hangingPunct="1"/>
            <a:r>
              <a:rPr lang="en-US" dirty="0" smtClean="0"/>
              <a:t>Sends only to destination port</a:t>
            </a:r>
          </a:p>
          <a:p>
            <a:pPr lvl="1" eaLnBrk="1" hangingPunct="1"/>
            <a:r>
              <a:rPr lang="en-US" dirty="0" smtClean="0"/>
              <a:t>Immediate destination is on the same physical network</a:t>
            </a:r>
          </a:p>
          <a:p>
            <a:pPr lvl="1" eaLnBrk="1" hangingPunct="1"/>
            <a:r>
              <a:rPr lang="en-US" dirty="0" smtClean="0"/>
              <a:t>Works at MAC level</a:t>
            </a:r>
          </a:p>
          <a:p>
            <a:pPr lvl="2" eaLnBrk="1" hangingPunct="1"/>
            <a:r>
              <a:rPr lang="en-US" dirty="0" smtClean="0"/>
              <a:t>Switch keeps track of MAC addresses attached</a:t>
            </a:r>
          </a:p>
          <a:p>
            <a:pPr lvl="2" eaLnBrk="1" hangingPunct="1"/>
            <a:r>
              <a:rPr lang="en-US" dirty="0" smtClean="0"/>
              <a:t>Usually using a CAM</a:t>
            </a:r>
          </a:p>
          <a:p>
            <a:pPr lvl="3" eaLnBrk="1" hangingPunct="1"/>
            <a:r>
              <a:rPr lang="en-US" dirty="0" smtClean="0"/>
              <a:t>Content Addressable Memory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Both the Hub and Switch:</a:t>
            </a:r>
          </a:p>
          <a:p>
            <a:pPr lvl="1"/>
            <a:r>
              <a:rPr lang="en-US" dirty="0" smtClean="0"/>
              <a:t>Work at the LAN level</a:t>
            </a:r>
          </a:p>
          <a:p>
            <a:pPr lvl="2"/>
            <a:r>
              <a:rPr lang="en-US" dirty="0" smtClean="0"/>
              <a:t>Physical connections or networks</a:t>
            </a:r>
          </a:p>
          <a:p>
            <a:pPr lvl="1"/>
            <a:r>
              <a:rPr lang="en-US" dirty="0" smtClean="0"/>
              <a:t>Allows computers close to other</a:t>
            </a:r>
          </a:p>
          <a:p>
            <a:pPr lvl="2"/>
            <a:r>
              <a:rPr lang="en-US" dirty="0" smtClean="0"/>
              <a:t>Direct physical communication (electronic signals)</a:t>
            </a:r>
          </a:p>
          <a:p>
            <a:r>
              <a:rPr lang="en-US" dirty="0" smtClean="0"/>
              <a:t>Hub</a:t>
            </a:r>
          </a:p>
          <a:p>
            <a:pPr lvl="1"/>
            <a:r>
              <a:rPr lang="en-US" dirty="0" smtClean="0"/>
              <a:t>Sends signals to all ports on Hub</a:t>
            </a:r>
          </a:p>
          <a:p>
            <a:r>
              <a:rPr lang="en-US" dirty="0" smtClean="0"/>
              <a:t>Switch</a:t>
            </a:r>
          </a:p>
          <a:p>
            <a:pPr lvl="1"/>
            <a:r>
              <a:rPr lang="en-US" dirty="0" smtClean="0"/>
              <a:t>Sends signals only to the destination MAC</a:t>
            </a:r>
          </a:p>
          <a:p>
            <a:r>
              <a:rPr lang="en-US" dirty="0" smtClean="0"/>
              <a:t>Warning</a:t>
            </a:r>
          </a:p>
          <a:p>
            <a:pPr lvl="1"/>
            <a:r>
              <a:rPr lang="en-US" dirty="0" smtClean="0"/>
              <a:t>Note that the Logical Networks (Class A-E)</a:t>
            </a:r>
          </a:p>
          <a:p>
            <a:pPr lvl="2"/>
            <a:r>
              <a:rPr lang="en-US" dirty="0" smtClean="0"/>
              <a:t>Only hosts in the same network (or subnet)</a:t>
            </a:r>
          </a:p>
          <a:p>
            <a:pPr lvl="3"/>
            <a:r>
              <a:rPr lang="en-US" dirty="0" smtClean="0"/>
              <a:t>Can respond to each other</a:t>
            </a:r>
          </a:p>
          <a:p>
            <a:pPr lvl="3"/>
            <a:r>
              <a:rPr lang="en-US" dirty="0" smtClean="0"/>
              <a:t>Even if they see the signals from another network</a:t>
            </a:r>
          </a:p>
        </p:txBody>
      </p:sp>
    </p:spTree>
    <p:extLst>
      <p:ext uri="{BB962C8B-B14F-4D97-AF65-F5344CB8AC3E}">
        <p14:creationId xmlns:p14="http://schemas.microsoft.com/office/powerpoint/2010/main" val="32031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Ports – What and Why are They?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Typically:</a:t>
            </a:r>
          </a:p>
          <a:p>
            <a:pPr lvl="1" eaLnBrk="1" hangingPunct="1"/>
            <a:r>
              <a:rPr lang="en-US" dirty="0" smtClean="0"/>
              <a:t>Computers usually have only one network access point to the internet</a:t>
            </a:r>
          </a:p>
          <a:p>
            <a:pPr lvl="2" eaLnBrk="1" hangingPunct="1"/>
            <a:r>
              <a:rPr lang="en-US" dirty="0" smtClean="0"/>
              <a:t>e.g. one NIC card</a:t>
            </a:r>
          </a:p>
          <a:p>
            <a:pPr lvl="1" eaLnBrk="1" hangingPunct="1"/>
            <a:r>
              <a:rPr lang="en-US" dirty="0" smtClean="0"/>
              <a:t>Multiple systems and programs on the computer want to access the network/internet</a:t>
            </a:r>
          </a:p>
          <a:p>
            <a:pPr lvl="2" eaLnBrk="1" hangingPunct="1"/>
            <a:r>
              <a:rPr lang="en-US" dirty="0" smtClean="0"/>
              <a:t>To receive and send data</a:t>
            </a:r>
          </a:p>
          <a:p>
            <a:pPr lvl="2" eaLnBrk="1" hangingPunct="1"/>
            <a:r>
              <a:rPr lang="en-US" dirty="0" smtClean="0"/>
              <a:t>For </a:t>
            </a:r>
            <a:r>
              <a:rPr lang="en-US" b="1" i="1" dirty="0" smtClean="0"/>
              <a:t>THEIR</a:t>
            </a:r>
            <a:r>
              <a:rPr lang="en-US" dirty="0" smtClean="0"/>
              <a:t> application</a:t>
            </a:r>
          </a:p>
          <a:p>
            <a:pPr eaLnBrk="1" hangingPunct="1"/>
            <a:r>
              <a:rPr lang="en-US" dirty="0" smtClean="0"/>
              <a:t>How do programs and systems keep their conversations straight?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09800"/>
            <a:ext cx="3429000" cy="358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5105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Connects </a:t>
            </a:r>
          </a:p>
          <a:p>
            <a:pPr lvl="1" eaLnBrk="1" hangingPunct="1"/>
            <a:r>
              <a:rPr lang="en-US" dirty="0" smtClean="0"/>
              <a:t>Networks</a:t>
            </a:r>
          </a:p>
          <a:p>
            <a:pPr lvl="1" eaLnBrk="1" hangingPunct="1"/>
            <a:r>
              <a:rPr lang="en-US" dirty="0" err="1" smtClean="0"/>
              <a:t>Subnetworks</a:t>
            </a:r>
            <a:endParaRPr lang="en-US" dirty="0" smtClean="0"/>
          </a:p>
          <a:p>
            <a:pPr eaLnBrk="1" hangingPunct="1"/>
            <a:r>
              <a:rPr lang="en-US" dirty="0" smtClean="0"/>
              <a:t>Finds a MAC address to get a packet closer to destination IP address</a:t>
            </a:r>
          </a:p>
          <a:p>
            <a:pPr lvl="1" eaLnBrk="1" hangingPunct="1"/>
            <a:r>
              <a:rPr lang="en-US" dirty="0" smtClean="0"/>
              <a:t>Next Router</a:t>
            </a:r>
          </a:p>
          <a:p>
            <a:pPr lvl="1" eaLnBrk="1" hangingPunct="1"/>
            <a:r>
              <a:rPr lang="en-US" dirty="0" smtClean="0"/>
              <a:t>Destination</a:t>
            </a:r>
          </a:p>
          <a:p>
            <a:pPr eaLnBrk="1" hangingPunct="1"/>
            <a:r>
              <a:rPr lang="en-US" dirty="0" smtClean="0"/>
              <a:t>Works at the IP level</a:t>
            </a:r>
          </a:p>
          <a:p>
            <a:pPr lvl="1" eaLnBrk="1" hangingPunct="1"/>
            <a:r>
              <a:rPr lang="en-US" dirty="0" smtClean="0"/>
              <a:t>Uses its local MAC addresses</a:t>
            </a:r>
          </a:p>
          <a:p>
            <a:pPr lvl="2" eaLnBrk="1" hangingPunct="1"/>
            <a:r>
              <a:rPr lang="en-US" dirty="0" smtClean="0"/>
              <a:t>What is the MAC address to send the data to get it (closer) to the destination IP</a:t>
            </a:r>
          </a:p>
          <a:p>
            <a:pPr lvl="1" eaLnBrk="1" hangingPunct="1"/>
            <a:r>
              <a:rPr lang="en-US" dirty="0" smtClean="0"/>
              <a:t>The data is sent out on that physical port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51464"/>
            <a:ext cx="2571750" cy="33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314700"/>
            <a:ext cx="2745657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Gateway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Router on the edge of a network</a:t>
            </a:r>
          </a:p>
          <a:p>
            <a:pPr eaLnBrk="1" hangingPunct="1"/>
            <a:r>
              <a:rPr lang="en-US" dirty="0" smtClean="0"/>
              <a:t>Connects</a:t>
            </a:r>
          </a:p>
          <a:p>
            <a:pPr lvl="1" eaLnBrk="1" hangingPunct="1"/>
            <a:r>
              <a:rPr lang="en-US" dirty="0" smtClean="0"/>
              <a:t>LAN (Private networks)</a:t>
            </a:r>
          </a:p>
          <a:p>
            <a:pPr lvl="1" eaLnBrk="1" hangingPunct="1">
              <a:buNone/>
            </a:pPr>
            <a:r>
              <a:rPr lang="en-US" dirty="0" smtClean="0"/>
              <a:t>-to-</a:t>
            </a:r>
          </a:p>
          <a:p>
            <a:pPr lvl="1" eaLnBrk="1" hangingPunct="1"/>
            <a:r>
              <a:rPr lang="en-US" dirty="0" smtClean="0"/>
              <a:t>WAN (Internet)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44196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510540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Enterprise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591050"/>
            <a:ext cx="48863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057400"/>
            <a:ext cx="281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Bridge</a:t>
            </a:r>
          </a:p>
        </p:txBody>
      </p:sp>
      <p:pic>
        <p:nvPicPr>
          <p:cNvPr id="6" name="Picture 5" descr="eth-trBrid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648200"/>
            <a:ext cx="2590800" cy="1990035"/>
          </a:xfrm>
          <a:prstGeom prst="rect">
            <a:avLst/>
          </a:prstGeom>
        </p:spPr>
      </p:pic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6477000" cy="2971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Connects 2 dissimilar topologies</a:t>
            </a:r>
          </a:p>
          <a:p>
            <a:pPr lvl="1" eaLnBrk="1" hangingPunct="1"/>
            <a:r>
              <a:rPr lang="en-US" dirty="0" smtClean="0"/>
              <a:t>May or may not be same network</a:t>
            </a:r>
          </a:p>
          <a:p>
            <a:pPr eaLnBrk="1" hangingPunct="1"/>
            <a:r>
              <a:rPr lang="en-US" dirty="0" smtClean="0"/>
              <a:t>E.g. to connect: </a:t>
            </a:r>
          </a:p>
          <a:p>
            <a:pPr lvl="1" eaLnBrk="1" hangingPunct="1"/>
            <a:r>
              <a:rPr lang="en-US" dirty="0" smtClean="0"/>
              <a:t>Token Ring to Ethernet</a:t>
            </a:r>
          </a:p>
          <a:p>
            <a:pPr lvl="1" eaLnBrk="1" hangingPunct="1"/>
            <a:r>
              <a:rPr lang="en-US" dirty="0" smtClean="0"/>
              <a:t>ATM to Token Ring…</a:t>
            </a:r>
          </a:p>
          <a:p>
            <a:pPr eaLnBrk="1" hangingPunct="1"/>
            <a:r>
              <a:rPr lang="en-US" dirty="0" smtClean="0"/>
              <a:t>Usually does not filter traffic</a:t>
            </a:r>
          </a:p>
          <a:p>
            <a:pPr eaLnBrk="1" hangingPunct="1"/>
            <a:r>
              <a:rPr lang="en-US" b="1" dirty="0" smtClean="0"/>
              <a:t>Note:</a:t>
            </a:r>
            <a:r>
              <a:rPr lang="en-US" dirty="0" smtClean="0"/>
              <a:t> </a:t>
            </a:r>
            <a:endParaRPr lang="en-US" dirty="0"/>
          </a:p>
          <a:p>
            <a:pPr lvl="1" eaLnBrk="1" hangingPunct="1"/>
            <a:r>
              <a:rPr lang="en-US" dirty="0" smtClean="0"/>
              <a:t>Your wireless connections at home are actually bridged!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Proxy Server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A </a:t>
            </a:r>
            <a:r>
              <a:rPr lang="en-US" dirty="0"/>
              <a:t>server </a:t>
            </a:r>
            <a:r>
              <a:rPr lang="en-US" dirty="0" smtClean="0"/>
              <a:t>that </a:t>
            </a:r>
            <a:r>
              <a:rPr lang="en-US" dirty="0"/>
              <a:t>acts as an intermediary for requests from clients seeking resources from other </a:t>
            </a:r>
            <a:r>
              <a:rPr lang="en-US" dirty="0" smtClean="0"/>
              <a:t>servers</a:t>
            </a:r>
          </a:p>
          <a:p>
            <a:pPr lvl="1" eaLnBrk="1" hangingPunct="1"/>
            <a:r>
              <a:rPr lang="en-US" dirty="0" smtClean="0"/>
              <a:t>May be a </a:t>
            </a:r>
            <a:r>
              <a:rPr lang="en-US" dirty="0"/>
              <a:t>computer system or an </a:t>
            </a:r>
            <a:r>
              <a:rPr lang="en-US" dirty="0" smtClean="0"/>
              <a:t>application</a:t>
            </a:r>
          </a:p>
          <a:p>
            <a:pPr lvl="1" eaLnBrk="1" hangingPunct="1"/>
            <a:r>
              <a:rPr lang="en-US" dirty="0" smtClean="0"/>
              <a:t>Can keep machines anonymous (security)</a:t>
            </a:r>
          </a:p>
          <a:p>
            <a:pPr lvl="1" eaLnBrk="1" hangingPunct="1"/>
            <a:r>
              <a:rPr lang="en-US" dirty="0" smtClean="0"/>
              <a:t>May speed up access</a:t>
            </a:r>
          </a:p>
          <a:p>
            <a:pPr eaLnBrk="1" hangingPunct="1"/>
            <a:r>
              <a:rPr lang="en-US" dirty="0" smtClean="0"/>
              <a:t>Many types:</a:t>
            </a:r>
          </a:p>
          <a:p>
            <a:pPr lvl="1" eaLnBrk="1" hangingPunct="1"/>
            <a:r>
              <a:rPr lang="en-US" dirty="0" smtClean="0"/>
              <a:t>Caching Proxy Server</a:t>
            </a:r>
          </a:p>
          <a:p>
            <a:pPr lvl="1" eaLnBrk="1" hangingPunct="1"/>
            <a:r>
              <a:rPr lang="en-US" dirty="0" smtClean="0"/>
              <a:t>Web Proxy</a:t>
            </a:r>
          </a:p>
          <a:p>
            <a:pPr lvl="1" eaLnBrk="1" hangingPunct="1"/>
            <a:r>
              <a:rPr lang="en-US" dirty="0" smtClean="0"/>
              <a:t>Anonymizing proxy server</a:t>
            </a:r>
          </a:p>
          <a:p>
            <a:pPr lvl="1" eaLnBrk="1" hangingPunct="1"/>
            <a:r>
              <a:rPr lang="en-US" dirty="0" smtClean="0"/>
              <a:t>Hostile proxy (evil)</a:t>
            </a:r>
          </a:p>
          <a:p>
            <a:pPr lvl="1" eaLnBrk="1" hangingPunct="1"/>
            <a:r>
              <a:rPr lang="en-US" dirty="0" smtClean="0"/>
              <a:t>Intercepting proxy server</a:t>
            </a:r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Caching Proxy Server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Saves results of previous requests</a:t>
            </a:r>
          </a:p>
          <a:p>
            <a:pPr lvl="1" eaLnBrk="1" hangingPunct="1"/>
            <a:r>
              <a:rPr lang="en-US" dirty="0" smtClean="0"/>
              <a:t>Local copies</a:t>
            </a:r>
          </a:p>
          <a:p>
            <a:pPr lvl="1" eaLnBrk="1" hangingPunct="1"/>
            <a:r>
              <a:rPr lang="en-US" dirty="0" smtClean="0"/>
              <a:t>Mainly for frequently used resources</a:t>
            </a:r>
          </a:p>
          <a:p>
            <a:pPr lvl="1" eaLnBrk="1" hangingPunct="1"/>
            <a:r>
              <a:rPr lang="en-US" dirty="0" smtClean="0"/>
              <a:t>Typically for Web applications</a:t>
            </a:r>
          </a:p>
          <a:p>
            <a:pPr eaLnBrk="1" hangingPunct="1"/>
            <a:r>
              <a:rPr lang="en-US" dirty="0" smtClean="0"/>
              <a:t>Serves these saved requests</a:t>
            </a:r>
          </a:p>
          <a:p>
            <a:pPr eaLnBrk="1" hangingPunct="1"/>
            <a:r>
              <a:rPr lang="en-US" dirty="0" smtClean="0"/>
              <a:t>Ensure they are properly implemented</a:t>
            </a:r>
          </a:p>
          <a:p>
            <a:pPr lvl="1" eaLnBrk="1" hangingPunct="1"/>
            <a:r>
              <a:rPr lang="en-US" dirty="0" smtClean="0"/>
              <a:t>Maximum performance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Proxy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Focuses on WWW traffic</a:t>
            </a:r>
          </a:p>
          <a:p>
            <a:pPr lvl="1" eaLnBrk="1" hangingPunct="1"/>
            <a:r>
              <a:rPr lang="en-US" smtClean="0"/>
              <a:t>Can filter or block</a:t>
            </a:r>
          </a:p>
          <a:p>
            <a:pPr lvl="1" eaLnBrk="1" hangingPunct="1"/>
            <a:r>
              <a:rPr lang="en-US" smtClean="0"/>
              <a:t>Can format for specific audiences</a:t>
            </a:r>
          </a:p>
          <a:p>
            <a:pPr lvl="2" eaLnBrk="1" hangingPunct="1"/>
            <a:r>
              <a:rPr lang="en-US" smtClean="0"/>
              <a:t>Cell phones</a:t>
            </a:r>
          </a:p>
          <a:p>
            <a:pPr lvl="2" eaLnBrk="1" hangingPunct="1"/>
            <a:r>
              <a:rPr lang="en-US" smtClean="0"/>
              <a:t>PDAs</a:t>
            </a:r>
          </a:p>
          <a:p>
            <a:pPr lvl="1" eaLnBrk="1" hangingPunct="1"/>
            <a:r>
              <a:rPr lang="en-US" smtClean="0"/>
              <a:t>Can be used to enforce/enhance</a:t>
            </a:r>
          </a:p>
          <a:p>
            <a:pPr lvl="2" eaLnBrk="1" hangingPunct="1"/>
            <a:r>
              <a:rPr lang="en-US" smtClean="0"/>
              <a:t>Network use policies</a:t>
            </a:r>
          </a:p>
          <a:p>
            <a:pPr lvl="2" eaLnBrk="1" hangingPunct="1"/>
            <a:r>
              <a:rPr lang="en-US" smtClean="0"/>
              <a:t>Malware interception</a:t>
            </a:r>
          </a:p>
          <a:p>
            <a:pPr lvl="2" eaLnBrk="1" hangingPunct="1"/>
            <a:r>
              <a:rPr lang="en-US" smtClean="0"/>
              <a:t>Caching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Anonymizing Proxy Server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Removes requestors identifying information</a:t>
            </a:r>
          </a:p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Hostile Proxy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Inserted between requestors and internet</a:t>
            </a:r>
          </a:p>
          <a:p>
            <a:pPr lvl="1" eaLnBrk="1" hangingPunct="1"/>
            <a:r>
              <a:rPr lang="en-US" dirty="0" smtClean="0"/>
              <a:t>For illegal/borderline purposes</a:t>
            </a:r>
          </a:p>
          <a:p>
            <a:pPr lvl="1" eaLnBrk="1" hangingPunct="1"/>
            <a:r>
              <a:rPr lang="en-US" dirty="0" smtClean="0"/>
              <a:t>Typically eavesdrops</a:t>
            </a:r>
          </a:p>
          <a:p>
            <a:pPr eaLnBrk="1" hangingPunct="1"/>
            <a:r>
              <a:rPr lang="en-US" dirty="0" smtClean="0"/>
              <a:t>Information is</a:t>
            </a:r>
          </a:p>
          <a:p>
            <a:pPr lvl="1" eaLnBrk="1" hangingPunct="1"/>
            <a:r>
              <a:rPr lang="en-US" dirty="0" smtClean="0"/>
              <a:t>Captured</a:t>
            </a:r>
          </a:p>
          <a:p>
            <a:pPr lvl="1" eaLnBrk="1" hangingPunct="1"/>
            <a:r>
              <a:rPr lang="en-US" dirty="0" smtClean="0"/>
              <a:t>Analyzed</a:t>
            </a:r>
          </a:p>
          <a:p>
            <a:pPr lvl="1" eaLnBrk="1" hangingPunct="1"/>
            <a:r>
              <a:rPr lang="en-US" dirty="0" smtClean="0"/>
              <a:t>Might be altered</a:t>
            </a:r>
          </a:p>
          <a:p>
            <a:pPr lvl="1" eaLnBrk="1" hangingPunct="1"/>
            <a:r>
              <a:rPr lang="en-US" dirty="0" smtClean="0"/>
              <a:t>Usually passed on to legitimate or original destination</a:t>
            </a:r>
          </a:p>
          <a:p>
            <a:pPr lvl="2" eaLnBrk="1" hangingPunct="1"/>
            <a:r>
              <a:rPr lang="en-US" dirty="0" smtClean="0"/>
              <a:t>Victim usually not aware of a hostile proxy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Intercepting Proxy Server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A.K.A. Transparent Proxy</a:t>
            </a:r>
          </a:p>
          <a:p>
            <a:pPr lvl="1" eaLnBrk="1" hangingPunct="1"/>
            <a:r>
              <a:rPr lang="en-US" dirty="0" smtClean="0"/>
              <a:t>Clients not aware it its existence</a:t>
            </a:r>
          </a:p>
          <a:p>
            <a:pPr eaLnBrk="1" hangingPunct="1"/>
            <a:r>
              <a:rPr lang="en-US" dirty="0" smtClean="0"/>
              <a:t>Combination proxy server and gateway</a:t>
            </a:r>
          </a:p>
          <a:p>
            <a:pPr eaLnBrk="1" hangingPunct="1"/>
            <a:r>
              <a:rPr lang="en-US" dirty="0" smtClean="0"/>
              <a:t>Can be used to: </a:t>
            </a:r>
          </a:p>
          <a:p>
            <a:pPr lvl="1" eaLnBrk="1" hangingPunct="1"/>
            <a:r>
              <a:rPr lang="en-US" dirty="0" smtClean="0"/>
              <a:t>Prevent circumventing use policy</a:t>
            </a:r>
          </a:p>
          <a:p>
            <a:pPr lvl="1" eaLnBrk="1" hangingPunct="1"/>
            <a:r>
              <a:rPr lang="en-US" dirty="0" smtClean="0"/>
              <a:t>Ease administrative burden</a:t>
            </a:r>
          </a:p>
          <a:p>
            <a:pPr lvl="1" eaLnBrk="1" hangingPunct="1"/>
            <a:r>
              <a:rPr lang="en-US" dirty="0" smtClean="0"/>
              <a:t>Etc.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extra 16 bit field</a:t>
            </a:r>
          </a:p>
          <a:p>
            <a:pPr lvl="1" eaLnBrk="1" hangingPunct="1"/>
            <a:r>
              <a:rPr lang="en-US" dirty="0" smtClean="0"/>
              <a:t>Added to the end of the IP address</a:t>
            </a:r>
          </a:p>
          <a:p>
            <a:pPr lvl="2" eaLnBrk="1" hangingPunct="1"/>
            <a:r>
              <a:rPr lang="en-US" dirty="0" smtClean="0"/>
              <a:t>16 bits </a:t>
            </a:r>
            <a:r>
              <a:rPr lang="en-US" dirty="0" smtClean="0">
                <a:sym typeface="Wingdings" pitchFamily="2" charset="2"/>
              </a:rPr>
              <a:t> 65536 values</a:t>
            </a:r>
          </a:p>
          <a:p>
            <a:pPr lvl="3" eaLnBrk="1" hangingPunct="1"/>
            <a:r>
              <a:rPr lang="en-US" dirty="0" smtClean="0">
                <a:sym typeface="Wingdings" pitchFamily="2" charset="2"/>
              </a:rPr>
              <a:t>0-65535</a:t>
            </a:r>
            <a:endParaRPr lang="en-US" dirty="0" smtClean="0"/>
          </a:p>
          <a:p>
            <a:pPr lvl="2" eaLnBrk="1" hangingPunct="1"/>
            <a:r>
              <a:rPr lang="en-US" dirty="0" smtClean="0"/>
              <a:t>E.g. 192.168.1.2</a:t>
            </a:r>
            <a:r>
              <a:rPr lang="en-US" dirty="0" smtClean="0">
                <a:solidFill>
                  <a:srgbClr val="FF0000"/>
                </a:solidFill>
              </a:rPr>
              <a:t>:8080</a:t>
            </a:r>
          </a:p>
          <a:p>
            <a:pPr lvl="1" eaLnBrk="1" hangingPunct="1"/>
            <a:r>
              <a:rPr lang="en-US" dirty="0" smtClean="0"/>
              <a:t>Denotes the source or destination application</a:t>
            </a:r>
          </a:p>
          <a:p>
            <a:pPr lvl="1" eaLnBrk="1" hangingPunct="1"/>
            <a:r>
              <a:rPr lang="en-US" dirty="0" smtClean="0"/>
              <a:t>Not all transport layers use ports</a:t>
            </a:r>
          </a:p>
          <a:p>
            <a:pPr lvl="2" eaLnBrk="1" hangingPunct="1"/>
            <a:r>
              <a:rPr lang="en-US" dirty="0" smtClean="0"/>
              <a:t>TCP and UDP do</a:t>
            </a:r>
          </a:p>
          <a:p>
            <a:pPr lvl="3" eaLnBrk="1" hangingPunct="1"/>
            <a:r>
              <a:rPr lang="en-US" dirty="0" smtClean="0"/>
              <a:t>These send data between devices</a:t>
            </a:r>
          </a:p>
          <a:p>
            <a:pPr lvl="2" eaLnBrk="1" hangingPunct="1"/>
            <a:r>
              <a:rPr lang="en-US" dirty="0" smtClean="0"/>
              <a:t>ICMP does not</a:t>
            </a:r>
          </a:p>
          <a:p>
            <a:pPr lvl="3" eaLnBrk="1" hangingPunct="1"/>
            <a:r>
              <a:rPr lang="en-US" dirty="0" smtClean="0"/>
              <a:t>Sends info about the network</a:t>
            </a:r>
          </a:p>
          <a:p>
            <a:pPr lvl="1"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Transparent and Non-transparent Proxy Servers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Transparent</a:t>
            </a:r>
          </a:p>
          <a:p>
            <a:pPr lvl="1" eaLnBrk="1" hangingPunct="1"/>
            <a:r>
              <a:rPr lang="en-US" dirty="0" smtClean="0"/>
              <a:t>Does not modify requests other than that needed for proxy authentication and identification</a:t>
            </a:r>
          </a:p>
          <a:p>
            <a:pPr eaLnBrk="1" hangingPunct="1"/>
            <a:r>
              <a:rPr lang="en-US" dirty="0" smtClean="0"/>
              <a:t>Non-transparent</a:t>
            </a:r>
          </a:p>
          <a:p>
            <a:pPr lvl="1" eaLnBrk="1" hangingPunct="1"/>
            <a:r>
              <a:rPr lang="en-US" dirty="0" smtClean="0"/>
              <a:t>Modifies requests and responses to provide “added” service</a:t>
            </a:r>
          </a:p>
          <a:p>
            <a:pPr lvl="2" eaLnBrk="1" hangingPunct="1"/>
            <a:r>
              <a:rPr lang="en-US" dirty="0" smtClean="0"/>
              <a:t>Annotation services</a:t>
            </a:r>
          </a:p>
          <a:p>
            <a:pPr lvl="2" eaLnBrk="1" hangingPunct="1"/>
            <a:r>
              <a:rPr lang="en-US" dirty="0" smtClean="0"/>
              <a:t>Protocol reduction</a:t>
            </a:r>
          </a:p>
          <a:p>
            <a:pPr lvl="2" eaLnBrk="1" hangingPunct="1"/>
            <a:r>
              <a:rPr lang="en-US" dirty="0" smtClean="0"/>
              <a:t>Anonymity filtering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Split Proxy Server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Implemented by</a:t>
            </a:r>
          </a:p>
          <a:p>
            <a:pPr lvl="1" eaLnBrk="1" hangingPunct="1"/>
            <a:r>
              <a:rPr lang="en-US" dirty="0" smtClean="0"/>
              <a:t>2 programs</a:t>
            </a:r>
          </a:p>
          <a:p>
            <a:pPr lvl="1" eaLnBrk="1" hangingPunct="1"/>
            <a:r>
              <a:rPr lang="en-US" dirty="0" smtClean="0"/>
              <a:t>On 2 computers</a:t>
            </a:r>
          </a:p>
          <a:p>
            <a:pPr eaLnBrk="1" hangingPunct="1"/>
            <a:r>
              <a:rPr lang="en-US" dirty="0" smtClean="0"/>
              <a:t>Good for</a:t>
            </a:r>
          </a:p>
          <a:p>
            <a:pPr lvl="1" eaLnBrk="1" hangingPunct="1"/>
            <a:r>
              <a:rPr lang="en-US" dirty="0" smtClean="0"/>
              <a:t>Compressing data over a slow link</a:t>
            </a:r>
          </a:p>
          <a:p>
            <a:pPr lvl="1" eaLnBrk="1" hangingPunct="1"/>
            <a:r>
              <a:rPr lang="en-US" dirty="0" smtClean="0"/>
              <a:t>Security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Reverse Proxy Server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Appears as an ordinary server</a:t>
            </a:r>
          </a:p>
          <a:p>
            <a:pPr lvl="1" eaLnBrk="1" hangingPunct="1"/>
            <a:r>
              <a:rPr lang="en-US" dirty="0" smtClean="0"/>
              <a:t>Requests forwarded to one or more servers</a:t>
            </a:r>
          </a:p>
          <a:p>
            <a:pPr eaLnBrk="1" hangingPunct="1"/>
            <a:r>
              <a:rPr lang="en-US" dirty="0" smtClean="0"/>
              <a:t>Typically installed in the neighborhood of one or more Web servers</a:t>
            </a:r>
          </a:p>
          <a:p>
            <a:pPr lvl="1" eaLnBrk="1" hangingPunct="1"/>
            <a:r>
              <a:rPr lang="en-US" dirty="0" smtClean="0"/>
              <a:t>All traffic through proxy</a:t>
            </a:r>
          </a:p>
          <a:p>
            <a:pPr eaLnBrk="1" hangingPunct="1"/>
            <a:r>
              <a:rPr lang="en-US" dirty="0" smtClean="0"/>
              <a:t>Advantages</a:t>
            </a:r>
          </a:p>
          <a:p>
            <a:pPr lvl="1" eaLnBrk="1" hangingPunct="1"/>
            <a:r>
              <a:rPr lang="en-US" dirty="0" smtClean="0"/>
              <a:t>Security</a:t>
            </a:r>
          </a:p>
          <a:p>
            <a:pPr lvl="1" eaLnBrk="1" hangingPunct="1"/>
            <a:r>
              <a:rPr lang="en-US" dirty="0" smtClean="0"/>
              <a:t>Encryption/SSL acceleration</a:t>
            </a:r>
          </a:p>
          <a:p>
            <a:pPr lvl="1" eaLnBrk="1" hangingPunct="1"/>
            <a:r>
              <a:rPr lang="en-US" dirty="0" smtClean="0"/>
              <a:t>Load distribution</a:t>
            </a:r>
          </a:p>
          <a:p>
            <a:pPr lvl="1" eaLnBrk="1" hangingPunct="1"/>
            <a:r>
              <a:rPr lang="en-US" dirty="0" smtClean="0"/>
              <a:t>Caching</a:t>
            </a:r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 – has two different meanings</a:t>
            </a:r>
          </a:p>
          <a:p>
            <a:pPr lvl="1"/>
            <a:r>
              <a:rPr lang="en-US" dirty="0" smtClean="0"/>
              <a:t>Logical – an extra number added to an IP address</a:t>
            </a:r>
          </a:p>
          <a:p>
            <a:pPr lvl="2"/>
            <a:r>
              <a:rPr lang="en-US" dirty="0" smtClean="0"/>
              <a:t>Denotes the destination application where the packet is to be processed</a:t>
            </a:r>
          </a:p>
          <a:p>
            <a:pPr lvl="2"/>
            <a:r>
              <a:rPr lang="en-US" dirty="0" smtClean="0"/>
              <a:t>At the destination IP address</a:t>
            </a:r>
          </a:p>
          <a:p>
            <a:pPr lvl="1"/>
            <a:r>
              <a:rPr lang="en-US" dirty="0" smtClean="0"/>
              <a:t>Physical – a connector on a network device</a:t>
            </a:r>
          </a:p>
          <a:p>
            <a:pPr lvl="2"/>
            <a:r>
              <a:rPr lang="en-US" dirty="0" smtClean="0"/>
              <a:t>Usually an RJ-45 connector (Ethernet)</a:t>
            </a:r>
          </a:p>
          <a:p>
            <a:pPr lvl="2"/>
            <a:r>
              <a:rPr lang="en-US" dirty="0" smtClean="0"/>
              <a:t>Can be on:</a:t>
            </a:r>
          </a:p>
          <a:p>
            <a:pPr lvl="3"/>
            <a:r>
              <a:rPr lang="en-US" dirty="0" smtClean="0"/>
              <a:t>Hub</a:t>
            </a:r>
          </a:p>
          <a:p>
            <a:pPr lvl="3"/>
            <a:r>
              <a:rPr lang="en-US" dirty="0" smtClean="0"/>
              <a:t>Switch </a:t>
            </a:r>
          </a:p>
          <a:p>
            <a:pPr lvl="3"/>
            <a:r>
              <a:rPr lang="en-US" dirty="0" smtClean="0"/>
              <a:t>Router</a:t>
            </a:r>
          </a:p>
          <a:p>
            <a:pPr lvl="3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“router” might have several functions built into it</a:t>
            </a:r>
          </a:p>
          <a:p>
            <a:pPr lvl="1"/>
            <a:r>
              <a:rPr lang="en-US" dirty="0" smtClean="0"/>
              <a:t>Typical for home or SOHO devices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Functions that may be found on a typical home “router”:</a:t>
            </a:r>
          </a:p>
          <a:p>
            <a:pPr lvl="2"/>
            <a:r>
              <a:rPr lang="en-US" dirty="0" smtClean="0"/>
              <a:t>Gateway – home network </a:t>
            </a:r>
            <a:r>
              <a:rPr lang="en-US" dirty="0" smtClean="0">
                <a:sym typeface="Wingdings" panose="05000000000000000000" pitchFamily="2" charset="2"/>
              </a:rPr>
              <a:t> internet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NAT – translate local addresses to </a:t>
            </a:r>
            <a:r>
              <a:rPr lang="en-US" dirty="0" smtClean="0">
                <a:sym typeface="Wingdings" panose="05000000000000000000" pitchFamily="2" charset="2"/>
              </a:rPr>
              <a:t>internet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Modem – connect to an ISP (DSL or Cable)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Firewall – block “bad”/unwanted packets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DHCP – assign IP address to local hosts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Wireless bridge – connect </a:t>
            </a:r>
            <a:r>
              <a:rPr lang="en-US" dirty="0" err="1" smtClean="0">
                <a:sym typeface="Wingdings" panose="05000000000000000000" pitchFamily="2" charset="2"/>
              </a:rPr>
              <a:t>WiFi</a:t>
            </a:r>
            <a:r>
              <a:rPr lang="en-US" dirty="0" smtClean="0">
                <a:sym typeface="Wingdings" panose="05000000000000000000" pitchFamily="2" charset="2"/>
              </a:rPr>
              <a:t> to local network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“NAS” – allow access to USB/</a:t>
            </a:r>
            <a:r>
              <a:rPr lang="en-US" dirty="0" err="1" smtClean="0">
                <a:sym typeface="Wingdings" panose="05000000000000000000" pitchFamily="2" charset="2"/>
              </a:rPr>
              <a:t>eSATA</a:t>
            </a:r>
            <a:r>
              <a:rPr lang="en-US" dirty="0" smtClean="0">
                <a:sym typeface="Wingdings" panose="05000000000000000000" pitchFamily="2" charset="2"/>
              </a:rPr>
              <a:t> drive by local network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Section Quiz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dirty="0" smtClean="0"/>
              <a:t>Switches: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87104501"/>
              </p:ext>
            </p:extLst>
          </p:nvPr>
        </p:nvGraphicFramePr>
        <p:xfrm>
          <a:off x="4569542" y="1624781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9542" y="1624781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30725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Pass packets to all hosts connected to the switch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400" dirty="0"/>
              <a:t>Pass packets only to the destination MAC address on the switch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Pass packets only to registered hosts on the switch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Pass packets to only the powered on hosts on the switch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39825"/>
          </a:xfrm>
        </p:spPr>
        <p:txBody>
          <a:bodyPr/>
          <a:lstStyle/>
          <a:p>
            <a:r>
              <a:rPr lang="en-US" dirty="0" smtClean="0"/>
              <a:t>Routers </a:t>
            </a:r>
            <a:r>
              <a:rPr lang="en-US" sz="1800" dirty="0" smtClean="0"/>
              <a:t>(best answer)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384921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Chart" r:id="rId7" imgW="4572034" imgH="5143584" progId="MSGraph.Chart.8">
                  <p:embed followColorScheme="full"/>
                </p:oleObj>
              </mc:Choice>
              <mc:Fallback>
                <p:oleObj name="Chart" r:id="rId7" imgW="4572034" imgH="5143584" progId="MSGraph.Chart.8">
                  <p:embed followColorScheme="full"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30725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Block undesirable data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Move data towards the destination IP address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Condition (amplify) the signal as needed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Use TCP to find the destination</a:t>
            </a:r>
          </a:p>
        </p:txBody>
      </p:sp>
      <p:sp>
        <p:nvSpPr>
          <p:cNvPr id="5" name="CAI1"/>
          <p:cNvSpPr/>
          <p:nvPr>
            <p:custDataLst>
              <p:tags r:id="rId5"/>
            </p:custDataLst>
          </p:nvPr>
        </p:nvSpPr>
        <p:spPr bwMode="auto">
          <a:xfrm rot="10800000">
            <a:off x="101600" y="2525607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7813"/>
            <a:ext cx="80010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Common Ports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-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7088" name="Group 592"/>
          <p:cNvGraphicFramePr>
            <a:graphicFrameLocks noGrp="1"/>
          </p:cNvGraphicFramePr>
          <p:nvPr/>
        </p:nvGraphicFramePr>
        <p:xfrm>
          <a:off x="1600200" y="1600200"/>
          <a:ext cx="6623050" cy="5060000"/>
        </p:xfrm>
        <a:graphic>
          <a:graphicData uri="http://schemas.openxmlformats.org/drawingml/2006/table">
            <a:tbl>
              <a:tblPr/>
              <a:tblGrid>
                <a:gridCol w="685800"/>
                <a:gridCol w="1066800"/>
                <a:gridCol w="1263650"/>
                <a:gridCol w="311150"/>
                <a:gridCol w="882650"/>
                <a:gridCol w="1047750"/>
                <a:gridCol w="13652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 #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</a:t>
                      </a:r>
                      <a:b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 #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</a:t>
                      </a:r>
                      <a:b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echo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http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discard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pop3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sunrpc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chargen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nntp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ftp-control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ntp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ftp-data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netbios-ns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telnet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netbios-dgm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smtp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netbios-ssn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imap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whois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snmp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TCP/UDP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dns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snmp-trap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bootps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bgp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bootpc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443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https (http/ssl)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tftp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gopher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socks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finger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33434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traceroute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38" name="Rectangle 269"/>
          <p:cNvSpPr>
            <a:spLocks noChangeArrowheads="1"/>
          </p:cNvSpPr>
          <p:nvPr/>
        </p:nvSpPr>
        <p:spPr bwMode="auto">
          <a:xfrm>
            <a:off x="4479925" y="730408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Protocols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Transport Protocols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TCP, UDP, et 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TCP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Transmission Control Protocol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More complicated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Ensures delivery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UDP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User Datagram Protocol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Simpler protocol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Delivery not guaranteed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Others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DCCP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Datagram Congestion Control Protocol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SCTP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Stream Control Transmission Protocol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17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TCP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Transmission Control Protocol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37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TCP – Transmission Control Protocol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 of the protocols on how data may be transmitted between addresses</a:t>
            </a:r>
          </a:p>
          <a:p>
            <a:pPr eaLnBrk="1" hangingPunct="1"/>
            <a:r>
              <a:rPr lang="en-US" dirty="0" smtClean="0"/>
              <a:t>TCP:</a:t>
            </a:r>
          </a:p>
          <a:p>
            <a:pPr lvl="1" eaLnBrk="1" hangingPunct="1"/>
            <a:r>
              <a:rPr lang="en-US" dirty="0" smtClean="0"/>
              <a:t>Data broken into packets</a:t>
            </a:r>
          </a:p>
          <a:p>
            <a:pPr lvl="1" eaLnBrk="1" hangingPunct="1"/>
            <a:r>
              <a:rPr lang="en-US" dirty="0" smtClean="0"/>
              <a:t>Each is numbered</a:t>
            </a:r>
          </a:p>
          <a:p>
            <a:pPr lvl="1" eaLnBrk="1" hangingPunct="1"/>
            <a:r>
              <a:rPr lang="en-US" dirty="0" smtClean="0"/>
              <a:t>Each packet sent most “practical” way at that moment</a:t>
            </a:r>
          </a:p>
          <a:p>
            <a:pPr lvl="2" eaLnBrk="1" hangingPunct="1"/>
            <a:r>
              <a:rPr lang="en-US" dirty="0" smtClean="0"/>
              <a:t>Traffic</a:t>
            </a:r>
          </a:p>
          <a:p>
            <a:pPr lvl="2" eaLnBrk="1" hangingPunct="1"/>
            <a:r>
              <a:rPr lang="en-US" dirty="0" smtClean="0"/>
              <a:t>Network/Router Failures</a:t>
            </a:r>
          </a:p>
          <a:p>
            <a:pPr lvl="2" eaLnBrk="1" hangingPunct="1"/>
            <a:r>
              <a:rPr lang="en-US" dirty="0" smtClean="0"/>
              <a:t>Etc.</a:t>
            </a:r>
          </a:p>
          <a:p>
            <a:pPr lvl="1" eaLnBrk="1" hangingPunct="1"/>
            <a:r>
              <a:rPr lang="en-US" dirty="0" smtClean="0"/>
              <a:t>Reassembled at destination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0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PRESENTATIONGUID" val="6ecb4880-b6aa-44c4-b527-582fbc728eb8"/>
  <p:tag name="WASPOLLED" val="DEA466E4B1A14C50AF68FD4A21E576F0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A98100EF704E4FB5D6127226055ADD"/>
  <p:tag name="SLIDEID" val="ADA98100EF704E4FB5D6127226055AD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Hubs:"/>
  <p:tag name="ANSWERSALIAS" val="Pass packets to all hosts on the hub|smicln|Pass packets only to registered hosts on the hub|smicln|Pass packets to powered on hosts on the hub|smicln|Pass packets across the internet"/>
  <p:tag name="VALUES" val="Correct|smicln|Incorrect|smicln|Incorrect|smicln|Incorrect"/>
  <p:tag name="RESPONSESGATHERED" val="True"/>
  <p:tag name="TOTALRESPONSES" val="63"/>
  <p:tag name="RESPONSECOUNT" val="63"/>
  <p:tag name="SLICED" val="False"/>
  <p:tag name="RESPONSES" val="1;1;1;1;1;-;1;1;1;4;1;1;1;1;1;1;1;1;1;1;3;-;1;1;1;1;1;1;3;1;3;1;1;1;1;1;1;1;1;1;1;1;1;1;1;1;1;1;1;1;2;1;1;1;1;1;1;3;2;1;1;1;1;2;1;"/>
  <p:tag name="CHARTSTRINGSTD" val="55 3 4 1"/>
  <p:tag name="CHARTSTRINGREV" val="1 4 3 55"/>
  <p:tag name="CHARTSTRINGSTDPER" val="0.873015873015873 0.0476190476190476 0.0634920634920635 0.0158730158730159"/>
  <p:tag name="CHARTSTRINGREVPER" val="0.0158730158730159 0.0634920634920635 0.0476190476190476 0.873015873015873"/>
  <p:tag name="ANONYMOUSTEMP" val="False"/>
  <p:tag name="TYPE" val="MultiChoiceSlide"/>
  <p:tag name="TPQUESTIONXML" val="﻿&lt;?xml version=&quot;1.0&quot; encoding=&quot;utf-8&quot;?&gt;&#10;&lt;questionlist&gt;&#10;    &lt;properties&gt;&#10;        &lt;guid&gt;2902DAE4922140C98AD03FE45DF89CE2&lt;/guid&gt;&#10;        &lt;description /&gt;&#10;        &lt;date&gt;8/28/2013 1:59:1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11E258DD63540B18367EED51499E2D3&lt;/guid&gt;&#10;            &lt;repollguid&gt;519F95E586A14A6CBC9AD05C27459289&lt;/repollguid&gt;&#10;            &lt;sourceid&gt;10F27E7BA60A489FBB4A23B4B5B8B298&lt;/sourceid&gt;&#10;            &lt;questiontext&gt;Switches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EEBD0554ABE49FCBC54791E1E812E86&lt;/guid&gt;&#10;                    &lt;answertext&gt;Pass packets to all hosts connected to the switch&lt;/answertext&gt;&#10;                    &lt;valuetype&gt;-1&lt;/valuetype&gt;&#10;                &lt;/answer&gt;&#10;                &lt;answer&gt;&#10;                    &lt;guid&gt;097F1D18F506482DB449684211EE519D&lt;/guid&gt;&#10;                    &lt;answertext&gt;Pass packets only to the destination MAC address on the switch&lt;/answertext&gt;&#10;                    &lt;valuetype&gt;1&lt;/valuetype&gt;&#10;                &lt;/answer&gt;&#10;                &lt;answer&gt;&#10;                    &lt;guid&gt;ABA745E70CF145DCA7F55EC9574AB555&lt;/guid&gt;&#10;                    &lt;answertext&gt;Pass packets only to registered hosts on the switch&lt;/answertext&gt;&#10;                    &lt;valuetype&gt;-1&lt;/valuetype&gt;&#10;                &lt;/answer&gt;&#10;                &lt;answer&gt;&#10;                    &lt;guid&gt;3B265D175ACD44A2AD466E811B82280B&lt;/guid&gt;&#10;                    &lt;answertext&gt;Pass packets to only the powered on hosts on the switch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Switches:[;crlf;]31[;]32[;]31[;]False[;]22[;][;crlf;]2.38709677419355[;]2[;]0.790157981542961[;]0.624349635796046[;crlf;]1[;]-1[;]Pass packets to all hosts connected to the switch1[;]Pass packets to all hosts connected to the switch[;][;crlf;]22[;]1[;]Pass packets only to the destination MAC address on the switch2[;]Pass packets only to the destination MAC address on the switch[;][;crlf;]3[;]-1[;]Pass packets only to registered hosts on the switch3[;]Pass packets only to registered hosts on the switch[;][;crlf;]5[;]-1[;]Pass packets to only the powered on hosts on the switch4[;]Pass packets to only the powered on hosts on the switch[;]"/>
  <p:tag name="HASRESULT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LABELFORMAT" val="1"/>
  <p:tag name="NUMBERFORMAT" val="0"/>
  <p:tag name="COLORTYPE" val="CORRECTINCORREC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62"/>
  <p:tag name="FONTSIZE" val="24"/>
  <p:tag name="BULLETTYPE" val="ppBulletArabicPeriod"/>
  <p:tag name="ANSWERTEXT" val="Pass packets to all hosts on the hub&#10;Pass packets only to registered hosts on the hub&#10;Pass packets to powered on hosts on the hub&#10;Pass packets across the internet"/>
  <p:tag name="ZEROBASED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98D5C146F9847E3BB40943D07A7928E"/>
  <p:tag name="SLIDEID" val="898D5C146F9847E3BB40943D07A7928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Routers:"/>
  <p:tag name="ANSWERSALIAS" val="Block undesirable data|smicln|Condition (amplify) the signal as needed|smicln|Move data towards the destination IP|smicln|Use TCP to find the destination"/>
  <p:tag name="VALUES" val="Incorrect|smicln|Incorrect|smicln|Correct|smicln|Incorrect"/>
  <p:tag name="RESPONSESGATHERED" val="True"/>
  <p:tag name="TOTALRESPONSES" val="64"/>
  <p:tag name="RESPONSECOUNT" val="64"/>
  <p:tag name="SLICED" val="False"/>
  <p:tag name="RESPONSES" val="3;3;4;3;4;3;4;3;3;3;3;3;3;3;3;3;3;3;3;3;3;-;3;3;3;3;3;3;3;3;2;3;-;3;1;3;3;3;4;3;3;3;3;3;2;3;3;4;3;3;4;3;4;3;3;3;3;3;4;3;4;3;3;3;3;3;"/>
  <p:tag name="CHARTSTRINGSTD" val="1 2 52 9"/>
  <p:tag name="CHARTSTRINGREV" val="9 52 2 1"/>
  <p:tag name="CHARTSTRINGSTDPER" val="0.015625 0.03125 0.8125 0.140625"/>
  <p:tag name="CHARTSTRINGREVPER" val="0.140625 0.8125 0.03125 0.015625"/>
  <p:tag name="ANONYMOUSTEMP" val="False"/>
  <p:tag name="TYPE" val="MultiChoiceSlide"/>
  <p:tag name="LIVECHARTING" val="False"/>
  <p:tag name="AUTOOPENPOLL" val="True"/>
  <p:tag name="AUTOFORMATCHART" val="True"/>
  <p:tag name="TPQUESTIONXML" val="﻿&lt;?xml version=&quot;1.0&quot; encoding=&quot;utf-8&quot;?&gt;&#10;&lt;questionlist&gt;&#10;    &lt;properties&gt;&#10;        &lt;guid&gt;F4CD0DDE51294475AFBE1ECCA4911768&lt;/guid&gt;&#10;        &lt;description /&gt;&#10;        &lt;date&gt;8/28/2013 1:59:1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AB169C6EAF446496136B0C1DD653E4&lt;/guid&gt;&#10;            &lt;repollguid&gt;41A8CBDA5E59460693E8CF7727C4A0BE&lt;/repollguid&gt;&#10;            &lt;sourceid&gt;3B91492E1FE44569B43EC80F9902C11E&lt;/sourceid&gt;&#10;            &lt;questiontext&gt;Routers (best answer)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4024AA02CE546FB84571FAE8D3BECED&lt;/guid&gt;&#10;                    &lt;answertext&gt;Block undesirable data&lt;/answertext&gt;&#10;                    &lt;valuetype&gt;-1&lt;/valuetype&gt;&#10;                &lt;/answer&gt;&#10;                &lt;answer&gt;&#10;                    &lt;guid&gt;E1DF50D184C3417E9A85287B8C7223AA&lt;/guid&gt;&#10;                    &lt;answertext&gt;Move data towards the destination IP address&lt;/answertext&gt;&#10;                    &lt;valuetype&gt;1&lt;/valuetype&gt;&#10;                &lt;/answer&gt;&#10;                &lt;answer&gt;&#10;                    &lt;guid&gt;A0DD1847FE9D4DAE82ED09C1F3AF91C9&lt;/guid&gt;&#10;                    &lt;answertext&gt;Condition (amplify) the signal as needed&lt;/answertext&gt;&#10;                    &lt;valuetype&gt;-1&lt;/valuetype&gt;&#10;                &lt;/answer&gt;&#10;                &lt;answer&gt;&#10;                    &lt;guid&gt;22407485491C4CA6BDE6244BE28579FA&lt;/guid&gt;&#10;                    &lt;answertext&gt;Use TCP to find the destination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RESULTS" val="Routers (best answer):[;crlf;]31[;]32[;]31[;]False[;]31[;][;crlf;]2[;]2[;]0[;]0[;crlf;]0[;]-1[;]Block undesirable data1[;]Block undesirable data[;][;crlf;]31[;]1[;]Move data towards the destination IP address2[;]Move data towards the destination IP address[;][;crlf;]0[;]-1[;]Condition (amplify) the signal as needed3[;]Condition (amplify) the signal as needed[;][;crlf;]0[;]-1[;]Use TCP to find the destination4[;]Use TCP to find the destination[;]"/>
  <p:tag name="HASRESULTS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LABELFORMAT" val="1"/>
  <p:tag name="NUMBERFORMAT" val="0"/>
  <p:tag name="COLORTYPE" val="CORRECTINCORREC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32"/>
  <p:tag name="FONTSIZE" val="24"/>
  <p:tag name="BULLETTYPE" val="ppBulletArabicPeriod"/>
  <p:tag name="ANSWERTEXT" val="Block undesirable data&#10;Condition (amplify) the signal as needed&#10;Move data towards the destination IP&#10;Use TCP to find the destination"/>
  <p:tag name="ZEROBASED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3795</TotalTime>
  <Words>2628</Words>
  <Application>Microsoft Office PowerPoint</Application>
  <PresentationFormat>On-screen Show (4:3)</PresentationFormat>
  <Paragraphs>572</Paragraphs>
  <Slides>47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Calibri</vt:lpstr>
      <vt:lpstr>Courier New</vt:lpstr>
      <vt:lpstr>Garamond</vt:lpstr>
      <vt:lpstr>Times New Roman</vt:lpstr>
      <vt:lpstr>Verdana</vt:lpstr>
      <vt:lpstr>Wingdings</vt:lpstr>
      <vt:lpstr>Level</vt:lpstr>
      <vt:lpstr>Microsoft Graph Chart</vt:lpstr>
      <vt:lpstr>Networks and TCP/IP</vt:lpstr>
      <vt:lpstr>Ports</vt:lpstr>
      <vt:lpstr>Ports – What and Why are They?</vt:lpstr>
      <vt:lpstr>Ports</vt:lpstr>
      <vt:lpstr>Common Ports</vt:lpstr>
      <vt:lpstr>Transport Protocols</vt:lpstr>
      <vt:lpstr>Transport Protocols</vt:lpstr>
      <vt:lpstr>TCP</vt:lpstr>
      <vt:lpstr>TCP – Transmission Control Protocol</vt:lpstr>
      <vt:lpstr>TCP</vt:lpstr>
      <vt:lpstr>TCP Header (historical) </vt:lpstr>
      <vt:lpstr>TCP Header – Prettier!</vt:lpstr>
      <vt:lpstr>UDP Header</vt:lpstr>
      <vt:lpstr>Handy Tools</vt:lpstr>
      <vt:lpstr>Ping</vt:lpstr>
      <vt:lpstr>Ping</vt:lpstr>
      <vt:lpstr>Ping – Windows example</vt:lpstr>
      <vt:lpstr>Ping – Linux example</vt:lpstr>
      <vt:lpstr>Trace Route</vt:lpstr>
      <vt:lpstr>Traceroute</vt:lpstr>
      <vt:lpstr>Trace Route Examples (Windows)</vt:lpstr>
      <vt:lpstr>Trace Route Examples(Windows) to my ISP – ctc.net to my local network – “home”</vt:lpstr>
      <vt:lpstr>Trace Route Example (Linux)</vt:lpstr>
      <vt:lpstr>Resume 1/30</vt:lpstr>
      <vt:lpstr>Hardware</vt:lpstr>
      <vt:lpstr>Hub, Switch, Router, Bridge, Repeater?</vt:lpstr>
      <vt:lpstr>Hub</vt:lpstr>
      <vt:lpstr>Switch</vt:lpstr>
      <vt:lpstr>Notes</vt:lpstr>
      <vt:lpstr>Router</vt:lpstr>
      <vt:lpstr>Gateway</vt:lpstr>
      <vt:lpstr>Bridge</vt:lpstr>
      <vt:lpstr>Proxies</vt:lpstr>
      <vt:lpstr>Proxy Server</vt:lpstr>
      <vt:lpstr>Caching Proxy Server</vt:lpstr>
      <vt:lpstr>Web Proxy</vt:lpstr>
      <vt:lpstr>Anonymizing Proxy Server</vt:lpstr>
      <vt:lpstr>Hostile Proxy</vt:lpstr>
      <vt:lpstr>Intercepting Proxy Server</vt:lpstr>
      <vt:lpstr>Transparent and Non-transparent Proxy Servers</vt:lpstr>
      <vt:lpstr>Split Proxy Server</vt:lpstr>
      <vt:lpstr>Reverse Proxy Server</vt:lpstr>
      <vt:lpstr>Last Notes</vt:lpstr>
      <vt:lpstr>Last Notes</vt:lpstr>
      <vt:lpstr>End Section Quiz</vt:lpstr>
      <vt:lpstr>Switches:</vt:lpstr>
      <vt:lpstr>Routers (best answer):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194</cp:revision>
  <cp:lastPrinted>1601-01-01T00:00:00Z</cp:lastPrinted>
  <dcterms:created xsi:type="dcterms:W3CDTF">1601-01-01T00:00:00Z</dcterms:created>
  <dcterms:modified xsi:type="dcterms:W3CDTF">2017-01-30T17:02:13Z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