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2.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49"/>
  </p:notesMasterIdLst>
  <p:handoutMasterIdLst>
    <p:handoutMasterId r:id="rId50"/>
  </p:handoutMasterIdLst>
  <p:sldIdLst>
    <p:sldId id="388" r:id="rId2"/>
    <p:sldId id="436" r:id="rId3"/>
    <p:sldId id="473" r:id="rId4"/>
    <p:sldId id="508" r:id="rId5"/>
    <p:sldId id="463" r:id="rId6"/>
    <p:sldId id="506" r:id="rId7"/>
    <p:sldId id="496" r:id="rId8"/>
    <p:sldId id="497" r:id="rId9"/>
    <p:sldId id="498" r:id="rId10"/>
    <p:sldId id="499" r:id="rId11"/>
    <p:sldId id="500" r:id="rId12"/>
    <p:sldId id="476" r:id="rId13"/>
    <p:sldId id="501" r:id="rId14"/>
    <p:sldId id="464" r:id="rId15"/>
    <p:sldId id="474" r:id="rId16"/>
    <p:sldId id="505" r:id="rId17"/>
    <p:sldId id="482" r:id="rId18"/>
    <p:sldId id="502" r:id="rId19"/>
    <p:sldId id="475" r:id="rId20"/>
    <p:sldId id="480" r:id="rId21"/>
    <p:sldId id="478" r:id="rId22"/>
    <p:sldId id="479" r:id="rId23"/>
    <p:sldId id="503" r:id="rId24"/>
    <p:sldId id="490" r:id="rId25"/>
    <p:sldId id="481" r:id="rId26"/>
    <p:sldId id="483" r:id="rId27"/>
    <p:sldId id="484" r:id="rId28"/>
    <p:sldId id="514" r:id="rId29"/>
    <p:sldId id="504" r:id="rId30"/>
    <p:sldId id="477" r:id="rId31"/>
    <p:sldId id="513" r:id="rId32"/>
    <p:sldId id="487" r:id="rId33"/>
    <p:sldId id="510" r:id="rId34"/>
    <p:sldId id="509" r:id="rId35"/>
    <p:sldId id="488" r:id="rId36"/>
    <p:sldId id="511" r:id="rId37"/>
    <p:sldId id="485" r:id="rId38"/>
    <p:sldId id="489" r:id="rId39"/>
    <p:sldId id="486" r:id="rId40"/>
    <p:sldId id="491" r:id="rId41"/>
    <p:sldId id="512" r:id="rId42"/>
    <p:sldId id="465" r:id="rId43"/>
    <p:sldId id="471" r:id="rId44"/>
    <p:sldId id="472" r:id="rId45"/>
    <p:sldId id="466" r:id="rId46"/>
    <p:sldId id="492" r:id="rId47"/>
    <p:sldId id="462" r:id="rId4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206C271-A17B-4745-8409-D19C184D271D}">
          <p14:sldIdLst>
            <p14:sldId id="388"/>
            <p14:sldId id="436"/>
            <p14:sldId id="473"/>
            <p14:sldId id="508"/>
            <p14:sldId id="463"/>
            <p14:sldId id="506"/>
            <p14:sldId id="496"/>
            <p14:sldId id="497"/>
            <p14:sldId id="498"/>
            <p14:sldId id="499"/>
            <p14:sldId id="500"/>
            <p14:sldId id="476"/>
            <p14:sldId id="501"/>
            <p14:sldId id="464"/>
            <p14:sldId id="474"/>
            <p14:sldId id="505"/>
            <p14:sldId id="482"/>
            <p14:sldId id="502"/>
            <p14:sldId id="475"/>
            <p14:sldId id="480"/>
            <p14:sldId id="478"/>
            <p14:sldId id="479"/>
            <p14:sldId id="503"/>
            <p14:sldId id="490"/>
            <p14:sldId id="481"/>
            <p14:sldId id="483"/>
            <p14:sldId id="484"/>
            <p14:sldId id="514"/>
            <p14:sldId id="504"/>
            <p14:sldId id="477"/>
            <p14:sldId id="513"/>
            <p14:sldId id="487"/>
            <p14:sldId id="510"/>
            <p14:sldId id="509"/>
            <p14:sldId id="488"/>
            <p14:sldId id="511"/>
            <p14:sldId id="485"/>
            <p14:sldId id="489"/>
            <p14:sldId id="486"/>
            <p14:sldId id="491"/>
            <p14:sldId id="512"/>
            <p14:sldId id="465"/>
            <p14:sldId id="471"/>
            <p14:sldId id="472"/>
            <p14:sldId id="466"/>
            <p14:sldId id="492"/>
            <p14:sldId id="4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5" autoAdjust="0"/>
    <p:restoredTop sz="90232" autoAdjust="0"/>
  </p:normalViewPr>
  <p:slideViewPr>
    <p:cSldViewPr snapToGrid="0">
      <p:cViewPr varScale="1">
        <p:scale>
          <a:sx n="71" d="100"/>
          <a:sy n="71" d="100"/>
        </p:scale>
        <p:origin x="-1888" y="-112"/>
      </p:cViewPr>
      <p:guideLst>
        <p:guide orient="horz" pos="2160"/>
        <p:guide pos="2880"/>
      </p:guideLst>
    </p:cSldViewPr>
  </p:slideViewPr>
  <p:notesTextViewPr>
    <p:cViewPr>
      <p:scale>
        <a:sx n="1" d="1"/>
        <a:sy n="1" d="1"/>
      </p:scale>
      <p:origin x="0" y="336"/>
    </p:cViewPr>
  </p:notesTextViewPr>
  <p:sorterViewPr>
    <p:cViewPr>
      <p:scale>
        <a:sx n="100" d="100"/>
        <a:sy n="100" d="100"/>
      </p:scale>
      <p:origin x="0" y="0"/>
    </p:cViewPr>
  </p:sorterViewPr>
  <p:notesViewPr>
    <p:cSldViewPr snapToGrid="0">
      <p:cViewPr varScale="1">
        <p:scale>
          <a:sx n="57" d="100"/>
          <a:sy n="57" d="100"/>
        </p:scale>
        <p:origin x="-252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smtClean="0"/>
              <a:t>Christo Wilson</a:t>
            </a: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r>
              <a:rPr lang="en-US" smtClean="0"/>
              <a:t>8/22/2012</a:t>
            </a:r>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r>
              <a:rPr lang="en-US" smtClean="0"/>
              <a:t>Defense</a:t>
            </a: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3CF3CE8-99B9-4E0D-8156-BD8D62DE6A20}" type="slidenum">
              <a:rPr lang="en-US" smtClean="0"/>
              <a:t>‹#›</a:t>
            </a:fld>
            <a:endParaRPr lang="en-US"/>
          </a:p>
        </p:txBody>
      </p:sp>
    </p:spTree>
    <p:extLst>
      <p:ext uri="{BB962C8B-B14F-4D97-AF65-F5344CB8AC3E}">
        <p14:creationId xmlns:p14="http://schemas.microsoft.com/office/powerpoint/2010/main" val="428249905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smtClean="0"/>
              <a:t>Christo Wilson</a:t>
            </a: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r>
              <a:rPr lang="en-US" smtClean="0"/>
              <a:t>8/22/2012</a:t>
            </a:r>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r>
              <a:rPr lang="en-US" smtClean="0"/>
              <a:t>Defense</a:t>
            </a: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7FBF96E-C445-4FF1-86A3-96F5585B6DBD}" type="slidenum">
              <a:rPr lang="en-US" smtClean="0"/>
              <a:t>‹#›</a:t>
            </a:fld>
            <a:endParaRPr lang="en-US"/>
          </a:p>
        </p:txBody>
      </p:sp>
    </p:spTree>
    <p:extLst>
      <p:ext uri="{BB962C8B-B14F-4D97-AF65-F5344CB8AC3E}">
        <p14:creationId xmlns:p14="http://schemas.microsoft.com/office/powerpoint/2010/main" val="243219080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BF96E-C445-4FF1-86A3-96F5585B6DBD}" type="slidenum">
              <a:rPr lang="en-US" smtClean="0"/>
              <a:t>1</a:t>
            </a:fld>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Header Placeholder 6"/>
          <p:cNvSpPr>
            <a:spLocks noGrp="1"/>
          </p:cNvSpPr>
          <p:nvPr>
            <p:ph type="hdr" sz="quarter" idx="13"/>
          </p:nvPr>
        </p:nvSpPr>
        <p:spPr/>
        <p:txBody>
          <a:bodyPr/>
          <a:lstStyle/>
          <a:p>
            <a:r>
              <a:rPr lang="en-US" smtClean="0"/>
              <a:t>Christo Wilson</a:t>
            </a:r>
            <a:endParaRPr lang="en-US"/>
          </a:p>
        </p:txBody>
      </p:sp>
    </p:spTree>
    <p:extLst>
      <p:ext uri="{BB962C8B-B14F-4D97-AF65-F5344CB8AC3E}">
        <p14:creationId xmlns:p14="http://schemas.microsoft.com/office/powerpoint/2010/main" val="2620605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Every SNMP agent maintains an information database describing the managed device parameters</a:t>
            </a:r>
          </a:p>
          <a:p>
            <a:r>
              <a:rPr lang="en-US" dirty="0" smtClean="0"/>
              <a:t>Typically these MIB contains standard set of statistical and control values defined for hardware nodes on a network.</a:t>
            </a:r>
          </a:p>
          <a:p>
            <a:endParaRPr lang="en-US" dirty="0" smtClean="0"/>
          </a:p>
          <a:p>
            <a:r>
              <a:rPr lang="en-US" dirty="0" smtClean="0"/>
              <a:t>In short, MIB files are the set of questions that a SNMP Manager can ask the agent. Agent collects these data locally and stores it, as defined in the MIB. So, the SNMP Manager should be aware of these standard and private questions for every type of agent.</a:t>
            </a:r>
          </a:p>
          <a:p>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17</a:t>
            </a:fld>
            <a:endParaRPr lang="en-US"/>
          </a:p>
        </p:txBody>
      </p:sp>
    </p:spTree>
    <p:extLst>
      <p:ext uri="{BB962C8B-B14F-4D97-AF65-F5344CB8AC3E}">
        <p14:creationId xmlns:p14="http://schemas.microsoft.com/office/powerpoint/2010/main" val="4119886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SNMP agent maintains an information database describing the managed device parameters</a:t>
            </a:r>
          </a:p>
          <a:p>
            <a:r>
              <a:rPr lang="en-US" dirty="0" smtClean="0"/>
              <a:t>Typically these MIB contains standard set of statistical and control values defined for hardware nodes on a network.</a:t>
            </a:r>
          </a:p>
          <a:p>
            <a:r>
              <a:rPr lang="en-US" dirty="0" smtClean="0"/>
              <a:t>In short, MIB files are the set of questions that a SNMP Manager can ask the agent. Agent collects these data locally and stores it, as defined in the MIB. So, the SNMP Manager should be aware of these standard and private questions for every type of agent.</a:t>
            </a:r>
          </a:p>
          <a:p>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18</a:t>
            </a:fld>
            <a:endParaRPr lang="en-US"/>
          </a:p>
        </p:txBody>
      </p:sp>
    </p:spTree>
    <p:extLst>
      <p:ext uri="{BB962C8B-B14F-4D97-AF65-F5344CB8AC3E}">
        <p14:creationId xmlns:p14="http://schemas.microsoft.com/office/powerpoint/2010/main" val="4119886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denotes specific characteristics of a managed device When queried for, the return value of each identifier could be different e.g. Text, Number, Counter, </a:t>
            </a:r>
            <a:r>
              <a:rPr lang="en-US" dirty="0" err="1" smtClean="0"/>
              <a:t>etc</a:t>
            </a:r>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21</a:t>
            </a:fld>
            <a:endParaRPr lang="en-US"/>
          </a:p>
        </p:txBody>
      </p:sp>
    </p:spTree>
    <p:extLst>
      <p:ext uri="{BB962C8B-B14F-4D97-AF65-F5344CB8AC3E}">
        <p14:creationId xmlns:p14="http://schemas.microsoft.com/office/powerpoint/2010/main" val="2259324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Version2 </a:t>
            </a:r>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31</a:t>
            </a:fld>
            <a:endParaRPr lang="en-US"/>
          </a:p>
        </p:txBody>
      </p:sp>
    </p:spTree>
    <p:extLst>
      <p:ext uri="{BB962C8B-B14F-4D97-AF65-F5344CB8AC3E}">
        <p14:creationId xmlns:p14="http://schemas.microsoft.com/office/powerpoint/2010/main" val="3737673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zh-CN" altLang="en-US" dirty="0" smtClean="0"/>
              <a:t> </a:t>
            </a:r>
            <a:r>
              <a:rPr lang="en-US" altLang="zh-CN" dirty="0" smtClean="0"/>
              <a:t>is</a:t>
            </a:r>
            <a:r>
              <a:rPr lang="zh-CN" altLang="en-US" dirty="0" smtClean="0"/>
              <a:t> </a:t>
            </a:r>
            <a:r>
              <a:rPr lang="en-US" dirty="0" smtClean="0"/>
              <a:t>Version 1</a:t>
            </a:r>
            <a:endParaRPr lang="en-US" sz="12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GET: The GET operation is a request sent by the manager to the managed device. It is performed to retrieve one or more values from the managed device.</a:t>
            </a:r>
          </a:p>
          <a:p>
            <a:r>
              <a:rPr lang="en-US" sz="1100" kern="1200" dirty="0" smtClean="0">
                <a:solidFill>
                  <a:schemeClr val="tx1"/>
                </a:solidFill>
                <a:latin typeface="+mn-lt"/>
                <a:ea typeface="+mn-ea"/>
                <a:cs typeface="+mn-cs"/>
              </a:rPr>
              <a:t>GET NEXT: This operation is similar to the GET. The significant difference is that the GET NEXT operation retrieves the value of the next OID in the MIB tree.</a:t>
            </a:r>
          </a:p>
          <a:p>
            <a:r>
              <a:rPr lang="en-US" sz="1100" kern="1200" dirty="0" smtClean="0">
                <a:solidFill>
                  <a:schemeClr val="tx1"/>
                </a:solidFill>
                <a:latin typeface="+mn-lt"/>
                <a:ea typeface="+mn-ea"/>
                <a:cs typeface="+mn-cs"/>
              </a:rPr>
              <a:t>GET BULK: The GETBULK operation is used to retrieve voluminous data from large MIB table.</a:t>
            </a:r>
          </a:p>
          <a:p>
            <a:r>
              <a:rPr lang="en-US" sz="1100" kern="1200" dirty="0" smtClean="0">
                <a:solidFill>
                  <a:schemeClr val="tx1"/>
                </a:solidFill>
                <a:latin typeface="+mn-lt"/>
                <a:ea typeface="+mn-ea"/>
                <a:cs typeface="+mn-cs"/>
              </a:rPr>
              <a:t>SET: This operation is used by the managers to modify or assign the value of the Managed device.</a:t>
            </a:r>
          </a:p>
          <a:p>
            <a:r>
              <a:rPr lang="en-US" sz="1400" b="1" kern="1200" dirty="0" smtClean="0">
                <a:solidFill>
                  <a:srgbClr val="DA1F28"/>
                </a:solidFill>
                <a:latin typeface="+mn-lt"/>
                <a:ea typeface="+mn-ea"/>
                <a:cs typeface="+mn-cs"/>
              </a:rPr>
              <a:t>TRAPS: Unlike the above commands which are initiated from the SNMP Manager, TRAPS are initiated by the Agents. It is a signal to the SNMP Manager by the Agent on the occurrence of an event.</a:t>
            </a:r>
          </a:p>
          <a:p>
            <a:r>
              <a:rPr lang="en-US" sz="1100" kern="1200" dirty="0" smtClean="0">
                <a:solidFill>
                  <a:schemeClr val="tx1"/>
                </a:solidFill>
                <a:latin typeface="+mn-lt"/>
                <a:ea typeface="+mn-ea"/>
                <a:cs typeface="+mn-cs"/>
              </a:rPr>
              <a:t>INFORM: This command is similar to the TRAP initiated by the Agent, additionally INFORM includes confirmation from the SNMP manager on receiving the message.</a:t>
            </a:r>
          </a:p>
          <a:p>
            <a:r>
              <a:rPr lang="en-US" sz="1100" kern="1200" dirty="0" smtClean="0">
                <a:solidFill>
                  <a:schemeClr val="tx1"/>
                </a:solidFill>
                <a:latin typeface="+mn-lt"/>
                <a:ea typeface="+mn-ea"/>
                <a:cs typeface="+mn-cs"/>
              </a:rPr>
              <a:t>RESPONSE: It is the command used to carry back the value(s) or signal of actions directed by the SNMP Manager.</a:t>
            </a:r>
          </a:p>
          <a:p>
            <a:endParaRPr lang="en-US" sz="1100" kern="1200" dirty="0" smtClean="0">
              <a:solidFill>
                <a:schemeClr val="tx1"/>
              </a:solidFill>
              <a:latin typeface="+mn-lt"/>
              <a:ea typeface="+mn-ea"/>
              <a:cs typeface="+mn-cs"/>
            </a:endParaRPr>
          </a:p>
          <a:p>
            <a:endParaRPr lang="en-US" sz="1100"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32</a:t>
            </a:fld>
            <a:endParaRPr lang="en-US"/>
          </a:p>
        </p:txBody>
      </p:sp>
    </p:spTree>
    <p:extLst>
      <p:ext uri="{BB962C8B-B14F-4D97-AF65-F5344CB8AC3E}">
        <p14:creationId xmlns:p14="http://schemas.microsoft.com/office/powerpoint/2010/main" val="4136146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smtClean="0">
                <a:solidFill>
                  <a:schemeClr val="tx1"/>
                </a:solidFill>
                <a:latin typeface="+mn-lt"/>
                <a:ea typeface="+mn-ea"/>
                <a:cs typeface="+mn-cs"/>
              </a:rPr>
              <a:t>GET: The GET operation is a request sent by the manager to the managed device. It is performed to retrieve one or more values from the managed device.</a:t>
            </a:r>
          </a:p>
          <a:p>
            <a:r>
              <a:rPr lang="en-US" sz="1100" b="1" kern="1200" dirty="0" smtClean="0">
                <a:solidFill>
                  <a:schemeClr val="tx1"/>
                </a:solidFill>
                <a:latin typeface="+mn-lt"/>
                <a:ea typeface="+mn-ea"/>
                <a:cs typeface="+mn-cs"/>
              </a:rPr>
              <a:t>GET NEXT: This operation is similar to the GET. The significant difference is that the GET NEXT operation retrieves the value of the next OID in the MIB tree.</a:t>
            </a:r>
          </a:p>
          <a:p>
            <a:r>
              <a:rPr lang="en-US" sz="1100" b="1" kern="1200" dirty="0" smtClean="0">
                <a:solidFill>
                  <a:schemeClr val="tx1"/>
                </a:solidFill>
                <a:latin typeface="+mn-lt"/>
                <a:ea typeface="+mn-ea"/>
                <a:cs typeface="+mn-cs"/>
              </a:rPr>
              <a:t>GET BULK: The GETBULK operation is used to retrieve voluminous data from large MIB table.</a:t>
            </a:r>
          </a:p>
          <a:p>
            <a:r>
              <a:rPr lang="en-US" sz="1100" b="1" kern="1200" dirty="0" smtClean="0">
                <a:solidFill>
                  <a:schemeClr val="tx1"/>
                </a:solidFill>
                <a:latin typeface="+mn-lt"/>
                <a:ea typeface="+mn-ea"/>
                <a:cs typeface="+mn-cs"/>
              </a:rPr>
              <a:t>SET: This operation is used by the managers to modify or assign the value of the Managed device.</a:t>
            </a:r>
          </a:p>
          <a:p>
            <a:endParaRPr lang="en-US" sz="1100"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33</a:t>
            </a:fld>
            <a:endParaRPr lang="en-US"/>
          </a:p>
        </p:txBody>
      </p:sp>
    </p:spTree>
    <p:extLst>
      <p:ext uri="{BB962C8B-B14F-4D97-AF65-F5344CB8AC3E}">
        <p14:creationId xmlns:p14="http://schemas.microsoft.com/office/powerpoint/2010/main" val="4136146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kern="1200" dirty="0" smtClean="0">
                <a:solidFill>
                  <a:srgbClr val="DA1F28"/>
                </a:solidFill>
                <a:latin typeface="+mn-lt"/>
                <a:ea typeface="+mn-ea"/>
                <a:cs typeface="+mn-cs"/>
              </a:rPr>
              <a:t>TRAPS: Unlike the above commands which are initiated from the SNMP Manager, TRAPS are initiated by the Agents. It is a signal to the SNMP Manager by the Agent on the occurrence of an event.</a:t>
            </a:r>
          </a:p>
          <a:p>
            <a:r>
              <a:rPr lang="en-US" sz="1200" kern="1200" dirty="0" smtClean="0">
                <a:solidFill>
                  <a:schemeClr val="tx1"/>
                </a:solidFill>
                <a:latin typeface="+mn-lt"/>
                <a:ea typeface="+mn-ea"/>
                <a:cs typeface="+mn-cs"/>
              </a:rPr>
              <a:t>INFORM: This command is similar to the TRAP initiated by the Agent, additionally INFORM includes confirmation from the SNMP manager on receiving the message.</a:t>
            </a:r>
          </a:p>
          <a:p>
            <a:r>
              <a:rPr lang="en-US" sz="1200" kern="1200" dirty="0" smtClean="0">
                <a:solidFill>
                  <a:schemeClr val="tx1"/>
                </a:solidFill>
                <a:latin typeface="+mn-lt"/>
                <a:ea typeface="+mn-ea"/>
                <a:cs typeface="+mn-cs"/>
              </a:rPr>
              <a:t>RESPONSE: It is the command used to carry back the value(s) or signal of actions directed by the SNMP Manager.</a:t>
            </a:r>
          </a:p>
          <a:p>
            <a:endParaRPr lang="en-US" sz="1200" kern="1200" dirty="0" smtClean="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34</a:t>
            </a:fld>
            <a:endParaRPr lang="en-US"/>
          </a:p>
        </p:txBody>
      </p:sp>
    </p:spTree>
    <p:extLst>
      <p:ext uri="{BB962C8B-B14F-4D97-AF65-F5344CB8AC3E}">
        <p14:creationId xmlns:p14="http://schemas.microsoft.com/office/powerpoint/2010/main" val="4136146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Version2 </a:t>
            </a:r>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35</a:t>
            </a:fld>
            <a:endParaRPr lang="en-US"/>
          </a:p>
        </p:txBody>
      </p:sp>
    </p:spTree>
    <p:extLst>
      <p:ext uri="{BB962C8B-B14F-4D97-AF65-F5344CB8AC3E}">
        <p14:creationId xmlns:p14="http://schemas.microsoft.com/office/powerpoint/2010/main" val="3737673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RESPONSE: It is the command used to carry back the value(s) or signal of actions directed by the SNMP Manager.</a:t>
            </a:r>
          </a:p>
          <a:p>
            <a:r>
              <a:rPr lang="en-US" sz="1200" kern="1200" dirty="0" smtClean="0">
                <a:solidFill>
                  <a:schemeClr val="tx1"/>
                </a:solidFill>
                <a:latin typeface="+mn-lt"/>
                <a:ea typeface="+mn-ea"/>
                <a:cs typeface="+mn-cs"/>
              </a:rPr>
              <a:t>INFORM: This command is similar to the TRAP initiated by the Agent, additionally INFORM includes confirmation from the SNMP manager on receiving the message.</a:t>
            </a:r>
          </a:p>
          <a:p>
            <a:endParaRPr lang="en-US" sz="1200" kern="1200" dirty="0" smtClean="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36</a:t>
            </a:fld>
            <a:endParaRPr lang="en-US"/>
          </a:p>
        </p:txBody>
      </p:sp>
    </p:spTree>
    <p:extLst>
      <p:ext uri="{BB962C8B-B14F-4D97-AF65-F5344CB8AC3E}">
        <p14:creationId xmlns:p14="http://schemas.microsoft.com/office/powerpoint/2010/main" val="4136146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GET BULK: The GETBULK operation is used to retrieve voluminous data from large MIB table.</a:t>
            </a:r>
          </a:p>
          <a:p>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38</a:t>
            </a:fld>
            <a:endParaRPr lang="en-US"/>
          </a:p>
        </p:txBody>
      </p:sp>
    </p:spTree>
    <p:extLst>
      <p:ext uri="{BB962C8B-B14F-4D97-AF65-F5344CB8AC3E}">
        <p14:creationId xmlns:p14="http://schemas.microsoft.com/office/powerpoint/2010/main" val="3999914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 SNMP, you can monitor network performance, audit network usage, detect network faults or inappropriate access, and in some cases configure remote devices.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SNMP is designed to be deployed on the largest possible number of network devices, to have minimal impact on the managed nodes, to have minimal transport requirements, and to continue working when most other network applications fail.</a:t>
            </a:r>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2</a:t>
            </a:fld>
            <a:endParaRPr lang="en-US"/>
          </a:p>
        </p:txBody>
      </p:sp>
    </p:spTree>
    <p:extLst>
      <p:ext uri="{BB962C8B-B14F-4D97-AF65-F5344CB8AC3E}">
        <p14:creationId xmlns:p14="http://schemas.microsoft.com/office/powerpoint/2010/main" val="1786730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41</a:t>
            </a:fld>
            <a:endParaRPr lang="en-US"/>
          </a:p>
        </p:txBody>
      </p:sp>
    </p:spTree>
    <p:extLst>
      <p:ext uri="{BB962C8B-B14F-4D97-AF65-F5344CB8AC3E}">
        <p14:creationId xmlns:p14="http://schemas.microsoft.com/office/powerpoint/2010/main" val="1515062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objects</a:t>
            </a:r>
            <a:r>
              <a:rPr lang="en-US" baseline="0" dirty="0" smtClean="0"/>
              <a:t> which are managed by the mangers, so then you need to define rules of how to name objects, specify the types of objects and how to encode objects and values for sure</a:t>
            </a:r>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42</a:t>
            </a:fld>
            <a:endParaRPr lang="en-US"/>
          </a:p>
        </p:txBody>
      </p:sp>
    </p:spTree>
    <p:extLst>
      <p:ext uri="{BB962C8B-B14F-4D97-AF65-F5344CB8AC3E}">
        <p14:creationId xmlns:p14="http://schemas.microsoft.com/office/powerpoint/2010/main" val="1651275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Each resource to be managed is represented by an </a:t>
            </a:r>
            <a:r>
              <a:rPr lang="en-US" sz="1200" dirty="0" smtClean="0">
                <a:solidFill>
                  <a:srgbClr val="A3171E"/>
                </a:solidFill>
              </a:rPr>
              <a:t>object</a:t>
            </a:r>
            <a:r>
              <a:rPr lang="en-US" sz="1200" dirty="0" smtClean="0">
                <a:solidFill>
                  <a:schemeClr val="tx1"/>
                </a:solidFill>
              </a:rPr>
              <a:t>.</a:t>
            </a:r>
            <a:r>
              <a:rPr lang="en-US" sz="1200" baseline="0" dirty="0" smtClean="0">
                <a:solidFill>
                  <a:schemeClr val="tx1"/>
                </a:solidFill>
              </a:rPr>
              <a:t> E.g. variables in agent</a:t>
            </a:r>
            <a:endParaRPr lang="en-US" sz="1200" dirty="0" smtClean="0">
              <a:solidFill>
                <a:srgbClr val="A3171E"/>
              </a:solidFill>
            </a:endParaRPr>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45</a:t>
            </a:fld>
            <a:endParaRPr lang="en-US"/>
          </a:p>
        </p:txBody>
      </p:sp>
    </p:spTree>
    <p:extLst>
      <p:ext uri="{BB962C8B-B14F-4D97-AF65-F5344CB8AC3E}">
        <p14:creationId xmlns:p14="http://schemas.microsoft.com/office/powerpoint/2010/main" val="424048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SNMP agent</a:t>
            </a:r>
            <a:r>
              <a:rPr lang="en-US" dirty="0" smtClean="0"/>
              <a:t> is software that runs on a piece of network equipment (host, router, printer, or others) and that maintains information about its configuration and current state in a database Information in the database is described by </a:t>
            </a:r>
            <a:r>
              <a:rPr lang="en-US" b="1" dirty="0" smtClean="0"/>
              <a:t>Management Information Bases (MIBs)</a:t>
            </a:r>
          </a:p>
          <a:p>
            <a:r>
              <a:rPr lang="en-US" dirty="0" smtClean="0"/>
              <a:t>An </a:t>
            </a:r>
            <a:r>
              <a:rPr lang="en-US" b="1" dirty="0" smtClean="0"/>
              <a:t>SNMP manager</a:t>
            </a:r>
            <a:r>
              <a:rPr lang="en-US" dirty="0" smtClean="0"/>
              <a:t> is an application program that contacts an SNMP agent to query or modify  the database at the agent.</a:t>
            </a:r>
          </a:p>
          <a:p>
            <a:r>
              <a:rPr lang="en-US" b="1" dirty="0" smtClean="0"/>
              <a:t>SNMP protocol</a:t>
            </a:r>
            <a:r>
              <a:rPr lang="en-US" dirty="0" smtClean="0"/>
              <a:t> is the application layer protocol used by SNMP agents and managers to send and receive data. </a:t>
            </a:r>
          </a:p>
          <a:p>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3</a:t>
            </a:fld>
            <a:endParaRPr lang="en-US"/>
          </a:p>
        </p:txBody>
      </p:sp>
    </p:spTree>
    <p:extLst>
      <p:ext uri="{BB962C8B-B14F-4D97-AF65-F5344CB8AC3E}">
        <p14:creationId xmlns:p14="http://schemas.microsoft.com/office/powerpoint/2010/main" val="122413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 SNMP, you can monitor network performance, audit network usage, detect network faults or inappropriate access, and in some cases configure remote devices. SNMP is designed to be deployed on the largest possible number of network devices, to have minimal impact on the managed nodes, to have minimal transport requirements, and to continue working when most other network applications fail.</a:t>
            </a:r>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6</a:t>
            </a:fld>
            <a:endParaRPr lang="en-US"/>
          </a:p>
        </p:txBody>
      </p:sp>
    </p:spTree>
    <p:extLst>
      <p:ext uri="{BB962C8B-B14F-4D97-AF65-F5344CB8AC3E}">
        <p14:creationId xmlns:p14="http://schemas.microsoft.com/office/powerpoint/2010/main" val="178673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7</a:t>
            </a:fld>
            <a:endParaRPr lang="en-US"/>
          </a:p>
        </p:txBody>
      </p:sp>
    </p:spTree>
    <p:extLst>
      <p:ext uri="{BB962C8B-B14F-4D97-AF65-F5344CB8AC3E}">
        <p14:creationId xmlns:p14="http://schemas.microsoft.com/office/powerpoint/2010/main" val="1224136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Variables</a:t>
            </a:r>
            <a:r>
              <a:rPr lang="zh-CN" altLang="en-US" dirty="0" smtClean="0"/>
              <a:t> </a:t>
            </a:r>
            <a:r>
              <a:rPr lang="en-US" altLang="zh-CN" dirty="0" smtClean="0"/>
              <a:t>can</a:t>
            </a:r>
            <a:r>
              <a:rPr lang="zh-CN" altLang="en-US" dirty="0" smtClean="0"/>
              <a:t> </a:t>
            </a:r>
            <a:r>
              <a:rPr lang="en-US" altLang="zh-CN" dirty="0" smtClean="0"/>
              <a:t>be</a:t>
            </a:r>
            <a:r>
              <a:rPr lang="zh-CN" altLang="en-US" dirty="0" smtClean="0"/>
              <a:t> </a:t>
            </a:r>
            <a:r>
              <a:rPr lang="en-US" altLang="zh-CN" dirty="0" smtClean="0"/>
              <a:t>“free</a:t>
            </a:r>
            <a:r>
              <a:rPr lang="zh-CN" altLang="en-US" dirty="0" smtClean="0"/>
              <a:t> </a:t>
            </a:r>
            <a:r>
              <a:rPr lang="en-US" altLang="zh-CN" dirty="0" smtClean="0"/>
              <a:t>memory”</a:t>
            </a:r>
            <a:r>
              <a:rPr lang="zh-CN" altLang="en-US" dirty="0" smtClean="0"/>
              <a:t>, </a:t>
            </a:r>
            <a:r>
              <a:rPr lang="en-US" altLang="zh-CN" dirty="0" smtClean="0"/>
              <a:t>‘’system</a:t>
            </a:r>
            <a:r>
              <a:rPr lang="zh-CN" altLang="en-US" dirty="0" smtClean="0"/>
              <a:t> </a:t>
            </a:r>
            <a:r>
              <a:rPr lang="en-US" altLang="zh-CN" dirty="0" smtClean="0"/>
              <a:t>name”,</a:t>
            </a:r>
            <a:r>
              <a:rPr lang="zh-CN" altLang="en-US" dirty="0" smtClean="0"/>
              <a:t> </a:t>
            </a:r>
            <a:r>
              <a:rPr lang="en-US" altLang="zh-CN" dirty="0" smtClean="0"/>
              <a:t>“how</a:t>
            </a:r>
            <a:r>
              <a:rPr lang="zh-CN" altLang="en-US" dirty="0" smtClean="0"/>
              <a:t> </a:t>
            </a:r>
            <a:r>
              <a:rPr lang="en-US" altLang="zh-CN" dirty="0" smtClean="0"/>
              <a:t>many</a:t>
            </a:r>
            <a:r>
              <a:rPr lang="zh-CN" altLang="en-US" dirty="0" smtClean="0"/>
              <a:t> </a:t>
            </a:r>
            <a:r>
              <a:rPr lang="en-US" altLang="zh-CN" dirty="0" smtClean="0"/>
              <a:t>processes</a:t>
            </a:r>
            <a:r>
              <a:rPr lang="zh-CN" altLang="en-US" dirty="0" smtClean="0"/>
              <a:t> </a:t>
            </a:r>
            <a:r>
              <a:rPr lang="en-US" altLang="zh-CN" dirty="0" smtClean="0"/>
              <a:t>running</a:t>
            </a:r>
            <a:r>
              <a:rPr lang="zh-CN" altLang="en-US" dirty="0" smtClean="0"/>
              <a:t> </a:t>
            </a:r>
            <a:r>
              <a:rPr lang="en-US" altLang="zh-CN" dirty="0" smtClean="0"/>
              <a:t>on</a:t>
            </a:r>
            <a:r>
              <a:rPr lang="zh-CN" altLang="en-US" dirty="0" smtClean="0"/>
              <a:t> </a:t>
            </a:r>
            <a:r>
              <a:rPr lang="en-US" altLang="zh-CN" dirty="0" smtClean="0"/>
              <a:t>the</a:t>
            </a:r>
            <a:r>
              <a:rPr lang="zh-CN" altLang="en-US" dirty="0" smtClean="0"/>
              <a:t> </a:t>
            </a:r>
            <a:r>
              <a:rPr lang="en-US" altLang="zh-CN" dirty="0" smtClean="0"/>
              <a:t>agent”</a:t>
            </a:r>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8</a:t>
            </a:fld>
            <a:endParaRPr lang="en-US"/>
          </a:p>
        </p:txBody>
      </p:sp>
    </p:spTree>
    <p:extLst>
      <p:ext uri="{BB962C8B-B14F-4D97-AF65-F5344CB8AC3E}">
        <p14:creationId xmlns:p14="http://schemas.microsoft.com/office/powerpoint/2010/main" val="1224136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uninterruptible power supply</a:t>
            </a:r>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9</a:t>
            </a:fld>
            <a:endParaRPr lang="en-US"/>
          </a:p>
        </p:txBody>
      </p:sp>
    </p:spTree>
    <p:extLst>
      <p:ext uri="{BB962C8B-B14F-4D97-AF65-F5344CB8AC3E}">
        <p14:creationId xmlns:p14="http://schemas.microsoft.com/office/powerpoint/2010/main" val="1224136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 SNMP agent maintains an information database describing the managed device parameters</a:t>
            </a:r>
          </a:p>
          <a:p>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10</a:t>
            </a:fld>
            <a:endParaRPr lang="en-US"/>
          </a:p>
        </p:txBody>
      </p:sp>
    </p:spTree>
    <p:extLst>
      <p:ext uri="{BB962C8B-B14F-4D97-AF65-F5344CB8AC3E}">
        <p14:creationId xmlns:p14="http://schemas.microsoft.com/office/powerpoint/2010/main" val="122413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11</a:t>
            </a:fld>
            <a:endParaRPr lang="en-US"/>
          </a:p>
        </p:txBody>
      </p:sp>
    </p:spTree>
    <p:extLst>
      <p:ext uri="{BB962C8B-B14F-4D97-AF65-F5344CB8AC3E}">
        <p14:creationId xmlns:p14="http://schemas.microsoft.com/office/powerpoint/2010/main" val="1224136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ltLang="zh-CN"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83B9EA5-CE9A-4950-A80C-5ADF06B45B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endParaRPr lang="en-US"/>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kumimoji="0" lang="en-US" altLang="zh-CN" smtClean="0"/>
              <a:t>Click to edit Master title style</a:t>
            </a:r>
            <a:endParaRPr kumimoji="0" lang="en-US"/>
          </a:p>
        </p:txBody>
      </p:sp>
      <p:sp>
        <p:nvSpPr>
          <p:cNvPr id="6" name="Slide Number Placeholder 5"/>
          <p:cNvSpPr>
            <a:spLocks noGrp="1"/>
          </p:cNvSpPr>
          <p:nvPr>
            <p:ph type="sldNum" sz="quarter" idx="12"/>
          </p:nvPr>
        </p:nvSpPr>
        <p:spPr>
          <a:xfrm>
            <a:off x="0" y="1256270"/>
            <a:ext cx="533400" cy="304800"/>
          </a:xfrm>
        </p:spPr>
        <p:txBody>
          <a:bodyPr/>
          <a:lstStyle>
            <a:lvl1pPr>
              <a:defRPr sz="1800">
                <a:solidFill>
                  <a:srgbClr val="FFFFFF"/>
                </a:solidFill>
              </a:defRPr>
            </a:lvl1pPr>
          </a:lstStyle>
          <a:p>
            <a:fld id="{283B9EA5-CE9A-4950-A80C-5ADF06B45BB8}" type="slidenum">
              <a:rPr lang="en-US" smtClean="0"/>
              <a:pPr/>
              <a:t>‹#›</a:t>
            </a:fld>
            <a:endParaRPr lang="en-US" dirty="0"/>
          </a:p>
        </p:txBody>
      </p:sp>
      <p:sp>
        <p:nvSpPr>
          <p:cNvPr id="8" name="Content Placeholder 7"/>
          <p:cNvSpPr>
            <a:spLocks noGrp="1"/>
          </p:cNvSpPr>
          <p:nvPr>
            <p:ph sz="quarter" idx="1"/>
          </p:nvPr>
        </p:nvSpPr>
        <p:spPr>
          <a:xfrm>
            <a:off x="152400" y="1600200"/>
            <a:ext cx="8839200" cy="51054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CN" smtClean="0"/>
              <a:t>Click to edit Master text styles</a:t>
            </a:r>
          </a:p>
        </p:txBody>
      </p:sp>
      <p:sp>
        <p:nvSpPr>
          <p:cNvPr id="7" name="Rectangle 6"/>
          <p:cNvSpPr/>
          <p:nvPr/>
        </p:nvSpPr>
        <p:spPr bwMode="white">
          <a:xfrm>
            <a:off x="0" y="2286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3048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3048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304800"/>
            <a:ext cx="7620000" cy="990600"/>
          </a:xfrm>
        </p:spPr>
        <p:txBody>
          <a:bodyPr/>
          <a:lstStyle>
            <a:lvl1pPr algn="l">
              <a:buNone/>
              <a:defRPr sz="4400" b="0" cap="none">
                <a:solidFill>
                  <a:srgbClr val="FFFFFF"/>
                </a:solidFill>
              </a:defRPr>
            </a:lvl1pPr>
          </a:lstStyle>
          <a:p>
            <a:r>
              <a:rPr kumimoji="0" lang="en-US" altLang="zh-CN" smtClean="0"/>
              <a:t>Click to edit Master title style</a:t>
            </a:r>
            <a:endParaRPr kumimoji="0" lang="en-US"/>
          </a:p>
        </p:txBody>
      </p:sp>
      <p:sp>
        <p:nvSpPr>
          <p:cNvPr id="13" name="Slide Number Placeholder 12"/>
          <p:cNvSpPr>
            <a:spLocks noGrp="1"/>
          </p:cNvSpPr>
          <p:nvPr>
            <p:ph type="sldNum" sz="quarter" idx="11"/>
          </p:nvPr>
        </p:nvSpPr>
        <p:spPr>
          <a:xfrm>
            <a:off x="0" y="457200"/>
            <a:ext cx="1295400" cy="701676"/>
          </a:xfrm>
        </p:spPr>
        <p:txBody>
          <a:bodyPr>
            <a:noAutofit/>
          </a:bodyPr>
          <a:lstStyle>
            <a:lvl1pPr>
              <a:defRPr sz="2400">
                <a:solidFill>
                  <a:srgbClr val="FFFFFF"/>
                </a:solidFill>
              </a:defRPr>
            </a:lvl1p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endParaRPr lang="en-US"/>
          </a:p>
        </p:txBody>
      </p:sp>
      <p:sp>
        <p:nvSpPr>
          <p:cNvPr id="10" name="Slide Number Placeholder 9"/>
          <p:cNvSpPr>
            <a:spLocks noGrp="1"/>
          </p:cNvSpPr>
          <p:nvPr>
            <p:ph type="sldNum" sz="quarter" idx="16"/>
          </p:nvPr>
        </p:nvSpPr>
        <p:spPr/>
        <p:txBody>
          <a:bodyPr rtlCol="0"/>
          <a:lstStyle/>
          <a:p>
            <a:fld id="{283B9EA5-CE9A-4950-A80C-5ADF06B45BB8}" type="slidenum">
              <a:rPr lang="en-US" smtClean="0"/>
              <a:t>‹#›</a:t>
            </a:fld>
            <a:endParaRPr lang="en-US"/>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ltLang="zh-CN"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endParaRPr lang="en-US"/>
          </a:p>
        </p:txBody>
      </p:sp>
      <p:sp>
        <p:nvSpPr>
          <p:cNvPr id="12" name="Slide Number Placeholder 11"/>
          <p:cNvSpPr>
            <a:spLocks noGrp="1"/>
          </p:cNvSpPr>
          <p:nvPr>
            <p:ph type="sldNum" sz="quarter" idx="16"/>
          </p:nvPr>
        </p:nvSpPr>
        <p:spPr/>
        <p:txBody>
          <a:bodyPr rtlCol="0"/>
          <a:lstStyle/>
          <a:p>
            <a:fld id="{283B9EA5-CE9A-4950-A80C-5ADF06B45BB8}" type="slidenum">
              <a:rPr lang="en-US" smtClean="0"/>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ltLang="zh-CN"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ltLang="zh-CN"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ltLang="zh-CN" smtClean="0"/>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endParaRPr lang="en-US"/>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ltLang="zh-CN"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ltLang="zh-CN"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ltLang="zh-CN"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83B9EA5-CE9A-4950-A80C-5ADF06B45BB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ltLang="zh-CN"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52400" y="228600"/>
            <a:ext cx="8839200" cy="990600"/>
          </a:xfrm>
          <a:prstGeom prst="rect">
            <a:avLst/>
          </a:prstGeom>
        </p:spPr>
        <p:txBody>
          <a:bodyPr vert="horz" anchor="ctr">
            <a:normAutofit/>
          </a:bodyPr>
          <a:lstStyle/>
          <a:p>
            <a:r>
              <a:rPr kumimoji="0" lang="en-US" altLang="zh-CN" smtClean="0"/>
              <a:t>Click to edit Master title style</a:t>
            </a:r>
            <a:endParaRPr kumimoji="0" lang="en-US"/>
          </a:p>
        </p:txBody>
      </p:sp>
      <p:sp>
        <p:nvSpPr>
          <p:cNvPr id="13" name="Text Placeholder 12"/>
          <p:cNvSpPr>
            <a:spLocks noGrp="1"/>
          </p:cNvSpPr>
          <p:nvPr>
            <p:ph type="body" idx="1"/>
          </p:nvPr>
        </p:nvSpPr>
        <p:spPr>
          <a:xfrm>
            <a:off x="152400" y="1600200"/>
            <a:ext cx="8839200" cy="5105400"/>
          </a:xfrm>
          <a:prstGeom prst="rect">
            <a:avLst/>
          </a:prstGeom>
        </p:spPr>
        <p:txBody>
          <a:bodyPr vert="horz">
            <a:normAutofit/>
          </a:bodyPr>
          <a:lstStyle/>
          <a:p>
            <a:pPr lvl="0" eaLnBrk="1" latinLnBrk="0" hangingPunct="1"/>
            <a:r>
              <a:rPr kumimoji="0" lang="en-US" altLang="zh-CN" smtClean="0"/>
              <a:t>Click to edit Master text styles</a:t>
            </a:r>
          </a:p>
          <a:p>
            <a:pPr lvl="1" eaLnBrk="1" latinLnBrk="0" hangingPunct="1"/>
            <a:r>
              <a:rPr kumimoji="0" lang="en-US" altLang="zh-CN" smtClean="0"/>
              <a:t>Second level</a:t>
            </a:r>
          </a:p>
          <a:p>
            <a:pPr lvl="2" eaLnBrk="1" latinLnBrk="0" hangingPunct="1"/>
            <a:r>
              <a:rPr kumimoji="0" lang="en-US" altLang="zh-CN" smtClean="0"/>
              <a:t>Third level</a:t>
            </a:r>
          </a:p>
          <a:p>
            <a:pPr lvl="3" eaLnBrk="1" latinLnBrk="0" hangingPunct="1"/>
            <a:r>
              <a:rPr kumimoji="0" lang="en-US" altLang="zh-CN" smtClean="0"/>
              <a:t>Fourth level</a:t>
            </a:r>
          </a:p>
          <a:p>
            <a:pPr lvl="4" eaLnBrk="1" latinLnBrk="0" hangingPunct="1"/>
            <a:r>
              <a:rPr kumimoji="0" lang="en-US" altLang="zh-CN" smtClean="0"/>
              <a:t>Fifth level</a:t>
            </a:r>
            <a:endParaRPr kumimoji="0"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634" y="1257917"/>
            <a:ext cx="595184" cy="260728"/>
          </a:xfrm>
          <a:prstGeom prst="rect">
            <a:avLst/>
          </a:prstGeom>
        </p:spPr>
        <p:txBody>
          <a:bodyPr vert="horz" anchor="ctr" anchorCtr="0">
            <a:normAutofit/>
          </a:bodyPr>
          <a:lstStyle>
            <a:lvl1pPr algn="ctr" eaLnBrk="1" latinLnBrk="0" hangingPunct="1">
              <a:defRPr kumimoji="0" sz="1800" b="1">
                <a:solidFill>
                  <a:srgbClr val="FFFFFF"/>
                </a:solidFill>
              </a:defRPr>
            </a:lvl1pPr>
          </a:lstStyle>
          <a:p>
            <a:fld id="{283B9EA5-CE9A-4950-A80C-5ADF06B45B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2.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5.xml"/><Relationship Id="rId5" Type="http://schemas.openxmlformats.org/officeDocument/2006/relationships/image" Target="../media/image14.png"/><Relationship Id="rId1" Type="http://schemas.microsoft.com/office/2007/relationships/media" Target="../media/media1.gif"/><Relationship Id="rId2" Type="http://schemas.openxmlformats.org/officeDocument/2006/relationships/video" Target="../media/media1.gif"/></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6.xml"/><Relationship Id="rId5" Type="http://schemas.openxmlformats.org/officeDocument/2006/relationships/image" Target="../media/image15.png"/><Relationship Id="rId1" Type="http://schemas.microsoft.com/office/2007/relationships/media" Target="../media/media2.gif"/><Relationship Id="rId2" Type="http://schemas.openxmlformats.org/officeDocument/2006/relationships/video" Target="../media/media2.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8.xml"/><Relationship Id="rId5" Type="http://schemas.openxmlformats.org/officeDocument/2006/relationships/image" Target="../media/image16.png"/><Relationship Id="rId1" Type="http://schemas.microsoft.com/office/2007/relationships/media" Target="../media/media1.gif"/><Relationship Id="rId2" Type="http://schemas.openxmlformats.org/officeDocument/2006/relationships/video" Target="../media/media1.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143000"/>
            <a:ext cx="7395883" cy="1828800"/>
          </a:xfrm>
        </p:spPr>
        <p:txBody>
          <a:bodyPr>
            <a:normAutofit/>
          </a:bodyPr>
          <a:lstStyle/>
          <a:p>
            <a:r>
              <a:rPr lang="en-US" sz="4900" cap="none" dirty="0" smtClean="0"/>
              <a:t>ITIS 2110</a:t>
            </a:r>
            <a:endParaRPr lang="en-US" sz="4900" cap="none" dirty="0"/>
          </a:p>
        </p:txBody>
      </p:sp>
      <p:sp>
        <p:nvSpPr>
          <p:cNvPr id="5" name="Subtitle 4"/>
          <p:cNvSpPr>
            <a:spLocks noGrp="1"/>
          </p:cNvSpPr>
          <p:nvPr>
            <p:ph type="subTitle" idx="1"/>
          </p:nvPr>
        </p:nvSpPr>
        <p:spPr/>
        <p:txBody>
          <a:bodyPr/>
          <a:lstStyle/>
          <a:p>
            <a:r>
              <a:rPr lang="en-US" dirty="0" smtClean="0"/>
              <a:t>Revised 3/30/14</a:t>
            </a:r>
            <a:endParaRPr lang="en-US" dirty="0"/>
          </a:p>
        </p:txBody>
      </p:sp>
      <p:sp>
        <p:nvSpPr>
          <p:cNvPr id="4" name="Subtitle 2"/>
          <p:cNvSpPr txBox="1">
            <a:spLocks/>
          </p:cNvSpPr>
          <p:nvPr/>
        </p:nvSpPr>
        <p:spPr>
          <a:xfrm>
            <a:off x="685799" y="3496235"/>
            <a:ext cx="6662784" cy="2133600"/>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sz="3600" b="1" dirty="0" smtClean="0">
                <a:solidFill>
                  <a:schemeClr val="tx1"/>
                </a:solidFill>
              </a:rPr>
              <a:t>Lecture 21: Network Management:  SNMP</a:t>
            </a:r>
          </a:p>
        </p:txBody>
      </p:sp>
      <p:sp>
        <p:nvSpPr>
          <p:cNvPr id="3" name="TextBox 2"/>
          <p:cNvSpPr txBox="1"/>
          <p:nvPr/>
        </p:nvSpPr>
        <p:spPr>
          <a:xfrm>
            <a:off x="439644" y="6215396"/>
            <a:ext cx="1119267" cy="369332"/>
          </a:xfrm>
          <a:prstGeom prst="rect">
            <a:avLst/>
          </a:prstGeom>
          <a:noFill/>
        </p:spPr>
        <p:txBody>
          <a:bodyPr wrap="none" rtlCol="0">
            <a:spAutoFit/>
          </a:bodyPr>
          <a:lstStyle/>
          <a:p>
            <a:r>
              <a:rPr lang="en-US" dirty="0" smtClean="0"/>
              <a:t>Jinyue Xia</a:t>
            </a:r>
            <a:endParaRPr lang="en-US" dirty="0"/>
          </a:p>
        </p:txBody>
      </p:sp>
    </p:spTree>
    <p:extLst>
      <p:ext uri="{BB962C8B-B14F-4D97-AF65-F5344CB8AC3E}">
        <p14:creationId xmlns:p14="http://schemas.microsoft.com/office/powerpoint/2010/main" val="32655099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Agent</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dirty="0" smtClean="0">
                <a:solidFill>
                  <a:schemeClr val="accent2">
                    <a:lumMod val="75000"/>
                  </a:schemeClr>
                </a:solidFill>
              </a:rPr>
              <a:t>Agent</a:t>
            </a:r>
          </a:p>
          <a:p>
            <a:pPr lvl="1"/>
            <a:r>
              <a:rPr lang="en-US" dirty="0"/>
              <a:t>a </a:t>
            </a:r>
            <a:r>
              <a:rPr lang="en-US" i="1" u="sng" dirty="0">
                <a:solidFill>
                  <a:srgbClr val="DA1F28"/>
                </a:solidFill>
              </a:rPr>
              <a:t>program</a:t>
            </a:r>
            <a:r>
              <a:rPr lang="en-US" dirty="0"/>
              <a:t> that is packaged within the network element</a:t>
            </a:r>
            <a:r>
              <a:rPr lang="en-US" dirty="0" smtClean="0"/>
              <a:t>.</a:t>
            </a:r>
            <a:endParaRPr lang="en-US" dirty="0"/>
          </a:p>
          <a:p>
            <a:pPr lvl="1"/>
            <a:r>
              <a:rPr lang="en-US" dirty="0"/>
              <a:t>Enabling the agent allows it to collect the management information database from the device locally and makes it available to the SNMP manager, when it is queried </a:t>
            </a:r>
            <a:r>
              <a:rPr lang="en-US" dirty="0" smtClean="0"/>
              <a:t>for</a:t>
            </a:r>
          </a:p>
          <a:p>
            <a:pPr lvl="1"/>
            <a:r>
              <a:rPr lang="en-US" dirty="0" smtClean="0"/>
              <a:t>e.g. standard(Net-SNMP)</a:t>
            </a:r>
            <a:endParaRPr lang="en-US" dirty="0"/>
          </a:p>
        </p:txBody>
      </p:sp>
    </p:spTree>
    <p:extLst>
      <p:ext uri="{BB962C8B-B14F-4D97-AF65-F5344CB8AC3E}">
        <p14:creationId xmlns:p14="http://schemas.microsoft.com/office/powerpoint/2010/main" val="528388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Agent</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dirty="0" smtClean="0">
                <a:solidFill>
                  <a:schemeClr val="accent2">
                    <a:lumMod val="75000"/>
                  </a:schemeClr>
                </a:solidFill>
              </a:rPr>
              <a:t>Agent Key Functions</a:t>
            </a:r>
          </a:p>
          <a:p>
            <a:pPr lvl="1"/>
            <a:r>
              <a:rPr lang="en-US" dirty="0" smtClean="0"/>
              <a:t>Collects management information about its local environment</a:t>
            </a:r>
          </a:p>
          <a:p>
            <a:pPr lvl="1"/>
            <a:r>
              <a:rPr lang="en-US" dirty="0" smtClean="0"/>
              <a:t>Stores and retrieves management information as defined in the MIB.</a:t>
            </a:r>
          </a:p>
          <a:p>
            <a:pPr lvl="1"/>
            <a:r>
              <a:rPr lang="en-US" dirty="0" smtClean="0"/>
              <a:t>Signals an event to the manager.</a:t>
            </a:r>
          </a:p>
          <a:p>
            <a:pPr lvl="1"/>
            <a:r>
              <a:rPr lang="en-US" dirty="0" smtClean="0"/>
              <a:t>Acts as a proxy for some non-SNMP manageable network node. </a:t>
            </a:r>
            <a:endParaRPr lang="en-US" dirty="0"/>
          </a:p>
        </p:txBody>
      </p:sp>
    </p:spTree>
    <p:extLst>
      <p:ext uri="{BB962C8B-B14F-4D97-AF65-F5344CB8AC3E}">
        <p14:creationId xmlns:p14="http://schemas.microsoft.com/office/powerpoint/2010/main" val="917495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Interactions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12</a:t>
            </a:fld>
            <a:endParaRPr lang="en-US" dirty="0"/>
          </a:p>
        </p:txBody>
      </p:sp>
      <p:graphicFrame>
        <p:nvGraphicFramePr>
          <p:cNvPr id="5" name="Content Placeholder 4"/>
          <p:cNvGraphicFramePr>
            <a:graphicFrameLocks noGrp="1" noChangeAspect="1"/>
          </p:cNvGraphicFramePr>
          <p:nvPr>
            <p:ph idx="4294967295"/>
            <p:extLst>
              <p:ext uri="{D42A27DB-BD31-4B8C-83A1-F6EECF244321}">
                <p14:modId xmlns:p14="http://schemas.microsoft.com/office/powerpoint/2010/main" val="1971258329"/>
              </p:ext>
            </p:extLst>
          </p:nvPr>
        </p:nvGraphicFramePr>
        <p:xfrm>
          <a:off x="1222603" y="2022496"/>
          <a:ext cx="6610350" cy="3527425"/>
        </p:xfrm>
        <a:graphic>
          <a:graphicData uri="http://schemas.openxmlformats.org/presentationml/2006/ole">
            <mc:AlternateContent xmlns:mc="http://schemas.openxmlformats.org/markup-compatibility/2006">
              <mc:Choice xmlns:v="urn:schemas-microsoft-com:vml" Requires="v">
                <p:oleObj spid="_x0000_s7337" name="Visio" r:id="rId3" imgW="8655368" imgH="4618672" progId="Visio.Drawing.6">
                  <p:embed/>
                </p:oleObj>
              </mc:Choice>
              <mc:Fallback>
                <p:oleObj name="Visio" r:id="rId3" imgW="8655368" imgH="4618672"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603" y="2022496"/>
                        <a:ext cx="6610350" cy="352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4" name="TextBox 3"/>
          <p:cNvSpPr txBox="1"/>
          <p:nvPr/>
        </p:nvSpPr>
        <p:spPr>
          <a:xfrm>
            <a:off x="7215647" y="1552310"/>
            <a:ext cx="192835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Application Layer Protocol</a:t>
            </a:r>
            <a:endParaRPr lang="en-US" dirty="0"/>
          </a:p>
        </p:txBody>
      </p:sp>
      <p:cxnSp>
        <p:nvCxnSpPr>
          <p:cNvPr id="9" name="Straight Arrow Connector 8"/>
          <p:cNvCxnSpPr/>
          <p:nvPr/>
        </p:nvCxnSpPr>
        <p:spPr>
          <a:xfrm flipH="1">
            <a:off x="3119856" y="1724790"/>
            <a:ext cx="4044838" cy="208542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1" name="Straight Arrow Connector 10"/>
          <p:cNvCxnSpPr/>
          <p:nvPr/>
        </p:nvCxnSpPr>
        <p:spPr>
          <a:xfrm flipH="1">
            <a:off x="6819786" y="2195187"/>
            <a:ext cx="877949" cy="175615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26625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Communication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13</a:t>
            </a:fld>
            <a:endParaRPr lang="en-US" dirty="0"/>
          </a:p>
        </p:txBody>
      </p:sp>
      <p:pic>
        <p:nvPicPr>
          <p:cNvPr id="6" name="Picture 5"/>
          <p:cNvPicPr>
            <a:picLocks noChangeAspect="1"/>
          </p:cNvPicPr>
          <p:nvPr/>
        </p:nvPicPr>
        <p:blipFill>
          <a:blip r:embed="rId2"/>
          <a:stretch>
            <a:fillRect/>
          </a:stretch>
        </p:blipFill>
        <p:spPr>
          <a:xfrm>
            <a:off x="1488228" y="1517936"/>
            <a:ext cx="5774374" cy="5139161"/>
          </a:xfrm>
          <a:prstGeom prst="rect">
            <a:avLst/>
          </a:prstGeom>
        </p:spPr>
      </p:pic>
    </p:spTree>
    <p:extLst>
      <p:ext uri="{BB962C8B-B14F-4D97-AF65-F5344CB8AC3E}">
        <p14:creationId xmlns:p14="http://schemas.microsoft.com/office/powerpoint/2010/main" val="2356999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Managers and Agents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14</a:t>
            </a:fld>
            <a:endParaRPr lang="en-US" dirty="0"/>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412" y="2499902"/>
            <a:ext cx="7788275"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extBox 5"/>
          <p:cNvSpPr txBox="1"/>
          <p:nvPr/>
        </p:nvSpPr>
        <p:spPr>
          <a:xfrm>
            <a:off x="2662293" y="1709539"/>
            <a:ext cx="1367784" cy="369332"/>
          </a:xfrm>
          <a:prstGeom prst="rect">
            <a:avLst/>
          </a:prstGeom>
          <a:noFill/>
        </p:spPr>
        <p:txBody>
          <a:bodyPr wrap="square" rtlCol="0">
            <a:spAutoFit/>
          </a:bodyPr>
          <a:lstStyle/>
          <a:p>
            <a:r>
              <a:rPr lang="en-US" dirty="0" smtClean="0"/>
              <a:t>MIB</a:t>
            </a:r>
            <a:endParaRPr lang="en-US" dirty="0"/>
          </a:p>
        </p:txBody>
      </p:sp>
      <p:cxnSp>
        <p:nvCxnSpPr>
          <p:cNvPr id="8" name="Straight Arrow Connector 7"/>
          <p:cNvCxnSpPr/>
          <p:nvPr/>
        </p:nvCxnSpPr>
        <p:spPr>
          <a:xfrm>
            <a:off x="3236274" y="2112502"/>
            <a:ext cx="915926" cy="573917"/>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9" name="Oval 8"/>
          <p:cNvSpPr/>
          <p:nvPr/>
        </p:nvSpPr>
        <p:spPr>
          <a:xfrm>
            <a:off x="2222648" y="1648484"/>
            <a:ext cx="1428846" cy="464018"/>
          </a:xfrm>
          <a:prstGeom prst="ellipse">
            <a:avLst/>
          </a:prstGeom>
          <a:solidFill>
            <a:schemeClr val="accent1">
              <a:alpha val="2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1350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SNMP: </a:t>
            </a:r>
            <a:r>
              <a:rPr lang="en-US" dirty="0"/>
              <a:t> Managers </a:t>
            </a:r>
            <a:r>
              <a:rPr lang="en-US" dirty="0" smtClean="0"/>
              <a:t>and Agents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15</a:t>
            </a:fld>
            <a:endParaRPr lang="en-US" dirty="0"/>
          </a:p>
        </p:txBody>
      </p:sp>
      <p:sp>
        <p:nvSpPr>
          <p:cNvPr id="4" name="Content Placeholder 3"/>
          <p:cNvSpPr>
            <a:spLocks noGrp="1"/>
          </p:cNvSpPr>
          <p:nvPr>
            <p:ph sz="quarter" idx="1"/>
          </p:nvPr>
        </p:nvSpPr>
        <p:spPr/>
        <p:txBody>
          <a:bodyPr/>
          <a:lstStyle/>
          <a:p>
            <a:r>
              <a:rPr lang="en-US" dirty="0" smtClean="0"/>
              <a:t>Agents Variables</a:t>
            </a:r>
          </a:p>
          <a:p>
            <a:pPr lvl="1"/>
            <a:r>
              <a:rPr lang="en-US" dirty="0"/>
              <a:t>"free memory“</a:t>
            </a:r>
          </a:p>
          <a:p>
            <a:pPr lvl="1"/>
            <a:r>
              <a:rPr lang="en-US" dirty="0"/>
              <a:t>"system name“</a:t>
            </a:r>
          </a:p>
          <a:p>
            <a:pPr lvl="1"/>
            <a:r>
              <a:rPr lang="en-US" dirty="0"/>
              <a:t>"number of running processes“</a:t>
            </a:r>
          </a:p>
          <a:p>
            <a:pPr lvl="1"/>
            <a:r>
              <a:rPr lang="en-US" dirty="0"/>
              <a:t>"default route“</a:t>
            </a:r>
          </a:p>
          <a:p>
            <a:pPr lvl="1"/>
            <a:r>
              <a:rPr lang="en-US" dirty="0"/>
              <a:t>“toner cartridge status”</a:t>
            </a:r>
          </a:p>
          <a:p>
            <a:pPr lvl="1"/>
            <a:r>
              <a:rPr lang="en-US" dirty="0"/>
              <a:t>etc. </a:t>
            </a:r>
          </a:p>
          <a:p>
            <a:pPr lvl="1"/>
            <a:endParaRPr lang="en-US" dirty="0"/>
          </a:p>
        </p:txBody>
      </p:sp>
    </p:spTree>
    <p:extLst>
      <p:ext uri="{BB962C8B-B14F-4D97-AF65-F5344CB8AC3E}">
        <p14:creationId xmlns:p14="http://schemas.microsoft.com/office/powerpoint/2010/main" val="2302114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16</a:t>
            </a:fld>
            <a:endParaRPr lang="en-US" dirty="0"/>
          </a:p>
        </p:txBody>
      </p:sp>
      <p:sp>
        <p:nvSpPr>
          <p:cNvPr id="4" name="Content Placeholder 3"/>
          <p:cNvSpPr>
            <a:spLocks noGrp="1"/>
          </p:cNvSpPr>
          <p:nvPr>
            <p:ph sz="quarter" idx="1"/>
          </p:nvPr>
        </p:nvSpPr>
        <p:spPr/>
        <p:txBody>
          <a:bodyPr/>
          <a:lstStyle/>
          <a:p>
            <a:r>
              <a:rPr lang="en-US" dirty="0" smtClean="0"/>
              <a:t>SNMP </a:t>
            </a:r>
          </a:p>
          <a:p>
            <a:pPr lvl="1"/>
            <a:r>
              <a:rPr lang="en-US" dirty="0" smtClean="0"/>
              <a:t>Concept: Manager and Agent</a:t>
            </a:r>
          </a:p>
          <a:p>
            <a:pPr lvl="1"/>
            <a:r>
              <a:rPr lang="en-US" dirty="0" smtClean="0">
                <a:solidFill>
                  <a:schemeClr val="accent2"/>
                </a:solidFill>
              </a:rPr>
              <a:t>MIB</a:t>
            </a:r>
          </a:p>
          <a:p>
            <a:pPr lvl="1"/>
            <a:r>
              <a:rPr lang="en-US" dirty="0" smtClean="0"/>
              <a:t>SNMP protocol</a:t>
            </a:r>
          </a:p>
          <a:p>
            <a:r>
              <a:rPr lang="en-US" dirty="0" smtClean="0"/>
              <a:t>Network Management</a:t>
            </a:r>
          </a:p>
          <a:p>
            <a:pPr lvl="1"/>
            <a:r>
              <a:rPr lang="en-US" dirty="0" smtClean="0"/>
              <a:t>SMI</a:t>
            </a:r>
            <a:endParaRPr lang="en-US" dirty="0"/>
          </a:p>
        </p:txBody>
      </p:sp>
    </p:spTree>
    <p:extLst>
      <p:ext uri="{BB962C8B-B14F-4D97-AF65-F5344CB8AC3E}">
        <p14:creationId xmlns:p14="http://schemas.microsoft.com/office/powerpoint/2010/main" val="16386846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MIB</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17</a:t>
            </a:fld>
            <a:endParaRPr lang="en-US" dirty="0"/>
          </a:p>
        </p:txBody>
      </p:sp>
      <p:sp>
        <p:nvSpPr>
          <p:cNvPr id="4" name="Content Placeholder 3"/>
          <p:cNvSpPr>
            <a:spLocks noGrp="1"/>
          </p:cNvSpPr>
          <p:nvPr>
            <p:ph sz="quarter" idx="1"/>
          </p:nvPr>
        </p:nvSpPr>
        <p:spPr>
          <a:xfrm>
            <a:off x="152400" y="1600200"/>
            <a:ext cx="8839200" cy="2257058"/>
          </a:xfrm>
        </p:spPr>
        <p:txBody>
          <a:bodyPr>
            <a:normAutofit fontScale="92500"/>
          </a:bodyPr>
          <a:lstStyle/>
          <a:p>
            <a:r>
              <a:rPr lang="en-US" sz="3200" dirty="0">
                <a:solidFill>
                  <a:schemeClr val="accent2">
                    <a:lumMod val="75000"/>
                  </a:schemeClr>
                </a:solidFill>
              </a:rPr>
              <a:t>Management Information Bases </a:t>
            </a:r>
            <a:endParaRPr lang="en-US" dirty="0" smtClean="0">
              <a:solidFill>
                <a:schemeClr val="accent2">
                  <a:lumMod val="75000"/>
                </a:schemeClr>
              </a:solidFill>
            </a:endParaRPr>
          </a:p>
          <a:p>
            <a:r>
              <a:rPr lang="en-US" dirty="0" smtClean="0"/>
              <a:t>A </a:t>
            </a:r>
            <a:r>
              <a:rPr lang="en-US" dirty="0"/>
              <a:t>MIB specifies the managed </a:t>
            </a:r>
            <a:r>
              <a:rPr lang="en-US" dirty="0" smtClean="0"/>
              <a:t>objects</a:t>
            </a:r>
          </a:p>
          <a:p>
            <a:r>
              <a:rPr lang="en-US" dirty="0" smtClean="0"/>
              <a:t>A collection of all the objects that the manager can manage</a:t>
            </a:r>
          </a:p>
          <a:p>
            <a:r>
              <a:rPr lang="en-US" dirty="0" smtClean="0"/>
              <a:t>10 Groups:</a:t>
            </a:r>
          </a:p>
          <a:p>
            <a:pPr lvl="1"/>
            <a:endParaRPr lang="en-US" dirty="0"/>
          </a:p>
        </p:txBody>
      </p:sp>
      <p:sp>
        <p:nvSpPr>
          <p:cNvPr id="6" name="TextBox 5"/>
          <p:cNvSpPr txBox="1"/>
          <p:nvPr/>
        </p:nvSpPr>
        <p:spPr>
          <a:xfrm>
            <a:off x="647255" y="3883724"/>
            <a:ext cx="3883528" cy="2215991"/>
          </a:xfrm>
          <a:prstGeom prst="rect">
            <a:avLst/>
          </a:prstGeom>
          <a:noFill/>
        </p:spPr>
        <p:txBody>
          <a:bodyPr wrap="square" rtlCol="0">
            <a:spAutoFit/>
          </a:bodyPr>
          <a:lstStyle/>
          <a:p>
            <a:pPr marL="514350" indent="-514350">
              <a:buFont typeface="+mj-lt"/>
              <a:buAutoNum type="arabicPeriod"/>
            </a:pPr>
            <a:r>
              <a:rPr lang="en-US" sz="2400" dirty="0" err="1"/>
              <a:t>Stystem</a:t>
            </a:r>
            <a:endParaRPr lang="en-US" sz="2400" dirty="0"/>
          </a:p>
          <a:p>
            <a:pPr marL="514350" indent="-514350">
              <a:buFont typeface="+mj-lt"/>
              <a:buAutoNum type="arabicPeriod"/>
            </a:pPr>
            <a:r>
              <a:rPr lang="en-US" sz="2400" dirty="0"/>
              <a:t>Interface</a:t>
            </a:r>
          </a:p>
          <a:p>
            <a:pPr marL="514350" indent="-514350">
              <a:buFont typeface="+mj-lt"/>
              <a:buAutoNum type="arabicPeriod"/>
            </a:pPr>
            <a:r>
              <a:rPr lang="en-US" sz="2400" dirty="0"/>
              <a:t>Address translation</a:t>
            </a:r>
          </a:p>
          <a:p>
            <a:pPr marL="514350" indent="-514350">
              <a:buFont typeface="+mj-lt"/>
              <a:buAutoNum type="arabicPeriod"/>
            </a:pPr>
            <a:r>
              <a:rPr lang="en-US" sz="2400" dirty="0" err="1"/>
              <a:t>Ip</a:t>
            </a:r>
            <a:endParaRPr lang="en-US" sz="2400" dirty="0"/>
          </a:p>
          <a:p>
            <a:pPr marL="514350" indent="-514350">
              <a:buFont typeface="+mj-lt"/>
              <a:buAutoNum type="arabicPeriod"/>
            </a:pPr>
            <a:r>
              <a:rPr lang="en-US" sz="2400" dirty="0" err="1"/>
              <a:t>Icmp</a:t>
            </a:r>
            <a:endParaRPr lang="en-US" sz="2400" dirty="0"/>
          </a:p>
          <a:p>
            <a:endParaRPr lang="en-US" dirty="0"/>
          </a:p>
        </p:txBody>
      </p:sp>
      <p:sp>
        <p:nvSpPr>
          <p:cNvPr id="8" name="TextBox 7"/>
          <p:cNvSpPr txBox="1"/>
          <p:nvPr/>
        </p:nvSpPr>
        <p:spPr>
          <a:xfrm>
            <a:off x="4756457" y="3832356"/>
            <a:ext cx="3883528" cy="1938992"/>
          </a:xfrm>
          <a:prstGeom prst="rect">
            <a:avLst/>
          </a:prstGeom>
          <a:noFill/>
        </p:spPr>
        <p:txBody>
          <a:bodyPr wrap="square" rtlCol="0">
            <a:spAutoFit/>
          </a:bodyPr>
          <a:lstStyle/>
          <a:p>
            <a:pPr marL="514350" indent="-514350">
              <a:buFont typeface="+mj-lt"/>
              <a:buAutoNum type="arabicPeriod" startAt="6"/>
            </a:pPr>
            <a:r>
              <a:rPr lang="en-US" sz="2400" dirty="0" err="1" smtClean="0"/>
              <a:t>Tcp</a:t>
            </a:r>
            <a:endParaRPr lang="en-US" sz="2400" dirty="0" smtClean="0"/>
          </a:p>
          <a:p>
            <a:pPr marL="514350" indent="-514350">
              <a:buFont typeface="+mj-lt"/>
              <a:buAutoNum type="arabicPeriod" startAt="6"/>
            </a:pPr>
            <a:r>
              <a:rPr lang="en-US" sz="2400" dirty="0" err="1" smtClean="0"/>
              <a:t>Udp</a:t>
            </a:r>
            <a:endParaRPr lang="en-US" sz="2400" dirty="0" smtClean="0"/>
          </a:p>
          <a:p>
            <a:pPr marL="514350" indent="-514350">
              <a:buFont typeface="+mj-lt"/>
              <a:buAutoNum type="arabicPeriod" startAt="6"/>
            </a:pPr>
            <a:r>
              <a:rPr lang="en-US" sz="2400" dirty="0" err="1" smtClean="0"/>
              <a:t>Egp</a:t>
            </a:r>
            <a:endParaRPr lang="en-US" sz="2400" dirty="0" smtClean="0"/>
          </a:p>
          <a:p>
            <a:pPr marL="514350" indent="-514350">
              <a:buFont typeface="+mj-lt"/>
              <a:buAutoNum type="arabicPeriod" startAt="6"/>
            </a:pPr>
            <a:r>
              <a:rPr lang="en-US" sz="2400" dirty="0" smtClean="0"/>
              <a:t>Transmission</a:t>
            </a:r>
          </a:p>
          <a:p>
            <a:pPr marL="514350" indent="-514350">
              <a:buFont typeface="+mj-lt"/>
              <a:buAutoNum type="arabicPeriod" startAt="6"/>
            </a:pPr>
            <a:r>
              <a:rPr lang="en-US" sz="2400" dirty="0" err="1" smtClean="0"/>
              <a:t>snmp</a:t>
            </a:r>
            <a:endParaRPr lang="en-US" sz="1400" dirty="0"/>
          </a:p>
        </p:txBody>
      </p:sp>
    </p:spTree>
    <p:extLst>
      <p:ext uri="{BB962C8B-B14F-4D97-AF65-F5344CB8AC3E}">
        <p14:creationId xmlns:p14="http://schemas.microsoft.com/office/powerpoint/2010/main" val="3812781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MIB</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18</a:t>
            </a:fld>
            <a:endParaRPr lang="en-US" dirty="0"/>
          </a:p>
        </p:txBody>
      </p:sp>
      <p:sp>
        <p:nvSpPr>
          <p:cNvPr id="4" name="Content Placeholder 3"/>
          <p:cNvSpPr>
            <a:spLocks noGrp="1"/>
          </p:cNvSpPr>
          <p:nvPr>
            <p:ph sz="quarter" idx="1"/>
          </p:nvPr>
        </p:nvSpPr>
        <p:spPr>
          <a:xfrm>
            <a:off x="152400" y="1600200"/>
            <a:ext cx="8839200" cy="3231404"/>
          </a:xfrm>
        </p:spPr>
        <p:txBody>
          <a:bodyPr>
            <a:normAutofit/>
          </a:bodyPr>
          <a:lstStyle/>
          <a:p>
            <a:r>
              <a:rPr lang="en-US" sz="2800" dirty="0"/>
              <a:t>MIB files are the set of questions that a SNMP Manager can ask the </a:t>
            </a:r>
            <a:r>
              <a:rPr lang="en-US" sz="2800" dirty="0" smtClean="0"/>
              <a:t>agent</a:t>
            </a:r>
          </a:p>
          <a:p>
            <a:r>
              <a:rPr lang="en-US" dirty="0" smtClean="0"/>
              <a:t>Agent </a:t>
            </a:r>
            <a:r>
              <a:rPr lang="en-US" dirty="0"/>
              <a:t>collects these data locally and stores </a:t>
            </a:r>
            <a:r>
              <a:rPr lang="en-US" dirty="0" smtClean="0"/>
              <a:t>it, as defined in the MIB.</a:t>
            </a:r>
          </a:p>
          <a:p>
            <a:r>
              <a:rPr lang="en-US" dirty="0"/>
              <a:t>the SNMP Manager should be aware of these standard and private questions for every type of agent.</a:t>
            </a:r>
          </a:p>
        </p:txBody>
      </p:sp>
    </p:spTree>
    <p:extLst>
      <p:ext uri="{BB962C8B-B14F-4D97-AF65-F5344CB8AC3E}">
        <p14:creationId xmlns:p14="http://schemas.microsoft.com/office/powerpoint/2010/main" val="24997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MIB</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19</a:t>
            </a:fld>
            <a:endParaRPr lang="en-US" dirty="0"/>
          </a:p>
        </p:txBody>
      </p:sp>
      <p:sp>
        <p:nvSpPr>
          <p:cNvPr id="4" name="Content Placeholder 3"/>
          <p:cNvSpPr>
            <a:spLocks noGrp="1"/>
          </p:cNvSpPr>
          <p:nvPr>
            <p:ph sz="quarter" idx="1"/>
          </p:nvPr>
        </p:nvSpPr>
        <p:spPr/>
        <p:txBody>
          <a:bodyPr/>
          <a:lstStyle/>
          <a:p>
            <a:r>
              <a:rPr lang="en-US" dirty="0" smtClean="0"/>
              <a:t>MIB </a:t>
            </a:r>
            <a:r>
              <a:rPr lang="en-US" dirty="0"/>
              <a:t>is a text file that describes managed objects using the syntax of ASN.1 (Abstract Syntax Notation 1)</a:t>
            </a:r>
          </a:p>
          <a:p>
            <a:r>
              <a:rPr lang="en-US" dirty="0"/>
              <a:t>ASN.1 is a formal language for describing data and its properties</a:t>
            </a:r>
          </a:p>
          <a:p>
            <a:endParaRPr lang="en-US" dirty="0"/>
          </a:p>
        </p:txBody>
      </p:sp>
    </p:spTree>
    <p:extLst>
      <p:ext uri="{BB962C8B-B14F-4D97-AF65-F5344CB8AC3E}">
        <p14:creationId xmlns:p14="http://schemas.microsoft.com/office/powerpoint/2010/main" val="1471341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a:t>
            </a:fld>
            <a:endParaRPr lang="en-US" dirty="0"/>
          </a:p>
        </p:txBody>
      </p:sp>
      <p:sp>
        <p:nvSpPr>
          <p:cNvPr id="4" name="Content Placeholder 3"/>
          <p:cNvSpPr>
            <a:spLocks noGrp="1"/>
          </p:cNvSpPr>
          <p:nvPr>
            <p:ph sz="quarter" idx="1"/>
          </p:nvPr>
        </p:nvSpPr>
        <p:spPr/>
        <p:txBody>
          <a:bodyPr/>
          <a:lstStyle/>
          <a:p>
            <a:r>
              <a:rPr lang="en-US" dirty="0" smtClean="0"/>
              <a:t>SNMP </a:t>
            </a:r>
          </a:p>
          <a:p>
            <a:pPr lvl="1"/>
            <a:r>
              <a:rPr lang="en-US" dirty="0" smtClean="0"/>
              <a:t>Concept: Manager and Agent</a:t>
            </a:r>
          </a:p>
          <a:p>
            <a:pPr lvl="1"/>
            <a:r>
              <a:rPr lang="en-US" dirty="0" smtClean="0"/>
              <a:t>MIB</a:t>
            </a:r>
          </a:p>
          <a:p>
            <a:pPr lvl="1"/>
            <a:r>
              <a:rPr lang="en-US" dirty="0" smtClean="0"/>
              <a:t>SNMP protocol</a:t>
            </a:r>
          </a:p>
          <a:p>
            <a:r>
              <a:rPr lang="en-US" dirty="0" smtClean="0"/>
              <a:t>Network Management</a:t>
            </a:r>
          </a:p>
          <a:p>
            <a:pPr lvl="1"/>
            <a:r>
              <a:rPr lang="en-US" dirty="0" smtClean="0"/>
              <a:t>SMI (</a:t>
            </a:r>
            <a:r>
              <a:rPr lang="en-US" i="1" dirty="0" smtClean="0">
                <a:solidFill>
                  <a:srgbClr val="A3171E"/>
                </a:solidFill>
              </a:rPr>
              <a:t>Structure </a:t>
            </a:r>
            <a:r>
              <a:rPr lang="en-US" i="1" dirty="0">
                <a:solidFill>
                  <a:srgbClr val="A3171E"/>
                </a:solidFill>
              </a:rPr>
              <a:t>of Management </a:t>
            </a:r>
            <a:r>
              <a:rPr lang="en-US" i="1" dirty="0" smtClean="0">
                <a:solidFill>
                  <a:srgbClr val="A3171E"/>
                </a:solidFill>
              </a:rPr>
              <a:t>Information) </a:t>
            </a:r>
            <a:endParaRPr lang="en-US" i="1" dirty="0">
              <a:solidFill>
                <a:srgbClr val="A3171E"/>
              </a:solidFill>
            </a:endParaRPr>
          </a:p>
          <a:p>
            <a:pPr lvl="1"/>
            <a:endParaRPr lang="en-US" dirty="0" smtClean="0"/>
          </a:p>
          <a:p>
            <a:pPr marL="0" indent="0">
              <a:buNone/>
            </a:pPr>
            <a:endParaRPr lang="en-US" dirty="0"/>
          </a:p>
        </p:txBody>
      </p:sp>
    </p:spTree>
    <p:extLst>
      <p:ext uri="{BB962C8B-B14F-4D97-AF65-F5344CB8AC3E}">
        <p14:creationId xmlns:p14="http://schemas.microsoft.com/office/powerpoint/2010/main" val="13764334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MIB</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20</a:t>
            </a:fld>
            <a:endParaRPr lang="en-US" dirty="0"/>
          </a:p>
        </p:txBody>
      </p:sp>
      <p:sp>
        <p:nvSpPr>
          <p:cNvPr id="4" name="Content Placeholder 3"/>
          <p:cNvSpPr>
            <a:spLocks noGrp="1"/>
          </p:cNvSpPr>
          <p:nvPr>
            <p:ph sz="quarter" idx="1"/>
          </p:nvPr>
        </p:nvSpPr>
        <p:spPr/>
        <p:txBody>
          <a:bodyPr/>
          <a:lstStyle/>
          <a:p>
            <a:pPr>
              <a:lnSpc>
                <a:spcPct val="90000"/>
              </a:lnSpc>
              <a:buFont typeface="Wingdings" charset="0"/>
              <a:buChar char="q"/>
            </a:pPr>
            <a:r>
              <a:rPr lang="en-US" sz="3200" dirty="0"/>
              <a:t>For SNMP, the MIB is a structured database (tree)</a:t>
            </a:r>
          </a:p>
          <a:p>
            <a:pPr>
              <a:lnSpc>
                <a:spcPct val="90000"/>
              </a:lnSpc>
              <a:buFont typeface="Wingdings" charset="0"/>
              <a:buChar char="q"/>
            </a:pPr>
            <a:r>
              <a:rPr lang="en-US" sz="3200" u="sng" dirty="0"/>
              <a:t>Each resource to be managed is represented by an </a:t>
            </a:r>
            <a:r>
              <a:rPr lang="en-US" sz="3200" u="sng" dirty="0">
                <a:solidFill>
                  <a:srgbClr val="A3171E"/>
                </a:solidFill>
              </a:rPr>
              <a:t>object</a:t>
            </a:r>
          </a:p>
          <a:p>
            <a:pPr>
              <a:lnSpc>
                <a:spcPct val="90000"/>
              </a:lnSpc>
              <a:buFont typeface="Wingdings" charset="0"/>
              <a:buChar char="q"/>
            </a:pPr>
            <a:r>
              <a:rPr lang="en-US" sz="3200" dirty="0" smtClean="0"/>
              <a:t>Each agent </a:t>
            </a:r>
            <a:r>
              <a:rPr lang="en-US" sz="3200" dirty="0"/>
              <a:t>(e.g., a router) maintains a MIB that reflects the status of its managed resources </a:t>
            </a:r>
            <a:endParaRPr lang="en-US" sz="3200" dirty="0" smtClean="0"/>
          </a:p>
          <a:p>
            <a:endParaRPr lang="en-US" dirty="0"/>
          </a:p>
        </p:txBody>
      </p:sp>
    </p:spTree>
    <p:extLst>
      <p:ext uri="{BB962C8B-B14F-4D97-AF65-F5344CB8AC3E}">
        <p14:creationId xmlns:p14="http://schemas.microsoft.com/office/powerpoint/2010/main" val="7197665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MIB</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21</a:t>
            </a:fld>
            <a:endParaRPr lang="en-US" dirty="0"/>
          </a:p>
        </p:txBody>
      </p:sp>
      <p:sp>
        <p:nvSpPr>
          <p:cNvPr id="4" name="Content Placeholder 3"/>
          <p:cNvSpPr>
            <a:spLocks noGrp="1"/>
          </p:cNvSpPr>
          <p:nvPr>
            <p:ph sz="quarter" idx="1"/>
          </p:nvPr>
        </p:nvSpPr>
        <p:spPr/>
        <p:txBody>
          <a:bodyPr>
            <a:normAutofit lnSpcReduction="10000"/>
          </a:bodyPr>
          <a:lstStyle/>
          <a:p>
            <a:r>
              <a:rPr lang="en-US" dirty="0"/>
              <a:t>Each managed object is assigned an </a:t>
            </a:r>
            <a:r>
              <a:rPr lang="en-US" i="1" dirty="0">
                <a:solidFill>
                  <a:srgbClr val="A3171E"/>
                </a:solidFill>
              </a:rPr>
              <a:t>object identifier</a:t>
            </a:r>
            <a:r>
              <a:rPr lang="en-US" dirty="0">
                <a:solidFill>
                  <a:srgbClr val="A3171E"/>
                </a:solidFill>
              </a:rPr>
              <a:t> </a:t>
            </a:r>
            <a:r>
              <a:rPr lang="en-US" i="1" dirty="0"/>
              <a:t>(OID)</a:t>
            </a:r>
            <a:r>
              <a:rPr lang="en-US" dirty="0"/>
              <a:t> </a:t>
            </a:r>
            <a:endParaRPr lang="en-US" dirty="0" smtClean="0"/>
          </a:p>
          <a:p>
            <a:pPr marL="594360" lvl="2" indent="-320040">
              <a:spcBef>
                <a:spcPts val="700"/>
              </a:spcBef>
              <a:buSzPct val="60000"/>
              <a:buFont typeface="Wingdings"/>
              <a:buChar char=""/>
            </a:pPr>
            <a:r>
              <a:rPr lang="en-US" dirty="0"/>
              <a:t>u</a:t>
            </a:r>
            <a:r>
              <a:rPr lang="en-US" dirty="0" smtClean="0"/>
              <a:t>nique</a:t>
            </a:r>
          </a:p>
          <a:p>
            <a:pPr marL="594360" lvl="2" indent="-320040">
              <a:spcBef>
                <a:spcPts val="700"/>
              </a:spcBef>
              <a:buSzPct val="60000"/>
              <a:buFont typeface="Wingdings"/>
              <a:buChar char=""/>
            </a:pPr>
            <a:r>
              <a:rPr lang="en-US" dirty="0" smtClean="0"/>
              <a:t>denotes </a:t>
            </a:r>
            <a:r>
              <a:rPr lang="en-US" dirty="0"/>
              <a:t>specific characteristics of a managed </a:t>
            </a:r>
            <a:r>
              <a:rPr lang="en-US" dirty="0" smtClean="0"/>
              <a:t>device.</a:t>
            </a:r>
          </a:p>
          <a:p>
            <a:r>
              <a:rPr lang="en-US" dirty="0" smtClean="0"/>
              <a:t>An OID can be represented as a sequence of integers separated by decimal points or by a text string:</a:t>
            </a:r>
          </a:p>
          <a:p>
            <a:pPr>
              <a:buFontTx/>
              <a:buNone/>
            </a:pPr>
            <a:r>
              <a:rPr lang="en-US" dirty="0"/>
              <a:t>	</a:t>
            </a:r>
            <a:r>
              <a:rPr lang="en-US" i="1" dirty="0"/>
              <a:t>Example:</a:t>
            </a:r>
            <a:r>
              <a:rPr lang="en-US" dirty="0"/>
              <a:t> </a:t>
            </a:r>
          </a:p>
          <a:p>
            <a:pPr lvl="1"/>
            <a:r>
              <a:rPr lang="en-US" i="1" dirty="0">
                <a:solidFill>
                  <a:srgbClr val="0000FF"/>
                </a:solidFill>
              </a:rPr>
              <a:t>1.3.6.1.2.1.4.6</a:t>
            </a:r>
            <a:r>
              <a:rPr lang="en-US" dirty="0">
                <a:solidFill>
                  <a:srgbClr val="0000FF"/>
                </a:solidFill>
              </a:rPr>
              <a:t>. </a:t>
            </a:r>
          </a:p>
          <a:p>
            <a:pPr lvl="1"/>
            <a:r>
              <a:rPr lang="en-US" dirty="0">
                <a:solidFill>
                  <a:srgbClr val="0000FF"/>
                </a:solidFill>
              </a:rPr>
              <a:t>i</a:t>
            </a:r>
            <a:r>
              <a:rPr lang="en-US" i="1" dirty="0">
                <a:solidFill>
                  <a:srgbClr val="0000FF"/>
                </a:solidFill>
              </a:rPr>
              <a:t>so.org.dod.internet.mgmt.mib-2.</a:t>
            </a:r>
            <a:r>
              <a:rPr lang="en-US" i="1" dirty="0" smtClean="0">
                <a:solidFill>
                  <a:srgbClr val="0000FF"/>
                </a:solidFill>
              </a:rPr>
              <a:t>ip.ipForwDatagrams</a:t>
            </a:r>
            <a:endParaRPr lang="en-US" dirty="0">
              <a:solidFill>
                <a:srgbClr val="0000FF"/>
              </a:solidFill>
            </a:endParaRPr>
          </a:p>
          <a:p>
            <a:r>
              <a:rPr lang="en-US" dirty="0"/>
              <a:t>When an SNMP manager requests an object, it sends the OID to the SNMP agent.</a:t>
            </a:r>
          </a:p>
          <a:p>
            <a:endParaRPr lang="en-US" dirty="0"/>
          </a:p>
        </p:txBody>
      </p:sp>
    </p:spTree>
    <p:extLst>
      <p:ext uri="{BB962C8B-B14F-4D97-AF65-F5344CB8AC3E}">
        <p14:creationId xmlns:p14="http://schemas.microsoft.com/office/powerpoint/2010/main" val="2208857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MIB</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22</a:t>
            </a:fld>
            <a:endParaRPr lang="en-US" dirty="0"/>
          </a:p>
        </p:txBody>
      </p:sp>
      <p:sp>
        <p:nvSpPr>
          <p:cNvPr id="8" name="Rectangle 3"/>
          <p:cNvSpPr txBox="1">
            <a:spLocks noChangeArrowheads="1"/>
          </p:cNvSpPr>
          <p:nvPr/>
        </p:nvSpPr>
        <p:spPr>
          <a:xfrm>
            <a:off x="140188" y="1615820"/>
            <a:ext cx="3581400" cy="4876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90000"/>
              </a:lnSpc>
            </a:pPr>
            <a:r>
              <a:rPr lang="en-US" sz="2000" dirty="0" smtClean="0"/>
              <a:t>Managed objects are organized in a tree-like hierarchy and the OIDs reflect the structure of the hierarchy. </a:t>
            </a:r>
          </a:p>
          <a:p>
            <a:pPr>
              <a:lnSpc>
                <a:spcPct val="90000"/>
              </a:lnSpc>
            </a:pPr>
            <a:r>
              <a:rPr lang="en-US" sz="2000" dirty="0" smtClean="0"/>
              <a:t>Each OID represents a node in the tree. </a:t>
            </a:r>
          </a:p>
          <a:p>
            <a:pPr>
              <a:lnSpc>
                <a:spcPct val="90000"/>
              </a:lnSpc>
            </a:pPr>
            <a:r>
              <a:rPr lang="en-US" sz="2000" dirty="0" smtClean="0"/>
              <a:t>The OID 1.3.6.1.2.1 (</a:t>
            </a:r>
            <a:r>
              <a:rPr lang="en-US" sz="2000" i="1" dirty="0" smtClean="0"/>
              <a:t>iso.org.dod.internet.mgmt.mib-2) </a:t>
            </a:r>
            <a:r>
              <a:rPr lang="en-US" sz="2000" dirty="0" smtClean="0"/>
              <a:t>is at the top of the hierarchy for all managed objects of the MIB-II. </a:t>
            </a:r>
          </a:p>
          <a:p>
            <a:pPr>
              <a:lnSpc>
                <a:spcPct val="90000"/>
              </a:lnSpc>
            </a:pPr>
            <a:r>
              <a:rPr lang="en-US" sz="2000" dirty="0" smtClean="0"/>
              <a:t>Manufacturers of networking equipment can add product specific objects to the hierarchy. </a:t>
            </a:r>
            <a:endParaRPr lang="en-US" sz="2000" dirty="0"/>
          </a:p>
        </p:txBody>
      </p:sp>
      <p:graphicFrame>
        <p:nvGraphicFramePr>
          <p:cNvPr id="9" name="Object 4"/>
          <p:cNvGraphicFramePr>
            <a:graphicFrameLocks noChangeAspect="1"/>
          </p:cNvGraphicFramePr>
          <p:nvPr>
            <p:extLst>
              <p:ext uri="{D42A27DB-BD31-4B8C-83A1-F6EECF244321}">
                <p14:modId xmlns:p14="http://schemas.microsoft.com/office/powerpoint/2010/main" val="728997968"/>
              </p:ext>
            </p:extLst>
          </p:nvPr>
        </p:nvGraphicFramePr>
        <p:xfrm>
          <a:off x="3638778" y="1612411"/>
          <a:ext cx="5810532" cy="4883838"/>
        </p:xfrm>
        <a:graphic>
          <a:graphicData uri="http://schemas.openxmlformats.org/presentationml/2006/ole">
            <mc:AlternateContent xmlns:mc="http://schemas.openxmlformats.org/markup-compatibility/2006">
              <mc:Choice xmlns:v="urn:schemas-microsoft-com:vml" Requires="v">
                <p:oleObj spid="_x0000_s9373" name="Visio" r:id="rId3" imgW="7382615" imgH="6134292" progId="Visio.Drawing.6">
                  <p:embed/>
                </p:oleObj>
              </mc:Choice>
              <mc:Fallback>
                <p:oleObj name="Visio" r:id="rId3" imgW="7382615" imgH="6134292"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778" y="1612411"/>
                        <a:ext cx="5810532" cy="4883838"/>
                      </a:xfrm>
                      <a:prstGeom prst="rect">
                        <a:avLst/>
                      </a:prstGeom>
                      <a:noFill/>
                    </p:spPr>
                  </p:pic>
                </p:oleObj>
              </mc:Fallback>
            </mc:AlternateContent>
          </a:graphicData>
        </a:graphic>
      </p:graphicFrame>
    </p:spTree>
    <p:extLst>
      <p:ext uri="{BB962C8B-B14F-4D97-AF65-F5344CB8AC3E}">
        <p14:creationId xmlns:p14="http://schemas.microsoft.com/office/powerpoint/2010/main" val="11947316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MIB </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23</a:t>
            </a:fld>
            <a:endParaRPr lang="en-US" dirty="0"/>
          </a:p>
        </p:txBody>
      </p:sp>
      <p:pic>
        <p:nvPicPr>
          <p:cNvPr id="4" name="Picture 3"/>
          <p:cNvPicPr>
            <a:picLocks noChangeAspect="1"/>
          </p:cNvPicPr>
          <p:nvPr/>
        </p:nvPicPr>
        <p:blipFill>
          <a:blip r:embed="rId2"/>
          <a:stretch>
            <a:fillRect/>
          </a:stretch>
        </p:blipFill>
        <p:spPr>
          <a:xfrm>
            <a:off x="598117" y="1510495"/>
            <a:ext cx="4065037" cy="5258214"/>
          </a:xfrm>
          <a:prstGeom prst="rect">
            <a:avLst/>
          </a:prstGeom>
        </p:spPr>
      </p:pic>
      <p:sp>
        <p:nvSpPr>
          <p:cNvPr id="5" name="TextBox 4"/>
          <p:cNvSpPr txBox="1"/>
          <p:nvPr/>
        </p:nvSpPr>
        <p:spPr>
          <a:xfrm>
            <a:off x="5228686" y="1646912"/>
            <a:ext cx="3522170" cy="646331"/>
          </a:xfrm>
          <a:prstGeom prst="rect">
            <a:avLst/>
          </a:prstGeom>
          <a:noFill/>
        </p:spPr>
        <p:txBody>
          <a:bodyPr wrap="square" rtlCol="0">
            <a:spAutoFit/>
          </a:bodyPr>
          <a:lstStyle/>
          <a:p>
            <a:r>
              <a:rPr lang="en-US" dirty="0" smtClean="0"/>
              <a:t>Another example of </a:t>
            </a:r>
            <a:r>
              <a:rPr lang="en-US" dirty="0"/>
              <a:t>OID for "</a:t>
            </a:r>
            <a:r>
              <a:rPr lang="en-US" dirty="0" err="1"/>
              <a:t>sysDescr</a:t>
            </a:r>
            <a:r>
              <a:rPr lang="en-US" dirty="0"/>
              <a:t>": </a:t>
            </a:r>
            <a:r>
              <a:rPr lang="en-US" dirty="0" smtClean="0">
                <a:solidFill>
                  <a:srgbClr val="008000"/>
                </a:solidFill>
              </a:rPr>
              <a:t>.</a:t>
            </a:r>
            <a:r>
              <a:rPr lang="en-US" dirty="0">
                <a:solidFill>
                  <a:srgbClr val="008000"/>
                </a:solidFill>
              </a:rPr>
              <a:t>1.3.6.1.2.1.1.1</a:t>
            </a:r>
          </a:p>
        </p:txBody>
      </p:sp>
    </p:spTree>
    <p:extLst>
      <p:ext uri="{BB962C8B-B14F-4D97-AF65-F5344CB8AC3E}">
        <p14:creationId xmlns:p14="http://schemas.microsoft.com/office/powerpoint/2010/main" val="36772595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MIB/definition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24</a:t>
            </a:fld>
            <a:endParaRPr lang="en-US" dirty="0"/>
          </a:p>
        </p:txBody>
      </p:sp>
      <p:sp>
        <p:nvSpPr>
          <p:cNvPr id="4" name="Content Placeholder 3"/>
          <p:cNvSpPr>
            <a:spLocks noGrp="1"/>
          </p:cNvSpPr>
          <p:nvPr>
            <p:ph sz="quarter" idx="1"/>
          </p:nvPr>
        </p:nvSpPr>
        <p:spPr>
          <a:xfrm>
            <a:off x="152400" y="1600200"/>
            <a:ext cx="8839200" cy="573357"/>
          </a:xfrm>
        </p:spPr>
        <p:txBody>
          <a:bodyPr/>
          <a:lstStyle/>
          <a:p>
            <a:r>
              <a:rPr lang="en-US" dirty="0"/>
              <a:t>Specification of </a:t>
            </a:r>
            <a:r>
              <a:rPr lang="en-US" dirty="0" err="1"/>
              <a:t>ipForwDatagrams</a:t>
            </a:r>
            <a:r>
              <a:rPr lang="en-US" dirty="0"/>
              <a:t> in MIB-II.</a:t>
            </a:r>
          </a:p>
          <a:p>
            <a:endParaRPr lang="en-US" dirty="0"/>
          </a:p>
        </p:txBody>
      </p:sp>
      <p:sp>
        <p:nvSpPr>
          <p:cNvPr id="5" name="Text Box 4"/>
          <p:cNvSpPr txBox="1">
            <a:spLocks noChangeArrowheads="1"/>
          </p:cNvSpPr>
          <p:nvPr/>
        </p:nvSpPr>
        <p:spPr bwMode="auto">
          <a:xfrm>
            <a:off x="939334" y="2498980"/>
            <a:ext cx="6934200" cy="307022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b="1" dirty="0" err="1">
                <a:latin typeface="Courier New" charset="0"/>
              </a:rPr>
              <a:t>ipForwDatagrams</a:t>
            </a:r>
            <a:r>
              <a:rPr lang="en-US" sz="1400" b="1" dirty="0">
                <a:latin typeface="Courier New" charset="0"/>
              </a:rPr>
              <a:t> OBJECT-TYPE</a:t>
            </a:r>
          </a:p>
          <a:p>
            <a:r>
              <a:rPr lang="en-US" sz="1400" b="1" dirty="0">
                <a:latin typeface="Courier New" charset="0"/>
              </a:rPr>
              <a:t>    SYNTAX  Counter</a:t>
            </a:r>
          </a:p>
          <a:p>
            <a:r>
              <a:rPr lang="en-US" sz="1400" b="1" dirty="0">
                <a:latin typeface="Courier New" charset="0"/>
              </a:rPr>
              <a:t>    ACCESS  read-only</a:t>
            </a:r>
          </a:p>
          <a:p>
            <a:r>
              <a:rPr lang="en-US" sz="1400" b="1" dirty="0">
                <a:latin typeface="Courier New" charset="0"/>
              </a:rPr>
              <a:t>    STATUS  mandatory</a:t>
            </a:r>
          </a:p>
          <a:p>
            <a:r>
              <a:rPr lang="en-US" sz="1400" b="1" dirty="0">
                <a:latin typeface="Courier New" charset="0"/>
              </a:rPr>
              <a:t>    DESCRIPTION</a:t>
            </a:r>
          </a:p>
          <a:p>
            <a:r>
              <a:rPr lang="en-US" sz="1400" b="1" dirty="0">
                <a:latin typeface="Courier New" charset="0"/>
              </a:rPr>
              <a:t>            "The number of input datagrams for which this</a:t>
            </a:r>
          </a:p>
          <a:p>
            <a:r>
              <a:rPr lang="en-US" sz="1400" b="1" dirty="0">
                <a:latin typeface="Courier New" charset="0"/>
              </a:rPr>
              <a:t>            entity was not their final IP destination, as a</a:t>
            </a:r>
          </a:p>
          <a:p>
            <a:r>
              <a:rPr lang="en-US" sz="1400" b="1" dirty="0">
                <a:latin typeface="Courier New" charset="0"/>
              </a:rPr>
              <a:t>            result of which an attempt was made to find a</a:t>
            </a:r>
          </a:p>
          <a:p>
            <a:r>
              <a:rPr lang="en-US" sz="1400" b="1" dirty="0">
                <a:latin typeface="Courier New" charset="0"/>
              </a:rPr>
              <a:t>            route to forward them to that final destination.</a:t>
            </a:r>
          </a:p>
          <a:p>
            <a:r>
              <a:rPr lang="en-US" sz="1400" b="1" dirty="0">
                <a:latin typeface="Courier New" charset="0"/>
              </a:rPr>
              <a:t>            In entities which do not act as IP Gateways, this</a:t>
            </a:r>
          </a:p>
          <a:p>
            <a:r>
              <a:rPr lang="en-US" sz="1400" b="1" dirty="0">
                <a:latin typeface="Courier New" charset="0"/>
              </a:rPr>
              <a:t>            counter will include only those packets which were</a:t>
            </a:r>
          </a:p>
          <a:p>
            <a:r>
              <a:rPr lang="en-US" sz="1400" b="1" dirty="0">
                <a:latin typeface="Courier New" charset="0"/>
              </a:rPr>
              <a:t>            Source-Routed via this entity, and the Source-</a:t>
            </a:r>
          </a:p>
          <a:p>
            <a:r>
              <a:rPr lang="en-US" sz="1400" b="1" dirty="0">
                <a:latin typeface="Courier New" charset="0"/>
              </a:rPr>
              <a:t>            Route option processing was successful."</a:t>
            </a:r>
          </a:p>
          <a:p>
            <a:r>
              <a:rPr lang="en-US" sz="1400" b="1" dirty="0">
                <a:latin typeface="Courier New" charset="0"/>
              </a:rPr>
              <a:t>    ::= { </a:t>
            </a:r>
            <a:r>
              <a:rPr lang="en-US" sz="1400" b="1" dirty="0" err="1">
                <a:latin typeface="Courier New" charset="0"/>
              </a:rPr>
              <a:t>ip</a:t>
            </a:r>
            <a:r>
              <a:rPr lang="en-US" sz="1400" b="1" dirty="0">
                <a:latin typeface="Courier New" charset="0"/>
              </a:rPr>
              <a:t> 6 }</a:t>
            </a:r>
          </a:p>
        </p:txBody>
      </p:sp>
    </p:spTree>
    <p:extLst>
      <p:ext uri="{BB962C8B-B14F-4D97-AF65-F5344CB8AC3E}">
        <p14:creationId xmlns:p14="http://schemas.microsoft.com/office/powerpoint/2010/main" val="5645553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SNMP: </a:t>
            </a:r>
            <a:r>
              <a:rPr lang="en-US" dirty="0" smtClean="0"/>
              <a:t>mib-2</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25</a:t>
            </a:fld>
            <a:endParaRPr lang="en-US" dirty="0"/>
          </a:p>
        </p:txBody>
      </p:sp>
      <p:pic>
        <p:nvPicPr>
          <p:cNvPr id="6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34" y="2088782"/>
            <a:ext cx="8299450" cy="199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114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3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SNMP: </a:t>
            </a:r>
            <a:r>
              <a:rPr lang="en-US" dirty="0" smtClean="0"/>
              <a:t>mib-2/</a:t>
            </a:r>
            <a:r>
              <a:rPr lang="en-US" dirty="0" err="1" smtClean="0"/>
              <a:t>udp</a:t>
            </a:r>
            <a:r>
              <a:rPr lang="en-US" dirty="0" smtClean="0"/>
              <a:t> group</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26</a:t>
            </a:fld>
            <a:endParaRPr lang="en-US" dirty="0"/>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857361"/>
            <a:ext cx="7367587"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8796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SNMP: mib-2/</a:t>
            </a:r>
            <a:r>
              <a:rPr lang="en-US" dirty="0" err="1"/>
              <a:t>udp</a:t>
            </a:r>
            <a:r>
              <a:rPr lang="en-US" dirty="0"/>
              <a:t> </a:t>
            </a:r>
            <a:r>
              <a:rPr lang="en-US" dirty="0" smtClean="0"/>
              <a:t>group</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27</a:t>
            </a:fld>
            <a:endParaRPr lang="en-US" dirty="0"/>
          </a:p>
        </p:txBody>
      </p:sp>
      <p:sp>
        <p:nvSpPr>
          <p:cNvPr id="4" name="Content Placeholder 3"/>
          <p:cNvSpPr>
            <a:spLocks noGrp="1"/>
          </p:cNvSpPr>
          <p:nvPr>
            <p:ph sz="quarter" idx="1"/>
          </p:nvPr>
        </p:nvSpPr>
        <p:spPr>
          <a:xfrm>
            <a:off x="152400" y="1600200"/>
            <a:ext cx="8839200" cy="585568"/>
          </a:xfrm>
        </p:spPr>
        <p:txBody>
          <a:bodyPr/>
          <a:lstStyle/>
          <a:p>
            <a:r>
              <a:rPr lang="en-US" dirty="0" smtClean="0"/>
              <a:t>Variables and tables</a:t>
            </a:r>
            <a:endParaRPr lang="en-US" dirty="0"/>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094" y="2244301"/>
            <a:ext cx="5150160" cy="420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886139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a:t>
            </a:r>
            <a:r>
              <a:rPr lang="en-US" smtClean="0"/>
              <a:t>: Continue on 04/02</a:t>
            </a:r>
            <a:endParaRPr lang="en-US"/>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28</a:t>
            </a:fld>
            <a:endParaRPr lang="en-US" dirty="0"/>
          </a:p>
        </p:txBody>
      </p:sp>
      <p:sp>
        <p:nvSpPr>
          <p:cNvPr id="4" name="Content Placeholder 3"/>
          <p:cNvSpPr>
            <a:spLocks noGrp="1"/>
          </p:cNvSpPr>
          <p:nvPr>
            <p:ph sz="quarter" idx="1"/>
          </p:nvPr>
        </p:nvSpPr>
        <p:spPr/>
        <p:txBody>
          <a:bodyPr/>
          <a:lstStyle/>
          <a:p>
            <a:endParaRPr lang="en-US"/>
          </a:p>
        </p:txBody>
      </p:sp>
    </p:spTree>
    <p:extLst>
      <p:ext uri="{BB962C8B-B14F-4D97-AF65-F5344CB8AC3E}">
        <p14:creationId xmlns:p14="http://schemas.microsoft.com/office/powerpoint/2010/main" val="649650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29</a:t>
            </a:fld>
            <a:endParaRPr lang="en-US" dirty="0"/>
          </a:p>
        </p:txBody>
      </p:sp>
      <p:sp>
        <p:nvSpPr>
          <p:cNvPr id="4" name="Content Placeholder 3"/>
          <p:cNvSpPr>
            <a:spLocks noGrp="1"/>
          </p:cNvSpPr>
          <p:nvPr>
            <p:ph sz="quarter" idx="1"/>
          </p:nvPr>
        </p:nvSpPr>
        <p:spPr/>
        <p:txBody>
          <a:bodyPr/>
          <a:lstStyle/>
          <a:p>
            <a:r>
              <a:rPr lang="en-US" dirty="0" smtClean="0"/>
              <a:t>SNMP </a:t>
            </a:r>
          </a:p>
          <a:p>
            <a:pPr lvl="1"/>
            <a:r>
              <a:rPr lang="en-US" dirty="0" smtClean="0"/>
              <a:t>Concept: Manager and Agent</a:t>
            </a:r>
          </a:p>
          <a:p>
            <a:pPr lvl="1"/>
            <a:r>
              <a:rPr lang="en-US" dirty="0" smtClean="0"/>
              <a:t>MIB</a:t>
            </a:r>
          </a:p>
          <a:p>
            <a:pPr lvl="1"/>
            <a:r>
              <a:rPr lang="en-US" dirty="0" smtClean="0">
                <a:solidFill>
                  <a:srgbClr val="FF0000"/>
                </a:solidFill>
              </a:rPr>
              <a:t>SNMP protocol</a:t>
            </a:r>
          </a:p>
          <a:p>
            <a:r>
              <a:rPr lang="en-US" dirty="0" smtClean="0"/>
              <a:t>Network Management</a:t>
            </a:r>
          </a:p>
          <a:p>
            <a:pPr lvl="1"/>
            <a:r>
              <a:rPr lang="en-US" dirty="0" smtClean="0"/>
              <a:t>SMI</a:t>
            </a:r>
            <a:endParaRPr lang="en-US" dirty="0"/>
          </a:p>
        </p:txBody>
      </p:sp>
    </p:spTree>
    <p:extLst>
      <p:ext uri="{BB962C8B-B14F-4D97-AF65-F5344CB8AC3E}">
        <p14:creationId xmlns:p14="http://schemas.microsoft.com/office/powerpoint/2010/main" val="16386846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Overview</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a:t>
            </a:fld>
            <a:endParaRPr lang="en-US" dirty="0"/>
          </a:p>
        </p:txBody>
      </p:sp>
      <p:sp>
        <p:nvSpPr>
          <p:cNvPr id="4" name="Content Placeholder 3"/>
          <p:cNvSpPr>
            <a:spLocks noGrp="1"/>
          </p:cNvSpPr>
          <p:nvPr>
            <p:ph sz="quarter" idx="1"/>
          </p:nvPr>
        </p:nvSpPr>
        <p:spPr/>
        <p:txBody>
          <a:bodyPr>
            <a:normAutofit/>
          </a:bodyPr>
          <a:lstStyle/>
          <a:p>
            <a:r>
              <a:rPr lang="en-US" dirty="0" smtClean="0">
                <a:solidFill>
                  <a:schemeClr val="accent2">
                    <a:lumMod val="75000"/>
                  </a:schemeClr>
                </a:solidFill>
              </a:rPr>
              <a:t>Simple Network Management Protocol</a:t>
            </a:r>
          </a:p>
          <a:p>
            <a:pPr lvl="1"/>
            <a:r>
              <a:rPr lang="en-US" dirty="0"/>
              <a:t>a framework that provides facilities for managing and monitoring network resources on the Internet. </a:t>
            </a:r>
          </a:p>
          <a:p>
            <a:r>
              <a:rPr lang="en-US" dirty="0" smtClean="0"/>
              <a:t>Components</a:t>
            </a:r>
            <a:endParaRPr lang="en-US" dirty="0"/>
          </a:p>
          <a:p>
            <a:pPr lvl="1"/>
            <a:r>
              <a:rPr lang="en-US" sz="2800" dirty="0" smtClean="0"/>
              <a:t>SNMP agent (a software)</a:t>
            </a:r>
          </a:p>
          <a:p>
            <a:pPr lvl="1"/>
            <a:r>
              <a:rPr lang="en-US" sz="2800" dirty="0"/>
              <a:t>Managed </a:t>
            </a:r>
            <a:r>
              <a:rPr lang="en-US" sz="2800" dirty="0" smtClean="0"/>
              <a:t>Devices</a:t>
            </a:r>
          </a:p>
          <a:p>
            <a:pPr lvl="1"/>
            <a:r>
              <a:rPr lang="en-US" sz="2800" dirty="0" smtClean="0"/>
              <a:t>SNMP manager (an application program)</a:t>
            </a:r>
          </a:p>
          <a:p>
            <a:pPr lvl="1"/>
            <a:r>
              <a:rPr lang="en-US" sz="2800" dirty="0" smtClean="0"/>
              <a:t>Management </a:t>
            </a:r>
            <a:r>
              <a:rPr lang="en-US" sz="2800" dirty="0"/>
              <a:t>Information Bases (MIBs)</a:t>
            </a:r>
          </a:p>
          <a:p>
            <a:pPr lvl="1"/>
            <a:r>
              <a:rPr lang="en-US" sz="2800" dirty="0"/>
              <a:t>SNMP protocol itself </a:t>
            </a:r>
          </a:p>
          <a:p>
            <a:pPr lvl="1"/>
            <a:endParaRPr lang="en-US" i="1" dirty="0"/>
          </a:p>
          <a:p>
            <a:pPr lvl="2"/>
            <a:endParaRPr lang="en-US" sz="2000" dirty="0"/>
          </a:p>
        </p:txBody>
      </p:sp>
    </p:spTree>
    <p:extLst>
      <p:ext uri="{BB962C8B-B14F-4D97-AF65-F5344CB8AC3E}">
        <p14:creationId xmlns:p14="http://schemas.microsoft.com/office/powerpoint/2010/main" val="29380448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protocol</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30</a:t>
            </a:fld>
            <a:endParaRPr lang="en-US" dirty="0"/>
          </a:p>
        </p:txBody>
      </p:sp>
      <p:sp>
        <p:nvSpPr>
          <p:cNvPr id="4" name="Content Placeholder 3"/>
          <p:cNvSpPr>
            <a:spLocks noGrp="1"/>
          </p:cNvSpPr>
          <p:nvPr>
            <p:ph sz="quarter" idx="1"/>
          </p:nvPr>
        </p:nvSpPr>
        <p:spPr>
          <a:xfrm>
            <a:off x="152400" y="1600200"/>
            <a:ext cx="8839200" cy="1989832"/>
          </a:xfrm>
        </p:spPr>
        <p:txBody>
          <a:bodyPr/>
          <a:lstStyle/>
          <a:p>
            <a:r>
              <a:rPr lang="en-US" dirty="0"/>
              <a:t>SNMP manager and an SNMP agent communicate using the SNMP protocol</a:t>
            </a:r>
          </a:p>
          <a:p>
            <a:pPr lvl="1"/>
            <a:r>
              <a:rPr lang="en-US" dirty="0"/>
              <a:t>Generally: Manager sends queries and agent responds</a:t>
            </a:r>
          </a:p>
          <a:p>
            <a:pPr lvl="1"/>
            <a:r>
              <a:rPr lang="en-US" dirty="0"/>
              <a:t>Exception: Traps are initiated by agent. </a:t>
            </a:r>
          </a:p>
          <a:p>
            <a:endParaRPr lang="en-US" dirty="0"/>
          </a:p>
        </p:txBody>
      </p:sp>
      <p:graphicFrame>
        <p:nvGraphicFramePr>
          <p:cNvPr id="5" name="Object 4"/>
          <p:cNvGraphicFramePr>
            <a:graphicFrameLocks noChangeAspect="1"/>
          </p:cNvGraphicFramePr>
          <p:nvPr/>
        </p:nvGraphicFramePr>
        <p:xfrm>
          <a:off x="1600200" y="3260725"/>
          <a:ext cx="6400800" cy="3749675"/>
        </p:xfrm>
        <a:graphic>
          <a:graphicData uri="http://schemas.openxmlformats.org/presentationml/2006/ole">
            <mc:AlternateContent xmlns:mc="http://schemas.openxmlformats.org/markup-compatibility/2006">
              <mc:Choice xmlns:v="urn:schemas-microsoft-com:vml" Requires="v">
                <p:oleObj spid="_x0000_s8352" name="Visio" r:id="rId3" imgW="4110847" imgH="2577185" progId="Visio.Drawing.6">
                  <p:embed/>
                </p:oleObj>
              </mc:Choice>
              <mc:Fallback>
                <p:oleObj name="Visio" r:id="rId3" imgW="4110847" imgH="2577185"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260725"/>
                        <a:ext cx="6400800" cy="374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632324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protocol</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31</a:t>
            </a:fld>
            <a:endParaRPr lang="en-US" dirty="0"/>
          </a:p>
        </p:txBody>
      </p:sp>
      <p:sp>
        <p:nvSpPr>
          <p:cNvPr id="4" name="Content Placeholder 3"/>
          <p:cNvSpPr>
            <a:spLocks noGrp="1"/>
          </p:cNvSpPr>
          <p:nvPr>
            <p:ph sz="quarter" idx="1"/>
          </p:nvPr>
        </p:nvSpPr>
        <p:spPr>
          <a:xfrm>
            <a:off x="152400" y="1600200"/>
            <a:ext cx="8839200" cy="1882126"/>
          </a:xfrm>
        </p:spPr>
        <p:txBody>
          <a:bodyPr/>
          <a:lstStyle/>
          <a:p>
            <a:r>
              <a:rPr lang="en-US" dirty="0" smtClean="0"/>
              <a:t>Typical communication</a:t>
            </a:r>
          </a:p>
          <a:p>
            <a:pPr lvl="1"/>
            <a:r>
              <a:rPr lang="en-US" dirty="0"/>
              <a:t>the SNMP messages are wrapped as User Datagram Protocol (UDP) and intern wrapped and transmitted in the Internet Protocol.</a:t>
            </a:r>
          </a:p>
          <a:p>
            <a:pPr lvl="1"/>
            <a:endParaRPr lang="en-US" dirty="0"/>
          </a:p>
        </p:txBody>
      </p:sp>
      <p:pic>
        <p:nvPicPr>
          <p:cNvPr id="5" name="Picture 4"/>
          <p:cNvPicPr>
            <a:picLocks noChangeAspect="1"/>
          </p:cNvPicPr>
          <p:nvPr/>
        </p:nvPicPr>
        <p:blipFill>
          <a:blip r:embed="rId3"/>
          <a:stretch>
            <a:fillRect/>
          </a:stretch>
        </p:blipFill>
        <p:spPr>
          <a:xfrm>
            <a:off x="254000" y="3821124"/>
            <a:ext cx="8890000" cy="1587500"/>
          </a:xfrm>
          <a:prstGeom prst="rect">
            <a:avLst/>
          </a:prstGeom>
        </p:spPr>
      </p:pic>
    </p:spTree>
    <p:extLst>
      <p:ext uri="{BB962C8B-B14F-4D97-AF65-F5344CB8AC3E}">
        <p14:creationId xmlns:p14="http://schemas.microsoft.com/office/powerpoint/2010/main" val="45896411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protocol</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32</a:t>
            </a:fld>
            <a:endParaRPr lang="en-US" dirty="0"/>
          </a:p>
        </p:txBody>
      </p:sp>
      <p:sp>
        <p:nvSpPr>
          <p:cNvPr id="4" name="Content Placeholder 3"/>
          <p:cNvSpPr>
            <a:spLocks noGrp="1"/>
          </p:cNvSpPr>
          <p:nvPr>
            <p:ph sz="quarter" idx="1"/>
          </p:nvPr>
        </p:nvSpPr>
        <p:spPr>
          <a:xfrm>
            <a:off x="152400" y="1600199"/>
            <a:ext cx="8839200" cy="5018159"/>
          </a:xfrm>
        </p:spPr>
        <p:txBody>
          <a:bodyPr>
            <a:normAutofit/>
          </a:bodyPr>
          <a:lstStyle/>
          <a:p>
            <a:pPr marL="457200" indent="-457200"/>
            <a:r>
              <a:rPr lang="en-US" b="1" dirty="0"/>
              <a:t>Get-request.</a:t>
            </a:r>
            <a:r>
              <a:rPr lang="en-US" dirty="0"/>
              <a:t> Requests the values of one or more objects </a:t>
            </a:r>
          </a:p>
          <a:p>
            <a:pPr marL="457200" indent="-457200"/>
            <a:r>
              <a:rPr lang="en-US" b="1" dirty="0"/>
              <a:t>Get-next-request.</a:t>
            </a:r>
            <a:r>
              <a:rPr lang="en-US" i="1" dirty="0"/>
              <a:t> </a:t>
            </a:r>
            <a:r>
              <a:rPr lang="en-US" dirty="0"/>
              <a:t>Requests the value of the next object, according to a lexicographical ordering of OIDs.</a:t>
            </a:r>
            <a:endParaRPr lang="en-US" b="1" dirty="0"/>
          </a:p>
          <a:p>
            <a:pPr marL="457200" indent="-457200"/>
            <a:r>
              <a:rPr lang="en-US" b="1" dirty="0"/>
              <a:t>Set-request.</a:t>
            </a:r>
            <a:r>
              <a:rPr lang="en-US" dirty="0"/>
              <a:t> A request to modify the value of one or more objects </a:t>
            </a:r>
          </a:p>
          <a:p>
            <a:pPr marL="457200" indent="-457200"/>
            <a:r>
              <a:rPr lang="en-US" b="1" dirty="0"/>
              <a:t>Get-response.</a:t>
            </a:r>
            <a:r>
              <a:rPr lang="en-US" i="1" dirty="0"/>
              <a:t> </a:t>
            </a:r>
            <a:r>
              <a:rPr lang="en-US" dirty="0"/>
              <a:t> Sent by SNMP agent in response to a </a:t>
            </a:r>
            <a:r>
              <a:rPr lang="en-US" i="1" dirty="0"/>
              <a:t>get-request,</a:t>
            </a:r>
            <a:r>
              <a:rPr lang="en-US" dirty="0"/>
              <a:t> </a:t>
            </a:r>
            <a:r>
              <a:rPr lang="en-US" i="1" dirty="0"/>
              <a:t>get-next-request, or set-request </a:t>
            </a:r>
            <a:r>
              <a:rPr lang="en-US" dirty="0"/>
              <a:t>message.</a:t>
            </a:r>
            <a:endParaRPr lang="en-US" b="1" dirty="0"/>
          </a:p>
          <a:p>
            <a:pPr marL="457200" indent="-457200"/>
            <a:r>
              <a:rPr lang="en-US" b="1" i="1" u="sng" dirty="0">
                <a:solidFill>
                  <a:srgbClr val="A3171E"/>
                </a:solidFill>
              </a:rPr>
              <a:t>Trap.</a:t>
            </a:r>
            <a:r>
              <a:rPr lang="en-US" i="1" u="sng" dirty="0">
                <a:solidFill>
                  <a:srgbClr val="A3171E"/>
                </a:solidFill>
              </a:rPr>
              <a:t> </a:t>
            </a:r>
            <a:r>
              <a:rPr lang="en-US" dirty="0"/>
              <a:t>An SNMP trap is a notification sent by an SNMP agent to an SNMP manager, which is triggered by certain events at the agent. </a:t>
            </a:r>
          </a:p>
          <a:p>
            <a:endParaRPr lang="en-US" dirty="0"/>
          </a:p>
        </p:txBody>
      </p:sp>
    </p:spTree>
    <p:extLst>
      <p:ext uri="{BB962C8B-B14F-4D97-AF65-F5344CB8AC3E}">
        <p14:creationId xmlns:p14="http://schemas.microsoft.com/office/powerpoint/2010/main" val="378687912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protocol</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33</a:t>
            </a:fld>
            <a:endParaRPr lang="en-US" dirty="0"/>
          </a:p>
        </p:txBody>
      </p:sp>
      <p:sp>
        <p:nvSpPr>
          <p:cNvPr id="4" name="Content Placeholder 3"/>
          <p:cNvSpPr>
            <a:spLocks noGrp="1"/>
          </p:cNvSpPr>
          <p:nvPr>
            <p:ph sz="quarter" idx="1"/>
          </p:nvPr>
        </p:nvSpPr>
        <p:spPr>
          <a:xfrm>
            <a:off x="152400" y="1600199"/>
            <a:ext cx="8839200" cy="5018159"/>
          </a:xfrm>
        </p:spPr>
        <p:txBody>
          <a:bodyPr>
            <a:normAutofit/>
          </a:bodyPr>
          <a:lstStyle/>
          <a:p>
            <a:pPr marL="457200" indent="-457200"/>
            <a:r>
              <a:rPr lang="en-US" b="1" dirty="0"/>
              <a:t>Get-request</a:t>
            </a:r>
            <a:r>
              <a:rPr lang="en-US" b="1" dirty="0" smtClean="0"/>
              <a:t>.</a:t>
            </a:r>
            <a:endParaRPr lang="en-US" dirty="0"/>
          </a:p>
          <a:p>
            <a:pPr marL="457200" indent="-457200"/>
            <a:r>
              <a:rPr lang="en-US" b="1" dirty="0"/>
              <a:t>Get-next-request.</a:t>
            </a:r>
            <a:r>
              <a:rPr lang="en-US" i="1" dirty="0"/>
              <a:t> </a:t>
            </a:r>
            <a:endParaRPr lang="en-US" i="1" dirty="0" smtClean="0"/>
          </a:p>
          <a:p>
            <a:pPr marL="457200" indent="-457200"/>
            <a:r>
              <a:rPr lang="en-US" b="1" dirty="0" smtClean="0"/>
              <a:t>Set</a:t>
            </a:r>
            <a:r>
              <a:rPr lang="en-US" b="1" dirty="0"/>
              <a:t>-request.</a:t>
            </a:r>
            <a:r>
              <a:rPr lang="en-US" dirty="0"/>
              <a:t> </a:t>
            </a:r>
            <a:endParaRPr lang="en-US" dirty="0" smtClean="0"/>
          </a:p>
          <a:p>
            <a:pPr marL="457200" indent="-457200"/>
            <a:endParaRPr lang="en-US" dirty="0"/>
          </a:p>
        </p:txBody>
      </p:sp>
      <p:pic>
        <p:nvPicPr>
          <p:cNvPr id="6" name="snmp-get-respons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4000" y="3441272"/>
            <a:ext cx="8890000" cy="1905000"/>
          </a:xfrm>
          <a:prstGeom prst="rect">
            <a:avLst/>
          </a:prstGeom>
        </p:spPr>
      </p:pic>
    </p:spTree>
    <p:extLst>
      <p:ext uri="{BB962C8B-B14F-4D97-AF65-F5344CB8AC3E}">
        <p14:creationId xmlns:p14="http://schemas.microsoft.com/office/powerpoint/2010/main" val="101716468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protocol</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34</a:t>
            </a:fld>
            <a:endParaRPr lang="en-US" dirty="0"/>
          </a:p>
        </p:txBody>
      </p:sp>
      <p:sp>
        <p:nvSpPr>
          <p:cNvPr id="4" name="Content Placeholder 3"/>
          <p:cNvSpPr>
            <a:spLocks noGrp="1"/>
          </p:cNvSpPr>
          <p:nvPr>
            <p:ph sz="quarter" idx="1"/>
          </p:nvPr>
        </p:nvSpPr>
        <p:spPr>
          <a:xfrm>
            <a:off x="152400" y="1600199"/>
            <a:ext cx="8839200" cy="5018159"/>
          </a:xfrm>
        </p:spPr>
        <p:txBody>
          <a:bodyPr>
            <a:normAutofit/>
          </a:bodyPr>
          <a:lstStyle/>
          <a:p>
            <a:pPr marL="457200" indent="-457200"/>
            <a:r>
              <a:rPr lang="en-US" b="1" i="1" u="sng" dirty="0" smtClean="0">
                <a:solidFill>
                  <a:srgbClr val="A3171E"/>
                </a:solidFill>
              </a:rPr>
              <a:t>Trap</a:t>
            </a:r>
            <a:r>
              <a:rPr lang="en-US" b="1" i="1" u="sng" dirty="0">
                <a:solidFill>
                  <a:srgbClr val="A3171E"/>
                </a:solidFill>
              </a:rPr>
              <a:t>.</a:t>
            </a:r>
            <a:r>
              <a:rPr lang="en-US" i="1" u="sng" dirty="0">
                <a:solidFill>
                  <a:srgbClr val="A3171E"/>
                </a:solidFill>
              </a:rPr>
              <a:t> </a:t>
            </a:r>
            <a:r>
              <a:rPr lang="en-US" dirty="0"/>
              <a:t>An SNMP trap is a notification sent by an SNMP agent to an SNMP manager, which is triggered by certain events at the agent. </a:t>
            </a:r>
          </a:p>
          <a:p>
            <a:pPr lvl="1"/>
            <a:r>
              <a:rPr lang="en-US" dirty="0" smtClean="0"/>
              <a:t>e.g</a:t>
            </a:r>
            <a:r>
              <a:rPr lang="en-US" dirty="0"/>
              <a:t>. </a:t>
            </a:r>
            <a:r>
              <a:rPr lang="en-US" dirty="0" err="1"/>
              <a:t>linkDown</a:t>
            </a:r>
            <a:r>
              <a:rPr lang="en-US" dirty="0"/>
              <a:t>: Even that an interface went down</a:t>
            </a:r>
          </a:p>
          <a:p>
            <a:pPr lvl="1"/>
            <a:endParaRPr lang="en-US" dirty="0"/>
          </a:p>
        </p:txBody>
      </p:sp>
      <p:pic>
        <p:nvPicPr>
          <p:cNvPr id="5" name="snmp-trap.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4000" y="3708605"/>
            <a:ext cx="8890000" cy="1905000"/>
          </a:xfrm>
          <a:prstGeom prst="rect">
            <a:avLst/>
          </a:prstGeom>
        </p:spPr>
      </p:pic>
    </p:spTree>
    <p:extLst>
      <p:ext uri="{BB962C8B-B14F-4D97-AF65-F5344CB8AC3E}">
        <p14:creationId xmlns:p14="http://schemas.microsoft.com/office/powerpoint/2010/main" val="56826524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protocol</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35</a:t>
            </a:fld>
            <a:endParaRPr lang="en-US" dirty="0"/>
          </a:p>
        </p:txBody>
      </p:sp>
      <p:sp>
        <p:nvSpPr>
          <p:cNvPr id="4" name="Content Placeholder 3"/>
          <p:cNvSpPr>
            <a:spLocks noGrp="1"/>
          </p:cNvSpPr>
          <p:nvPr>
            <p:ph sz="quarter" idx="1"/>
          </p:nvPr>
        </p:nvSpPr>
        <p:spPr/>
        <p:txBody>
          <a:bodyPr/>
          <a:lstStyle/>
          <a:p>
            <a:r>
              <a:rPr lang="en-US" dirty="0" smtClean="0"/>
              <a:t>Traps</a:t>
            </a:r>
          </a:p>
          <a:p>
            <a:pPr lvl="1"/>
            <a:r>
              <a:rPr lang="en-US" dirty="0"/>
              <a:t>Traps are triggered by an </a:t>
            </a:r>
            <a:r>
              <a:rPr lang="en-US" dirty="0" smtClean="0"/>
              <a:t>event	</a:t>
            </a:r>
            <a:endParaRPr lang="en-US" dirty="0"/>
          </a:p>
          <a:p>
            <a:r>
              <a:rPr lang="en-US" dirty="0"/>
              <a:t>Defined traps include:</a:t>
            </a:r>
          </a:p>
          <a:p>
            <a:pPr lvl="1"/>
            <a:r>
              <a:rPr lang="en-US" dirty="0" err="1"/>
              <a:t>linkDown</a:t>
            </a:r>
            <a:r>
              <a:rPr lang="en-US" dirty="0"/>
              <a:t>: Even that an interface went </a:t>
            </a:r>
            <a:r>
              <a:rPr lang="en-US" dirty="0" smtClean="0"/>
              <a:t>down</a:t>
            </a:r>
            <a:endParaRPr lang="en-US" dirty="0"/>
          </a:p>
          <a:p>
            <a:pPr lvl="1"/>
            <a:r>
              <a:rPr lang="en-US" dirty="0" err="1"/>
              <a:t>coldStart</a:t>
            </a:r>
            <a:r>
              <a:rPr lang="en-US" dirty="0"/>
              <a:t> - unexpected restart (i.e., system crash)</a:t>
            </a:r>
          </a:p>
          <a:p>
            <a:pPr lvl="1"/>
            <a:r>
              <a:rPr lang="en-US" dirty="0" err="1"/>
              <a:t>warmStart</a:t>
            </a:r>
            <a:r>
              <a:rPr lang="en-US" dirty="0"/>
              <a:t> - soft reboot</a:t>
            </a:r>
          </a:p>
          <a:p>
            <a:pPr lvl="1"/>
            <a:r>
              <a:rPr lang="en-US" dirty="0" err="1"/>
              <a:t>linkUp</a:t>
            </a:r>
            <a:r>
              <a:rPr lang="en-US" dirty="0"/>
              <a:t> - the opposite of </a:t>
            </a:r>
            <a:r>
              <a:rPr lang="en-US" dirty="0" err="1"/>
              <a:t>linkDown</a:t>
            </a:r>
            <a:endParaRPr lang="en-US" dirty="0"/>
          </a:p>
          <a:p>
            <a:pPr lvl="1"/>
            <a:r>
              <a:rPr lang="en-US" dirty="0"/>
              <a:t>(SNMP) </a:t>
            </a:r>
            <a:r>
              <a:rPr lang="en-US" dirty="0" err="1"/>
              <a:t>AuthenticationFailure</a:t>
            </a:r>
            <a:endParaRPr lang="en-US" dirty="0"/>
          </a:p>
          <a:p>
            <a:pPr lvl="1"/>
            <a:r>
              <a:rPr lang="en-US" dirty="0"/>
              <a:t>…</a:t>
            </a:r>
          </a:p>
          <a:p>
            <a:pPr lvl="1"/>
            <a:endParaRPr lang="en-US" dirty="0"/>
          </a:p>
        </p:txBody>
      </p:sp>
    </p:spTree>
    <p:extLst>
      <p:ext uri="{BB962C8B-B14F-4D97-AF65-F5344CB8AC3E}">
        <p14:creationId xmlns:p14="http://schemas.microsoft.com/office/powerpoint/2010/main" val="98803860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protocol</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36</a:t>
            </a:fld>
            <a:endParaRPr lang="en-US" dirty="0"/>
          </a:p>
        </p:txBody>
      </p:sp>
      <p:sp>
        <p:nvSpPr>
          <p:cNvPr id="4" name="Content Placeholder 3"/>
          <p:cNvSpPr>
            <a:spLocks noGrp="1"/>
          </p:cNvSpPr>
          <p:nvPr>
            <p:ph sz="quarter" idx="1"/>
          </p:nvPr>
        </p:nvSpPr>
        <p:spPr>
          <a:xfrm>
            <a:off x="152400" y="1600199"/>
            <a:ext cx="8839200" cy="5018159"/>
          </a:xfrm>
        </p:spPr>
        <p:txBody>
          <a:bodyPr>
            <a:normAutofit/>
          </a:bodyPr>
          <a:lstStyle/>
          <a:p>
            <a:r>
              <a:rPr lang="en-US" sz="3200" b="1" dirty="0"/>
              <a:t>Get-</a:t>
            </a:r>
            <a:r>
              <a:rPr lang="en-US" sz="3200" b="1" dirty="0" smtClean="0"/>
              <a:t>response</a:t>
            </a:r>
            <a:endParaRPr lang="en-US" sz="3200" dirty="0" smtClean="0"/>
          </a:p>
          <a:p>
            <a:r>
              <a:rPr lang="en-US" sz="3200" dirty="0" smtClean="0"/>
              <a:t>INFORM</a:t>
            </a:r>
            <a:r>
              <a:rPr lang="en-US" altLang="zh-CN" sz="3200" dirty="0" smtClean="0"/>
              <a:t>:</a:t>
            </a:r>
            <a:r>
              <a:rPr lang="en-US" sz="3200" dirty="0" smtClean="0"/>
              <a:t> </a:t>
            </a:r>
            <a:r>
              <a:rPr lang="en-US" sz="3200" dirty="0"/>
              <a:t>includes confirmation from the SNMP manager on receiving the message</a:t>
            </a:r>
            <a:r>
              <a:rPr lang="en-US" sz="3200" dirty="0" smtClean="0"/>
              <a:t>.</a:t>
            </a:r>
          </a:p>
          <a:p>
            <a:endParaRPr lang="en-US" sz="3200" dirty="0"/>
          </a:p>
          <a:p>
            <a:endParaRPr lang="en-US" dirty="0"/>
          </a:p>
        </p:txBody>
      </p:sp>
      <p:pic>
        <p:nvPicPr>
          <p:cNvPr id="6" name="snmp-get-respons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4000" y="3716921"/>
            <a:ext cx="8890000" cy="1905000"/>
          </a:xfrm>
          <a:prstGeom prst="rect">
            <a:avLst/>
          </a:prstGeom>
        </p:spPr>
      </p:pic>
    </p:spTree>
    <p:extLst>
      <p:ext uri="{BB962C8B-B14F-4D97-AF65-F5344CB8AC3E}">
        <p14:creationId xmlns:p14="http://schemas.microsoft.com/office/powerpoint/2010/main" val="137555473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protocol</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37</a:t>
            </a:fld>
            <a:endParaRPr lang="en-US" dirty="0"/>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462" y="1552782"/>
            <a:ext cx="5857106" cy="495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94415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versions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38</a:t>
            </a:fld>
            <a:endParaRPr lang="en-US" dirty="0"/>
          </a:p>
        </p:txBody>
      </p:sp>
      <p:sp>
        <p:nvSpPr>
          <p:cNvPr id="4" name="Content Placeholder 3"/>
          <p:cNvSpPr>
            <a:spLocks noGrp="1"/>
          </p:cNvSpPr>
          <p:nvPr>
            <p:ph sz="quarter" idx="1"/>
          </p:nvPr>
        </p:nvSpPr>
        <p:spPr/>
        <p:txBody>
          <a:bodyPr>
            <a:normAutofit lnSpcReduction="10000"/>
          </a:bodyPr>
          <a:lstStyle/>
          <a:p>
            <a:r>
              <a:rPr lang="en-US" dirty="0"/>
              <a:t>Three versions are in use today:  </a:t>
            </a:r>
          </a:p>
          <a:p>
            <a:pPr lvl="1"/>
            <a:r>
              <a:rPr lang="en-US" dirty="0">
                <a:solidFill>
                  <a:srgbClr val="0000FF"/>
                </a:solidFill>
              </a:rPr>
              <a:t>SNMPv1</a:t>
            </a:r>
            <a:r>
              <a:rPr lang="en-US" dirty="0"/>
              <a:t> (1990</a:t>
            </a:r>
            <a:r>
              <a:rPr lang="en-US" dirty="0" smtClean="0"/>
              <a:t>)</a:t>
            </a:r>
          </a:p>
          <a:p>
            <a:pPr lvl="2"/>
            <a:r>
              <a:rPr lang="en-US" dirty="0" smtClean="0"/>
              <a:t>Define basic data type</a:t>
            </a:r>
            <a:endParaRPr lang="en-US" dirty="0"/>
          </a:p>
          <a:p>
            <a:pPr lvl="1"/>
            <a:r>
              <a:rPr lang="en-US" dirty="0">
                <a:solidFill>
                  <a:srgbClr val="0000FF"/>
                </a:solidFill>
              </a:rPr>
              <a:t>SNMPv2c</a:t>
            </a:r>
            <a:r>
              <a:rPr lang="en-US" dirty="0"/>
              <a:t> (1996)</a:t>
            </a:r>
          </a:p>
          <a:p>
            <a:pPr lvl="2"/>
            <a:r>
              <a:rPr lang="en-US" sz="1800" i="1" dirty="0"/>
              <a:t>Adds </a:t>
            </a:r>
            <a:r>
              <a:rPr lang="ja-JP" altLang="en-US" sz="1800" i="1" dirty="0">
                <a:latin typeface="Arial"/>
              </a:rPr>
              <a:t>“</a:t>
            </a:r>
            <a:r>
              <a:rPr lang="en-US" sz="1800" i="1" dirty="0" err="1"/>
              <a:t>GetBulk</a:t>
            </a:r>
            <a:r>
              <a:rPr lang="ja-JP" altLang="en-US" sz="1800" i="1" dirty="0">
                <a:latin typeface="Arial"/>
              </a:rPr>
              <a:t>”</a:t>
            </a:r>
            <a:r>
              <a:rPr lang="en-US" sz="1800" i="1" dirty="0"/>
              <a:t> function and some new types</a:t>
            </a:r>
          </a:p>
          <a:p>
            <a:pPr lvl="2"/>
            <a:r>
              <a:rPr lang="en-US" sz="1800" i="1" dirty="0"/>
              <a:t>Adds RMON (remote monitoring) capability</a:t>
            </a:r>
          </a:p>
          <a:p>
            <a:pPr lvl="1"/>
            <a:r>
              <a:rPr lang="en-US" dirty="0">
                <a:solidFill>
                  <a:srgbClr val="0000FF"/>
                </a:solidFill>
              </a:rPr>
              <a:t>SNMPv3</a:t>
            </a:r>
            <a:r>
              <a:rPr lang="en-US" dirty="0"/>
              <a:t>  (2002)</a:t>
            </a:r>
          </a:p>
          <a:p>
            <a:pPr lvl="2"/>
            <a:r>
              <a:rPr lang="en-US" sz="1800" i="1" dirty="0"/>
              <a:t>SNMPv3 started from SNMPv1 (and not SNMPv2c)</a:t>
            </a:r>
          </a:p>
          <a:p>
            <a:pPr lvl="2"/>
            <a:r>
              <a:rPr lang="en-US" sz="1800" i="1" dirty="0"/>
              <a:t>Addresses </a:t>
            </a:r>
            <a:r>
              <a:rPr lang="en-US" sz="1800" i="1" dirty="0" smtClean="0"/>
              <a:t>security</a:t>
            </a:r>
            <a:endParaRPr lang="en-US" dirty="0"/>
          </a:p>
          <a:p>
            <a:r>
              <a:rPr lang="en-US" dirty="0"/>
              <a:t>All versions are still used today</a:t>
            </a:r>
          </a:p>
          <a:p>
            <a:r>
              <a:rPr lang="en-US" dirty="0"/>
              <a:t>Many SNMP agents and managers support all three versions of the protocol.</a:t>
            </a:r>
          </a:p>
          <a:p>
            <a:endParaRPr lang="en-US" dirty="0"/>
          </a:p>
        </p:txBody>
      </p:sp>
    </p:spTree>
    <p:extLst>
      <p:ext uri="{BB962C8B-B14F-4D97-AF65-F5344CB8AC3E}">
        <p14:creationId xmlns:p14="http://schemas.microsoft.com/office/powerpoint/2010/main" val="112821896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ports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39</a:t>
            </a:fld>
            <a:endParaRPr lang="en-US" dirty="0"/>
          </a:p>
        </p:txBody>
      </p:sp>
      <p:sp>
        <p:nvSpPr>
          <p:cNvPr id="4" name="Content Placeholder 3"/>
          <p:cNvSpPr>
            <a:spLocks noGrp="1"/>
          </p:cNvSpPr>
          <p:nvPr>
            <p:ph sz="quarter" idx="1"/>
          </p:nvPr>
        </p:nvSpPr>
        <p:spPr/>
        <p:txBody>
          <a:bodyPr/>
          <a:lstStyle/>
          <a:p>
            <a:r>
              <a:rPr lang="en-US" dirty="0"/>
              <a:t>SNMP uses the services of UDP on two well-known ports, 161 and 162. The well-known port 161 is used by the server (agent), and the well-known port 162 is used by the client (manager).</a:t>
            </a:r>
          </a:p>
          <a:p>
            <a:endParaRPr lang="en-US" dirty="0"/>
          </a:p>
        </p:txBody>
      </p:sp>
    </p:spTree>
    <p:extLst>
      <p:ext uri="{BB962C8B-B14F-4D97-AF65-F5344CB8AC3E}">
        <p14:creationId xmlns:p14="http://schemas.microsoft.com/office/powerpoint/2010/main" val="13520412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a:t>
            </a:r>
            <a:r>
              <a:rPr lang="en-US" dirty="0"/>
              <a:t>Overview</a:t>
            </a:r>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587457" y="1617149"/>
            <a:ext cx="5774374" cy="5010184"/>
          </a:xfrm>
          <a:prstGeom prst="rect">
            <a:avLst/>
          </a:prstGeom>
        </p:spPr>
      </p:pic>
    </p:spTree>
    <p:extLst>
      <p:ext uri="{BB962C8B-B14F-4D97-AF65-F5344CB8AC3E}">
        <p14:creationId xmlns:p14="http://schemas.microsoft.com/office/powerpoint/2010/main" val="3175080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40</a:t>
            </a:fld>
            <a:endParaRPr lang="en-US" dirty="0"/>
          </a:p>
        </p:txBody>
      </p:sp>
      <p:sp>
        <p:nvSpPr>
          <p:cNvPr id="4" name="Content Placeholder 3"/>
          <p:cNvSpPr>
            <a:spLocks noGrp="1"/>
          </p:cNvSpPr>
          <p:nvPr>
            <p:ph sz="quarter" idx="1"/>
          </p:nvPr>
        </p:nvSpPr>
        <p:spPr/>
        <p:txBody>
          <a:bodyPr/>
          <a:lstStyle/>
          <a:p>
            <a:r>
              <a:rPr lang="en-US" dirty="0" smtClean="0"/>
              <a:t>SNMP </a:t>
            </a:r>
          </a:p>
          <a:p>
            <a:pPr lvl="1"/>
            <a:r>
              <a:rPr lang="en-US" dirty="0" smtClean="0"/>
              <a:t>Concept: Manager and Agent</a:t>
            </a:r>
          </a:p>
          <a:p>
            <a:pPr lvl="1"/>
            <a:r>
              <a:rPr lang="en-US" dirty="0" smtClean="0"/>
              <a:t>MIB</a:t>
            </a:r>
          </a:p>
          <a:p>
            <a:pPr lvl="1"/>
            <a:r>
              <a:rPr lang="en-US" dirty="0" smtClean="0"/>
              <a:t>SNMP protocol</a:t>
            </a:r>
          </a:p>
          <a:p>
            <a:r>
              <a:rPr lang="en-US" dirty="0" smtClean="0"/>
              <a:t>Network Management</a:t>
            </a:r>
          </a:p>
          <a:p>
            <a:pPr lvl="1"/>
            <a:r>
              <a:rPr lang="en-US" dirty="0" smtClean="0">
                <a:solidFill>
                  <a:srgbClr val="FF0000"/>
                </a:solidFill>
              </a:rPr>
              <a:t>SMI</a:t>
            </a:r>
          </a:p>
          <a:p>
            <a:pPr lvl="1"/>
            <a:endParaRPr lang="en-US" dirty="0">
              <a:solidFill>
                <a:srgbClr val="FF0000"/>
              </a:solidFill>
            </a:endParaRPr>
          </a:p>
        </p:txBody>
      </p:sp>
    </p:spTree>
    <p:extLst>
      <p:ext uri="{BB962C8B-B14F-4D97-AF65-F5344CB8AC3E}">
        <p14:creationId xmlns:p14="http://schemas.microsoft.com/office/powerpoint/2010/main" val="150439125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MIB</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41</a:t>
            </a:fld>
            <a:endParaRPr lang="en-US" dirty="0"/>
          </a:p>
        </p:txBody>
      </p:sp>
      <p:sp>
        <p:nvSpPr>
          <p:cNvPr id="4" name="Content Placeholder 3"/>
          <p:cNvSpPr>
            <a:spLocks noGrp="1"/>
          </p:cNvSpPr>
          <p:nvPr>
            <p:ph sz="quarter" idx="1"/>
          </p:nvPr>
        </p:nvSpPr>
        <p:spPr>
          <a:ln>
            <a:noFill/>
          </a:ln>
        </p:spPr>
        <p:txBody>
          <a:bodyPr/>
          <a:lstStyle/>
          <a:p>
            <a:pPr>
              <a:lnSpc>
                <a:spcPct val="90000"/>
              </a:lnSpc>
              <a:buFont typeface="Wingdings" charset="0"/>
              <a:buChar char="q"/>
            </a:pPr>
            <a:r>
              <a:rPr lang="en-US" sz="3200" dirty="0" smtClean="0"/>
              <a:t>MIB </a:t>
            </a:r>
            <a:r>
              <a:rPr lang="en-US" sz="3200" dirty="0"/>
              <a:t>is a structured database (tree)</a:t>
            </a:r>
          </a:p>
          <a:p>
            <a:pPr>
              <a:lnSpc>
                <a:spcPct val="90000"/>
              </a:lnSpc>
              <a:buFont typeface="Wingdings" charset="0"/>
              <a:buChar char="q"/>
            </a:pPr>
            <a:r>
              <a:rPr lang="en-US" sz="3200" u="sng" dirty="0"/>
              <a:t>Each resource to be managed is represented by an </a:t>
            </a:r>
            <a:r>
              <a:rPr lang="en-US" sz="3200" b="1" i="1" u="sng" dirty="0" smtClean="0">
                <a:solidFill>
                  <a:srgbClr val="FF0000"/>
                </a:solidFill>
              </a:rPr>
              <a:t>object</a:t>
            </a:r>
          </a:p>
          <a:p>
            <a:pPr lvl="1">
              <a:lnSpc>
                <a:spcPct val="90000"/>
              </a:lnSpc>
              <a:buFont typeface="Wingdings" charset="0"/>
              <a:buChar char="q"/>
            </a:pPr>
            <a:r>
              <a:rPr lang="en-US" dirty="0"/>
              <a:t>A managed </a:t>
            </a:r>
            <a:r>
              <a:rPr lang="en-US" dirty="0" smtClean="0"/>
              <a:t>object </a:t>
            </a:r>
            <a:r>
              <a:rPr lang="en-US" dirty="0"/>
              <a:t>is one of any number of specific characteristics of a managed device</a:t>
            </a:r>
          </a:p>
          <a:p>
            <a:pPr lvl="2">
              <a:lnSpc>
                <a:spcPct val="90000"/>
              </a:lnSpc>
              <a:buFont typeface="Wingdings" charset="0"/>
              <a:buChar char="q"/>
            </a:pPr>
            <a:r>
              <a:rPr lang="en-US" dirty="0"/>
              <a:t>Managed objects comprise one or more object instances which are essentially </a:t>
            </a:r>
            <a:r>
              <a:rPr lang="en-US" dirty="0" smtClean="0"/>
              <a:t>variables</a:t>
            </a:r>
            <a:endParaRPr lang="en-US" i="1" u="sng" dirty="0">
              <a:solidFill>
                <a:srgbClr val="800000"/>
              </a:solidFill>
            </a:endParaRPr>
          </a:p>
          <a:p>
            <a:pPr>
              <a:lnSpc>
                <a:spcPct val="90000"/>
              </a:lnSpc>
              <a:buFont typeface="Wingdings" charset="0"/>
              <a:buChar char="q"/>
            </a:pPr>
            <a:r>
              <a:rPr lang="en-US" sz="3200" dirty="0" smtClean="0"/>
              <a:t>Each agent </a:t>
            </a:r>
            <a:r>
              <a:rPr lang="en-US" sz="3200" dirty="0"/>
              <a:t>(e.g., a router) maintains a MIB that reflects the status of its managed resources </a:t>
            </a:r>
            <a:endParaRPr lang="en-US" sz="3200" dirty="0" smtClean="0"/>
          </a:p>
          <a:p>
            <a:endParaRPr lang="en-US" dirty="0"/>
          </a:p>
        </p:txBody>
      </p:sp>
    </p:spTree>
    <p:extLst>
      <p:ext uri="{BB962C8B-B14F-4D97-AF65-F5344CB8AC3E}">
        <p14:creationId xmlns:p14="http://schemas.microsoft.com/office/powerpoint/2010/main" val="347102434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Components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42</a:t>
            </a:fld>
            <a:endParaRPr lang="en-US" dirty="0"/>
          </a:p>
        </p:txBody>
      </p:sp>
      <p:sp>
        <p:nvSpPr>
          <p:cNvPr id="4" name="Content Placeholder 3"/>
          <p:cNvSpPr>
            <a:spLocks noGrp="1"/>
          </p:cNvSpPr>
          <p:nvPr>
            <p:ph sz="quarter" idx="1"/>
          </p:nvPr>
        </p:nvSpPr>
        <p:spPr/>
        <p:txBody>
          <a:bodyPr/>
          <a:lstStyle/>
          <a:p>
            <a:r>
              <a:rPr lang="en-US" dirty="0" smtClean="0"/>
              <a:t>SMI</a:t>
            </a:r>
          </a:p>
          <a:p>
            <a:pPr lvl="1"/>
            <a:r>
              <a:rPr lang="en-US" i="1" dirty="0">
                <a:solidFill>
                  <a:srgbClr val="A3171E"/>
                </a:solidFill>
              </a:rPr>
              <a:t>Structure of Management Information </a:t>
            </a:r>
            <a:endParaRPr lang="en-US" i="1" dirty="0" smtClean="0">
              <a:solidFill>
                <a:srgbClr val="A3171E"/>
              </a:solidFill>
            </a:endParaRPr>
          </a:p>
          <a:p>
            <a:pPr lvl="1"/>
            <a:r>
              <a:rPr lang="en-US" dirty="0"/>
              <a:t>SMI defines the general rules for naming objects, defining object types (including</a:t>
            </a:r>
            <a:r>
              <a:rPr lang="zh-CN" altLang="en-US" dirty="0"/>
              <a:t> </a:t>
            </a:r>
            <a:r>
              <a:rPr lang="en-US" dirty="0"/>
              <a:t>range and length), and showing how to encode objects and values.</a:t>
            </a:r>
          </a:p>
          <a:p>
            <a:pPr lvl="1"/>
            <a:endParaRPr lang="en-US" dirty="0"/>
          </a:p>
        </p:txBody>
      </p:sp>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279" y="4135590"/>
            <a:ext cx="5713412"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1875945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Programming</a:t>
            </a:r>
            <a:r>
              <a:rPr lang="zh-CN" altLang="en-US" dirty="0" smtClean="0"/>
              <a:t> </a:t>
            </a:r>
            <a:r>
              <a:rPr lang="en-US" altLang="zh-CN" dirty="0" smtClean="0"/>
              <a:t>and</a:t>
            </a:r>
            <a:r>
              <a:rPr lang="zh-CN" altLang="en-US" dirty="0" smtClean="0"/>
              <a:t> </a:t>
            </a:r>
            <a:r>
              <a:rPr lang="en-US" altLang="zh-CN" dirty="0" smtClean="0"/>
              <a:t>management</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43</a:t>
            </a:fld>
            <a:endParaRPr lang="en-US" dirty="0"/>
          </a:p>
        </p:txBody>
      </p:sp>
      <p:pic>
        <p:nvPicPr>
          <p:cNvPr id="5" name="Picture 1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l="-522" r="-522"/>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782664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Overview</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44</a:t>
            </a:fld>
            <a:endParaRPr lang="en-US" dirty="0"/>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916" y="2228354"/>
            <a:ext cx="8199438"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716" y="2652217"/>
            <a:ext cx="182563"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7916" y="3523754"/>
            <a:ext cx="658813"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4116" y="3936504"/>
            <a:ext cx="639763"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5016" y="4057154"/>
            <a:ext cx="32639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6466" y="4650879"/>
            <a:ext cx="3244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2316" y="2737942"/>
            <a:ext cx="182563"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88574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Role of SMI</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dirty="0"/>
              <a:t>The Structure of Management Information is a component for network management. Its functions are</a:t>
            </a:r>
            <a:r>
              <a:rPr lang="en-US" dirty="0" smtClean="0"/>
              <a:t>:</a:t>
            </a:r>
          </a:p>
          <a:p>
            <a:pPr lvl="1"/>
            <a:r>
              <a:rPr lang="en-US" dirty="0" smtClean="0"/>
              <a:t>To </a:t>
            </a:r>
            <a:r>
              <a:rPr lang="en-US" dirty="0"/>
              <a:t>name objects</a:t>
            </a:r>
            <a:r>
              <a:rPr lang="en-US" dirty="0" smtClean="0"/>
              <a:t>.</a:t>
            </a:r>
          </a:p>
          <a:p>
            <a:pPr lvl="1"/>
            <a:r>
              <a:rPr lang="en-US" dirty="0" smtClean="0"/>
              <a:t>To </a:t>
            </a:r>
            <a:r>
              <a:rPr lang="en-US" dirty="0"/>
              <a:t>define the type of data that can be stored in an </a:t>
            </a:r>
            <a:r>
              <a:rPr lang="en-US" dirty="0" smtClean="0"/>
              <a:t>object.</a:t>
            </a:r>
          </a:p>
          <a:p>
            <a:pPr lvl="1"/>
            <a:r>
              <a:rPr lang="en-US" dirty="0" smtClean="0"/>
              <a:t>To </a:t>
            </a:r>
            <a:r>
              <a:rPr lang="en-US" dirty="0"/>
              <a:t>show how to encode data for transmission</a:t>
            </a:r>
            <a:br>
              <a:rPr lang="en-US" dirty="0"/>
            </a:br>
            <a:r>
              <a:rPr lang="en-US" dirty="0"/>
              <a:t>     over the network.</a:t>
            </a:r>
          </a:p>
          <a:p>
            <a:r>
              <a:rPr lang="en-US" dirty="0"/>
              <a:t>SMI is a guideline for SNMP. It emphasizes three attributes to handle an object: name, data type, and encoding method.</a:t>
            </a:r>
          </a:p>
          <a:p>
            <a:endParaRPr lang="en-US" dirty="0"/>
          </a:p>
        </p:txBody>
      </p:sp>
    </p:spTree>
    <p:extLst>
      <p:ext uri="{BB962C8B-B14F-4D97-AF65-F5344CB8AC3E}">
        <p14:creationId xmlns:p14="http://schemas.microsoft.com/office/powerpoint/2010/main" val="462505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46</a:t>
            </a:fld>
            <a:endParaRPr lang="en-US" dirty="0"/>
          </a:p>
        </p:txBody>
      </p:sp>
      <p:sp>
        <p:nvSpPr>
          <p:cNvPr id="4" name="Content Placeholder 3"/>
          <p:cNvSpPr>
            <a:spLocks noGrp="1"/>
          </p:cNvSpPr>
          <p:nvPr>
            <p:ph sz="quarter" idx="1"/>
          </p:nvPr>
        </p:nvSpPr>
        <p:spPr/>
        <p:txBody>
          <a:bodyPr/>
          <a:lstStyle/>
          <a:p>
            <a:pPr>
              <a:buFont typeface="Wingdings" charset="0"/>
              <a:buChar char="q"/>
            </a:pPr>
            <a:r>
              <a:rPr lang="en-US" dirty="0"/>
              <a:t>A common representation for data between both manager and agent</a:t>
            </a:r>
          </a:p>
          <a:p>
            <a:pPr>
              <a:buFont typeface="Wingdings" charset="0"/>
              <a:buChar char="q"/>
            </a:pPr>
            <a:r>
              <a:rPr lang="en-US" dirty="0"/>
              <a:t>Defines the syntax (using ASN.1) to describe management information</a:t>
            </a:r>
          </a:p>
          <a:p>
            <a:pPr lvl="1">
              <a:buFontTx/>
              <a:buChar char="o"/>
            </a:pPr>
            <a:r>
              <a:rPr lang="en-US" dirty="0"/>
              <a:t>Data types and</a:t>
            </a:r>
          </a:p>
          <a:p>
            <a:pPr lvl="1">
              <a:buFontTx/>
              <a:buChar char="o"/>
            </a:pPr>
            <a:r>
              <a:rPr lang="en-US" dirty="0"/>
              <a:t>Rules used to define managed objects in a MIB</a:t>
            </a:r>
          </a:p>
          <a:p>
            <a:endParaRPr lang="en-US" dirty="0"/>
          </a:p>
        </p:txBody>
      </p:sp>
    </p:spTree>
    <p:extLst>
      <p:ext uri="{BB962C8B-B14F-4D97-AF65-F5344CB8AC3E}">
        <p14:creationId xmlns:p14="http://schemas.microsoft.com/office/powerpoint/2010/main" val="8333392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47</a:t>
            </a:fld>
            <a:endParaRPr lang="en-US" dirty="0"/>
          </a:p>
        </p:txBody>
      </p:sp>
      <p:sp>
        <p:nvSpPr>
          <p:cNvPr id="4" name="Content Placeholder 3"/>
          <p:cNvSpPr>
            <a:spLocks noGrp="1"/>
          </p:cNvSpPr>
          <p:nvPr>
            <p:ph sz="quarter" idx="1"/>
          </p:nvPr>
        </p:nvSpPr>
        <p:spPr/>
        <p:txBody>
          <a:bodyPr/>
          <a:lstStyle/>
          <a:p>
            <a:r>
              <a:rPr lang="en-US" dirty="0" smtClean="0"/>
              <a:t>SNMP</a:t>
            </a:r>
          </a:p>
          <a:p>
            <a:pPr lvl="1"/>
            <a:r>
              <a:rPr lang="en-US" dirty="0" smtClean="0"/>
              <a:t>Components</a:t>
            </a:r>
          </a:p>
          <a:p>
            <a:pPr lvl="2"/>
            <a:r>
              <a:rPr lang="en-US" dirty="0" smtClean="0"/>
              <a:t>Manger agent</a:t>
            </a:r>
          </a:p>
          <a:p>
            <a:pPr lvl="2"/>
            <a:r>
              <a:rPr lang="en-US" dirty="0" smtClean="0"/>
              <a:t>MIB</a:t>
            </a:r>
          </a:p>
          <a:p>
            <a:pPr lvl="2"/>
            <a:r>
              <a:rPr lang="en-US" dirty="0" smtClean="0"/>
              <a:t>SNMP protocol</a:t>
            </a:r>
          </a:p>
          <a:p>
            <a:pPr lvl="1"/>
            <a:r>
              <a:rPr lang="en-US" dirty="0" smtClean="0"/>
              <a:t>SMI</a:t>
            </a:r>
          </a:p>
        </p:txBody>
      </p:sp>
    </p:spTree>
    <p:extLst>
      <p:ext uri="{BB962C8B-B14F-4D97-AF65-F5344CB8AC3E}">
        <p14:creationId xmlns:p14="http://schemas.microsoft.com/office/powerpoint/2010/main" val="35803371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Concept</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5</a:t>
            </a:fld>
            <a:endParaRPr lang="en-US" dirty="0"/>
          </a:p>
        </p:txBody>
      </p:sp>
      <p:sp>
        <p:nvSpPr>
          <p:cNvPr id="4" name="Content Placeholder 3"/>
          <p:cNvSpPr>
            <a:spLocks noGrp="1"/>
          </p:cNvSpPr>
          <p:nvPr>
            <p:ph sz="quarter" idx="1"/>
          </p:nvPr>
        </p:nvSpPr>
        <p:spPr>
          <a:xfrm>
            <a:off x="152400" y="1600200"/>
            <a:ext cx="8839200" cy="2869024"/>
          </a:xfrm>
        </p:spPr>
        <p:txBody>
          <a:bodyPr/>
          <a:lstStyle/>
          <a:p>
            <a:r>
              <a:rPr lang="en-US" dirty="0"/>
              <a:t>Typical SNMP environment:</a:t>
            </a:r>
          </a:p>
          <a:p>
            <a:pPr lvl="1"/>
            <a:r>
              <a:rPr lang="en-US" dirty="0"/>
              <a:t>Large number of systems to be managed</a:t>
            </a:r>
          </a:p>
          <a:p>
            <a:pPr lvl="1"/>
            <a:r>
              <a:rPr lang="en-US" dirty="0"/>
              <a:t>One or more systems manage </a:t>
            </a:r>
            <a:r>
              <a:rPr lang="en-US" dirty="0" smtClean="0"/>
              <a:t>them</a:t>
            </a:r>
          </a:p>
          <a:p>
            <a:r>
              <a:rPr lang="en-US" dirty="0" smtClean="0"/>
              <a:t>SNMP uses the concept of manager and agent. </a:t>
            </a:r>
          </a:p>
          <a:p>
            <a:pPr lvl="1"/>
            <a:r>
              <a:rPr lang="en-US" dirty="0" smtClean="0"/>
              <a:t>A </a:t>
            </a:r>
            <a:r>
              <a:rPr lang="en-US" i="1" u="sng" dirty="0" smtClean="0">
                <a:solidFill>
                  <a:srgbClr val="A3171E"/>
                </a:solidFill>
              </a:rPr>
              <a:t>manager</a:t>
            </a:r>
            <a:r>
              <a:rPr lang="en-US" dirty="0" smtClean="0"/>
              <a:t>, usually a host, controls and monitors a set of </a:t>
            </a:r>
            <a:r>
              <a:rPr lang="en-US" i="1" u="sng" dirty="0" smtClean="0">
                <a:solidFill>
                  <a:srgbClr val="A3171E"/>
                </a:solidFill>
              </a:rPr>
              <a:t>agents</a:t>
            </a:r>
            <a:r>
              <a:rPr lang="en-US" dirty="0" smtClean="0"/>
              <a:t>, usually routers or servers </a:t>
            </a:r>
            <a:endParaRPr lang="en-US" dirty="0"/>
          </a:p>
        </p:txBody>
      </p:sp>
      <p:graphicFrame>
        <p:nvGraphicFramePr>
          <p:cNvPr id="5" name="Content Placeholder 4"/>
          <p:cNvGraphicFramePr>
            <a:graphicFrameLocks noChangeAspect="1"/>
          </p:cNvGraphicFramePr>
          <p:nvPr>
            <p:extLst>
              <p:ext uri="{D42A27DB-BD31-4B8C-83A1-F6EECF244321}">
                <p14:modId xmlns:p14="http://schemas.microsoft.com/office/powerpoint/2010/main" val="90959802"/>
              </p:ext>
            </p:extLst>
          </p:nvPr>
        </p:nvGraphicFramePr>
        <p:xfrm>
          <a:off x="2145176" y="4411783"/>
          <a:ext cx="4194175" cy="2482850"/>
        </p:xfrm>
        <a:graphic>
          <a:graphicData uri="http://schemas.openxmlformats.org/presentationml/2006/ole">
            <mc:AlternateContent xmlns:mc="http://schemas.openxmlformats.org/markup-compatibility/2006">
              <mc:Choice xmlns:v="urn:schemas-microsoft-com:vml" Requires="v">
                <p:oleObj spid="_x0000_s6317" name="Visio" r:id="rId3" imgW="4194765" imgH="2483194" progId="Visio.Drawing.6">
                  <p:embed/>
                </p:oleObj>
              </mc:Choice>
              <mc:Fallback>
                <p:oleObj name="Visio" r:id="rId3" imgW="4194765" imgH="2483194"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176" y="4411783"/>
                        <a:ext cx="4194175" cy="248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779295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a:t>
            </a:fld>
            <a:endParaRPr lang="en-US" dirty="0"/>
          </a:p>
        </p:txBody>
      </p:sp>
      <p:sp>
        <p:nvSpPr>
          <p:cNvPr id="4" name="Content Placeholder 3"/>
          <p:cNvSpPr>
            <a:spLocks noGrp="1"/>
          </p:cNvSpPr>
          <p:nvPr>
            <p:ph sz="quarter" idx="1"/>
          </p:nvPr>
        </p:nvSpPr>
        <p:spPr/>
        <p:txBody>
          <a:bodyPr/>
          <a:lstStyle/>
          <a:p>
            <a:r>
              <a:rPr lang="en-US" dirty="0" smtClean="0"/>
              <a:t>SNMP </a:t>
            </a:r>
          </a:p>
          <a:p>
            <a:pPr lvl="1"/>
            <a:r>
              <a:rPr lang="en-US" dirty="0" smtClean="0">
                <a:solidFill>
                  <a:schemeClr val="accent2"/>
                </a:solidFill>
              </a:rPr>
              <a:t>Concept: Manager and Agent</a:t>
            </a:r>
          </a:p>
          <a:p>
            <a:pPr lvl="1"/>
            <a:r>
              <a:rPr lang="en-US" dirty="0" smtClean="0"/>
              <a:t>MIB</a:t>
            </a:r>
          </a:p>
          <a:p>
            <a:pPr lvl="1"/>
            <a:r>
              <a:rPr lang="en-US" dirty="0" smtClean="0"/>
              <a:t>SNMP protocol</a:t>
            </a:r>
          </a:p>
          <a:p>
            <a:r>
              <a:rPr lang="en-US" dirty="0" smtClean="0"/>
              <a:t>Network Management</a:t>
            </a:r>
          </a:p>
          <a:p>
            <a:pPr lvl="1"/>
            <a:r>
              <a:rPr lang="en-US" dirty="0" smtClean="0"/>
              <a:t>SMI</a:t>
            </a:r>
          </a:p>
          <a:p>
            <a:pPr marL="0" indent="0">
              <a:buNone/>
            </a:pPr>
            <a:endParaRPr lang="en-US" dirty="0"/>
          </a:p>
        </p:txBody>
      </p:sp>
    </p:spTree>
    <p:extLst>
      <p:ext uri="{BB962C8B-B14F-4D97-AF65-F5344CB8AC3E}">
        <p14:creationId xmlns:p14="http://schemas.microsoft.com/office/powerpoint/2010/main" val="38899038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SNMP Manager</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dirty="0" smtClean="0">
                <a:solidFill>
                  <a:schemeClr val="accent2">
                    <a:lumMod val="75000"/>
                  </a:schemeClr>
                </a:solidFill>
              </a:rPr>
              <a:t>SNMP Manager</a:t>
            </a:r>
          </a:p>
          <a:p>
            <a:pPr lvl="1"/>
            <a:r>
              <a:rPr lang="en-US" dirty="0"/>
              <a:t>A manager or management system is a separate entity that is responsible to communicate with the SNMP agent implemented network devices. </a:t>
            </a:r>
            <a:endParaRPr lang="en-US" dirty="0" smtClean="0"/>
          </a:p>
          <a:p>
            <a:pPr lvl="1"/>
            <a:r>
              <a:rPr lang="en-US" dirty="0" smtClean="0"/>
              <a:t>Typically, </a:t>
            </a:r>
            <a:r>
              <a:rPr lang="en-US" u="sng" dirty="0">
                <a:solidFill>
                  <a:srgbClr val="DA1F28"/>
                </a:solidFill>
              </a:rPr>
              <a:t>a computer</a:t>
            </a:r>
            <a:r>
              <a:rPr lang="en-US" dirty="0">
                <a:solidFill>
                  <a:srgbClr val="DA1F28"/>
                </a:solidFill>
              </a:rPr>
              <a:t> </a:t>
            </a:r>
            <a:r>
              <a:rPr lang="en-US" dirty="0"/>
              <a:t>that is used to run one or more network management systems</a:t>
            </a:r>
            <a:r>
              <a:rPr lang="en-US" dirty="0" smtClean="0"/>
              <a:t>.</a:t>
            </a:r>
          </a:p>
          <a:p>
            <a:pPr lvl="1"/>
            <a:endParaRPr lang="en-US" i="1" dirty="0"/>
          </a:p>
          <a:p>
            <a:pPr lvl="2"/>
            <a:endParaRPr lang="en-US" sz="2000" dirty="0"/>
          </a:p>
        </p:txBody>
      </p:sp>
    </p:spTree>
    <p:extLst>
      <p:ext uri="{BB962C8B-B14F-4D97-AF65-F5344CB8AC3E}">
        <p14:creationId xmlns:p14="http://schemas.microsoft.com/office/powerpoint/2010/main" val="6763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SNMP Manager</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dirty="0" smtClean="0">
                <a:solidFill>
                  <a:schemeClr val="accent2">
                    <a:lumMod val="75000"/>
                  </a:schemeClr>
                </a:solidFill>
              </a:rPr>
              <a:t>SNMP Manager: key functions</a:t>
            </a:r>
          </a:p>
          <a:p>
            <a:pPr lvl="1"/>
            <a:r>
              <a:rPr lang="en-US" dirty="0"/>
              <a:t>Queries </a:t>
            </a:r>
            <a:r>
              <a:rPr lang="en-US" dirty="0" smtClean="0"/>
              <a:t>agents</a:t>
            </a:r>
          </a:p>
          <a:p>
            <a:pPr lvl="1"/>
            <a:r>
              <a:rPr lang="en-US" dirty="0"/>
              <a:t>Gets responses from </a:t>
            </a:r>
            <a:r>
              <a:rPr lang="en-US" dirty="0" smtClean="0"/>
              <a:t>agents</a:t>
            </a:r>
          </a:p>
          <a:p>
            <a:pPr lvl="1"/>
            <a:r>
              <a:rPr lang="en-US" dirty="0"/>
              <a:t>Sets variables in </a:t>
            </a:r>
            <a:r>
              <a:rPr lang="en-US" dirty="0" smtClean="0"/>
              <a:t>agents</a:t>
            </a:r>
          </a:p>
          <a:p>
            <a:pPr lvl="1"/>
            <a:r>
              <a:rPr lang="en-US" dirty="0"/>
              <a:t>Acknowledges asynchronous events from agents</a:t>
            </a:r>
          </a:p>
          <a:p>
            <a:pPr lvl="2"/>
            <a:endParaRPr lang="en-US" sz="2000" dirty="0"/>
          </a:p>
        </p:txBody>
      </p:sp>
    </p:spTree>
    <p:extLst>
      <p:ext uri="{BB962C8B-B14F-4D97-AF65-F5344CB8AC3E}">
        <p14:creationId xmlns:p14="http://schemas.microsoft.com/office/powerpoint/2010/main" val="3704626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Managed Devices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dirty="0" smtClean="0">
                <a:solidFill>
                  <a:schemeClr val="accent2">
                    <a:lumMod val="75000"/>
                  </a:schemeClr>
                </a:solidFill>
              </a:rPr>
              <a:t>Managed Devices</a:t>
            </a:r>
          </a:p>
          <a:p>
            <a:pPr lvl="1"/>
            <a:r>
              <a:rPr lang="en-US" dirty="0"/>
              <a:t>a part of the network that requires some form of monitoring and </a:t>
            </a:r>
            <a:r>
              <a:rPr lang="en-US" dirty="0" smtClean="0"/>
              <a:t>management</a:t>
            </a:r>
          </a:p>
          <a:p>
            <a:pPr lvl="1"/>
            <a:r>
              <a:rPr lang="en-US" dirty="0"/>
              <a:t>E.g. routers, switches, workstations, printers, UPSs, etc…</a:t>
            </a:r>
          </a:p>
        </p:txBody>
      </p:sp>
    </p:spTree>
    <p:extLst>
      <p:ext uri="{BB962C8B-B14F-4D97-AF65-F5344CB8AC3E}">
        <p14:creationId xmlns:p14="http://schemas.microsoft.com/office/powerpoint/2010/main" val="12269596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2110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2110Template.thmx</Template>
  <TotalTime>67218</TotalTime>
  <Words>2672</Words>
  <Application>Microsoft Macintosh PowerPoint</Application>
  <PresentationFormat>On-screen Show (4:3)</PresentationFormat>
  <Paragraphs>408</Paragraphs>
  <Slides>47</Slides>
  <Notes>22</Notes>
  <HiddenSlides>0</HiddenSlides>
  <MMClips>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2110Template</vt:lpstr>
      <vt:lpstr>Visio</vt:lpstr>
      <vt:lpstr>ITIS 2110</vt:lpstr>
      <vt:lpstr>Outline</vt:lpstr>
      <vt:lpstr>SNMP Overview</vt:lpstr>
      <vt:lpstr>SNMP: Overview</vt:lpstr>
      <vt:lpstr>SNMP Concept</vt:lpstr>
      <vt:lpstr>Outline</vt:lpstr>
      <vt:lpstr>SNMP: SNMP Manager</vt:lpstr>
      <vt:lpstr>SNMP: SNMP Manager</vt:lpstr>
      <vt:lpstr>SNMP: Managed Devices</vt:lpstr>
      <vt:lpstr>SNMP: Agent</vt:lpstr>
      <vt:lpstr>SNMP: Agent</vt:lpstr>
      <vt:lpstr>SNMP: Interactions</vt:lpstr>
      <vt:lpstr>SNMP: Communication</vt:lpstr>
      <vt:lpstr>SNMP: Managers and Agents</vt:lpstr>
      <vt:lpstr>SNMP:  Managers and Agents</vt:lpstr>
      <vt:lpstr>Outline</vt:lpstr>
      <vt:lpstr>SNMP: MIB</vt:lpstr>
      <vt:lpstr>SNMP: MIB</vt:lpstr>
      <vt:lpstr>SNMP: MIB</vt:lpstr>
      <vt:lpstr>SNMP: MIB</vt:lpstr>
      <vt:lpstr>SNMP: MIB</vt:lpstr>
      <vt:lpstr>SNMP: MIB</vt:lpstr>
      <vt:lpstr>SNMP: MIB </vt:lpstr>
      <vt:lpstr>SNMP: MIB/definition</vt:lpstr>
      <vt:lpstr>SNMP: mib-2</vt:lpstr>
      <vt:lpstr>SNMP: mib-2/udp group</vt:lpstr>
      <vt:lpstr>SNMP: mib-2/udp group</vt:lpstr>
      <vt:lpstr>SNMP: Continue on 04/02</vt:lpstr>
      <vt:lpstr>Outline</vt:lpstr>
      <vt:lpstr>SNMP: protocol</vt:lpstr>
      <vt:lpstr>SNMP: protocol</vt:lpstr>
      <vt:lpstr>SNMP: protocol</vt:lpstr>
      <vt:lpstr>SNMP: protocol</vt:lpstr>
      <vt:lpstr>SNMP: protocol</vt:lpstr>
      <vt:lpstr>SNMP: protocol</vt:lpstr>
      <vt:lpstr>SNMP: protocol</vt:lpstr>
      <vt:lpstr>SNMP: protocol</vt:lpstr>
      <vt:lpstr>SNMP: versions</vt:lpstr>
      <vt:lpstr>SNMP: ports</vt:lpstr>
      <vt:lpstr>Outline</vt:lpstr>
      <vt:lpstr>SNMP: MIB</vt:lpstr>
      <vt:lpstr>Management Components</vt:lpstr>
      <vt:lpstr>Programming and management</vt:lpstr>
      <vt:lpstr>Management Overview</vt:lpstr>
      <vt:lpstr>Role of SMI</vt:lpstr>
      <vt:lpstr>SMI</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 Wilson</dc:creator>
  <cp:lastModifiedBy>Jinyue Xia</cp:lastModifiedBy>
  <cp:revision>1055</cp:revision>
  <cp:lastPrinted>2012-08-22T04:00:45Z</cp:lastPrinted>
  <dcterms:created xsi:type="dcterms:W3CDTF">2012-01-03T02:22:46Z</dcterms:created>
  <dcterms:modified xsi:type="dcterms:W3CDTF">2014-04-02T22:29:40Z</dcterms:modified>
</cp:coreProperties>
</file>