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304" r:id="rId7"/>
    <p:sldId id="307" r:id="rId8"/>
    <p:sldId id="305" r:id="rId9"/>
    <p:sldId id="301" r:id="rId10"/>
    <p:sldId id="261" r:id="rId11"/>
    <p:sldId id="262" r:id="rId12"/>
    <p:sldId id="303" r:id="rId13"/>
    <p:sldId id="263" r:id="rId14"/>
    <p:sldId id="295" r:id="rId15"/>
    <p:sldId id="264" r:id="rId16"/>
    <p:sldId id="296" r:id="rId17"/>
    <p:sldId id="267" r:id="rId18"/>
    <p:sldId id="268" r:id="rId19"/>
    <p:sldId id="269" r:id="rId20"/>
    <p:sldId id="270" r:id="rId21"/>
    <p:sldId id="271" r:id="rId22"/>
    <p:sldId id="265" r:id="rId23"/>
    <p:sldId id="266" r:id="rId24"/>
    <p:sldId id="272" r:id="rId25"/>
    <p:sldId id="278" r:id="rId26"/>
    <p:sldId id="279" r:id="rId27"/>
    <p:sldId id="285" r:id="rId28"/>
    <p:sldId id="306" r:id="rId29"/>
    <p:sldId id="297" r:id="rId30"/>
    <p:sldId id="284" r:id="rId31"/>
    <p:sldId id="280" r:id="rId32"/>
    <p:sldId id="283" r:id="rId33"/>
    <p:sldId id="281" r:id="rId34"/>
    <p:sldId id="286" r:id="rId35"/>
    <p:sldId id="287" r:id="rId36"/>
    <p:sldId id="289" r:id="rId37"/>
    <p:sldId id="290" r:id="rId38"/>
    <p:sldId id="292" r:id="rId39"/>
    <p:sldId id="293" r:id="rId40"/>
    <p:sldId id="273" r:id="rId41"/>
    <p:sldId id="274" r:id="rId42"/>
    <p:sldId id="275" r:id="rId43"/>
    <p:sldId id="276" r:id="rId44"/>
    <p:sldId id="308" r:id="rId45"/>
    <p:sldId id="277" r:id="rId46"/>
    <p:sldId id="294" r:id="rId47"/>
    <p:sldId id="302" r:id="rId48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9BB9A8-F3D2-4FBC-A847-DA68D8408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F7DFC-378F-4FD1-9C34-15C478FCC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469D4-BD9E-44E7-B387-7285BD1C0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21CFE-A580-4C4E-ACAC-88BC22ED9E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3FF62-5F2D-462F-91BF-E4296D579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37B3B-7C39-428B-84C7-12A922872B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962B-B0EE-4839-9FE6-5C1CDB353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D000-FAB5-4BFA-9171-A0F75DF7D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86E3B-6C23-44CD-98A6-7FDC8B86BB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8FDDE-6224-40ED-BD96-429820718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AFE8A-2F8F-4BA6-B5C1-2D36675DEA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3A305-A7DA-4248-8542-719FCD28C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24421CFE-A580-4C4E-ACAC-88BC22ED9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78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nwy2MPT5R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uropean_Un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damail.com/spam-cost-calculator/default.aspx" TargetMode="External"/><Relationship Id="rId2" Type="http://schemas.openxmlformats.org/officeDocument/2006/relationships/hyperlink" Target="http://www.itsecurity.com/features/real-cost-of-spam-121007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ragedy_of_the_comm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pam_(electronic)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nternet_forum" TargetMode="External"/><Relationship Id="rId3" Type="http://schemas.openxmlformats.org/officeDocument/2006/relationships/hyperlink" Target="http://en.wikipedia.org/wiki/Newsgroup_spam" TargetMode="External"/><Relationship Id="rId7" Type="http://schemas.openxmlformats.org/officeDocument/2006/relationships/hyperlink" Target="http://en.wikipedia.org/wiki/Mobile_phone_spam" TargetMode="External"/><Relationship Id="rId2" Type="http://schemas.openxmlformats.org/officeDocument/2006/relationships/hyperlink" Target="http://en.wikipedia.org/wiki/Messaging_sp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iki_spam" TargetMode="External"/><Relationship Id="rId5" Type="http://schemas.openxmlformats.org/officeDocument/2006/relationships/hyperlink" Target="http://en.wikipedia.org/wiki/Spam_in_blogs" TargetMode="External"/><Relationship Id="rId4" Type="http://schemas.openxmlformats.org/officeDocument/2006/relationships/hyperlink" Target="http://en.wikipedia.org/wiki/Spamdexing" TargetMode="External"/><Relationship Id="rId9" Type="http://schemas.openxmlformats.org/officeDocument/2006/relationships/hyperlink" Target="http://en.wikipedia.org/wiki/Junk_fax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ptical_character_recognition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thelongestlistofthelongeststuffatthelongestdomainnameatlonglast.com/first96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ternet_Relay_Chat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uglastwitchell.com/scrambled_words.php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Brazil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en.wikipedia.org/wiki/Russia" TargetMode="External"/><Relationship Id="rId7" Type="http://schemas.openxmlformats.org/officeDocument/2006/relationships/hyperlink" Target="http://en.wikipedia.org/wiki/China" TargetMode="Externa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hyperlink" Target="http://en.wikipedia.org/wiki/India" TargetMode="Externa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donesia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en.wikipedia.org/wiki/South_Korea" TargetMode="Externa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hyperlink" Target="http://en.wikipedia.org/wiki/Vietnam" TargetMode="External"/><Relationship Id="rId9" Type="http://schemas.openxmlformats.org/officeDocument/2006/relationships/hyperlink" Target="http://en.wikipedia.org/wiki/United_States" TargetMode="External"/><Relationship Id="rId1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mhaus.org/statistics/countri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logcentral.plantronics.com/smb-soundbites/2014/03/06/the-high-cost-of-spam-to-your-small-business-productivit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ologic.com/faq/doorway-pages.php" TargetMode="External"/><Relationship Id="rId2" Type="http://schemas.openxmlformats.org/officeDocument/2006/relationships/hyperlink" Target="http://www.seologic.com/faq/hidden-text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ologic.com/faq/mirror-sites-pag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SPAM Video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http://www.youtube.com/watch?v=anwy2MPT5RE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600" b="1" dirty="0" smtClean="0"/>
              <a:t>The </a:t>
            </a:r>
            <a:r>
              <a:rPr lang="en-US" sz="2600" b="1" dirty="0" smtClean="0">
                <a:hlinkClick r:id="rId2" tooltip="European Union"/>
              </a:rPr>
              <a:t>European Union</a:t>
            </a:r>
            <a:r>
              <a:rPr lang="en-US" sz="2600" b="1" dirty="0" smtClean="0"/>
              <a:t>'s Internal Market Commission estimated in 2001 that "junk e-mail" cost Internet users €10 billion per year worldwide</a:t>
            </a:r>
          </a:p>
          <a:p>
            <a:pPr eaLnBrk="1" hangingPunct="1"/>
            <a:r>
              <a:rPr lang="en-US" sz="2600" b="1" dirty="0" smtClean="0"/>
              <a:t>The California legislature found that spam cost United States organizations alone more than $13 billion in 2007</a:t>
            </a:r>
          </a:p>
          <a:p>
            <a:pPr lvl="1" eaLnBrk="1" hangingPunct="1"/>
            <a:r>
              <a:rPr lang="en-US" sz="2200" b="1" dirty="0" smtClean="0"/>
              <a:t>Includes</a:t>
            </a:r>
          </a:p>
          <a:p>
            <a:pPr lvl="2" eaLnBrk="1" hangingPunct="1"/>
            <a:r>
              <a:rPr lang="en-US" sz="2000" b="1" dirty="0" smtClean="0"/>
              <a:t>Lost productivity</a:t>
            </a:r>
          </a:p>
          <a:p>
            <a:pPr lvl="2" eaLnBrk="1" hangingPunct="1"/>
            <a:r>
              <a:rPr lang="en-US" sz="2000" b="1" dirty="0" smtClean="0"/>
              <a:t>Additional equipment, software, and manpower needed to combat the problem</a:t>
            </a:r>
          </a:p>
          <a:p>
            <a:pPr eaLnBrk="1" hangingPunct="1"/>
            <a:r>
              <a:rPr lang="en-US" sz="2800" b="1" dirty="0" smtClean="0"/>
              <a:t>2009 update:</a:t>
            </a:r>
          </a:p>
          <a:p>
            <a:pPr lvl="1" eaLnBrk="1" hangingPunct="1"/>
            <a:r>
              <a:rPr lang="en-US" sz="2400" b="1" dirty="0" smtClean="0"/>
              <a:t>$130 billion worldwide</a:t>
            </a:r>
          </a:p>
          <a:p>
            <a:pPr lvl="1" eaLnBrk="1" hangingPunct="1"/>
            <a:r>
              <a:rPr lang="en-US" sz="2400" b="1" dirty="0" smtClean="0"/>
              <a:t>$42 billion in the US</a:t>
            </a:r>
          </a:p>
          <a:p>
            <a:pPr eaLnBrk="1" hangingPunct="1"/>
            <a:r>
              <a:rPr lang="en-US" sz="2800" b="1" dirty="0" smtClean="0"/>
              <a:t>2013 note:</a:t>
            </a:r>
          </a:p>
          <a:p>
            <a:pPr lvl="1" eaLnBrk="1" hangingPunct="1"/>
            <a:r>
              <a:rPr lang="en-US" sz="2400" b="1" dirty="0" smtClean="0"/>
              <a:t>Email spam is decreasing over the last few years</a:t>
            </a:r>
            <a:endParaRPr lang="en-US" sz="2400" b="1" dirty="0"/>
          </a:p>
          <a:p>
            <a:pPr lvl="2" eaLnBrk="1" hangingPunct="1"/>
            <a:r>
              <a:rPr lang="en-US" sz="2000" b="1" dirty="0"/>
              <a:t>From ~80% </a:t>
            </a:r>
            <a:r>
              <a:rPr lang="en-US" sz="2000" b="1" dirty="0">
                <a:sym typeface="Wingdings" panose="05000000000000000000" pitchFamily="2" charset="2"/>
              </a:rPr>
              <a:t> ~70</a:t>
            </a:r>
            <a:r>
              <a:rPr lang="en-US" sz="2000" b="1" dirty="0" smtClean="0">
                <a:sym typeface="Wingdings" panose="05000000000000000000" pitchFamily="2" charset="2"/>
              </a:rPr>
              <a:t>%</a:t>
            </a:r>
          </a:p>
          <a:p>
            <a:pPr lvl="2" eaLnBrk="1" hangingPunct="1"/>
            <a:r>
              <a:rPr lang="en-US" sz="2000" b="1" dirty="0" smtClean="0">
                <a:sym typeface="Wingdings" panose="05000000000000000000" pitchFamily="2" charset="2"/>
              </a:rPr>
              <a:t>66% in 2014! </a:t>
            </a:r>
            <a:endParaRPr lang="en-US" sz="2400" b="1" dirty="0" smtClean="0"/>
          </a:p>
          <a:p>
            <a:pPr lvl="1" eaLnBrk="1" hangingPunct="1"/>
            <a:r>
              <a:rPr lang="en-US" sz="2400" b="1" dirty="0" smtClean="0"/>
              <a:t>Many spammers going to ads in Facebook, et. </a:t>
            </a:r>
            <a:r>
              <a:rPr lang="en-US" sz="2400" b="1" dirty="0"/>
              <a:t>a</a:t>
            </a:r>
            <a:r>
              <a:rPr lang="en-US" sz="2400" b="1" dirty="0" smtClean="0"/>
              <a:t>l.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Cost of 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http://www.itsecurity.com/features/real-cost-of-spam-121007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www.cudamail.com/spam-cost-calculator/default.aspx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Spam's direct effects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Consumption of computer and network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Cost in human time and attention of dismissing unwanted messages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Spam has costs stemming from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Kinds</a:t>
            </a:r>
            <a:r>
              <a:rPr lang="en-US" dirty="0" smtClean="0"/>
              <a:t> of spam messages sent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Ways</a:t>
            </a:r>
            <a:r>
              <a:rPr lang="en-US" dirty="0" smtClean="0"/>
              <a:t> spammers send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Arms race</a:t>
            </a:r>
            <a:r>
              <a:rPr lang="en-US" dirty="0" smtClean="0"/>
              <a:t> between spammers and those who try to stop or control spam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Indirect costs borne by the victims</a:t>
            </a:r>
          </a:p>
          <a:p>
            <a:pPr lvl="1" eaLnBrk="1" hangingPunct="1"/>
            <a:r>
              <a:rPr lang="en-US" b="1" dirty="0" smtClean="0"/>
              <a:t>Those related to the spamming itself</a:t>
            </a:r>
          </a:p>
          <a:p>
            <a:pPr lvl="1" eaLnBrk="1" hangingPunct="1"/>
            <a:r>
              <a:rPr lang="en-US" b="1" dirty="0" smtClean="0"/>
              <a:t>Other crimes that usually accompany it</a:t>
            </a:r>
          </a:p>
          <a:p>
            <a:pPr lvl="2" eaLnBrk="1" hangingPunct="1"/>
            <a:r>
              <a:rPr lang="en-US" b="1" dirty="0" smtClean="0"/>
              <a:t>Financial theft</a:t>
            </a:r>
          </a:p>
          <a:p>
            <a:pPr lvl="2" eaLnBrk="1" hangingPunct="1"/>
            <a:r>
              <a:rPr lang="en-US" b="1" dirty="0" smtClean="0"/>
              <a:t>Identity theft</a:t>
            </a:r>
          </a:p>
          <a:p>
            <a:pPr lvl="2" eaLnBrk="1" hangingPunct="1"/>
            <a:r>
              <a:rPr lang="en-US" b="1" dirty="0" smtClean="0"/>
              <a:t>Data and intellectual property theft</a:t>
            </a:r>
          </a:p>
          <a:p>
            <a:pPr lvl="2" eaLnBrk="1" hangingPunct="1"/>
            <a:r>
              <a:rPr lang="en-US" b="1" dirty="0" smtClean="0"/>
              <a:t>Virus and other malware infection</a:t>
            </a:r>
          </a:p>
          <a:p>
            <a:pPr lvl="2" eaLnBrk="1" hangingPunct="1"/>
            <a:r>
              <a:rPr lang="en-US" b="1" dirty="0" smtClean="0"/>
              <a:t>Fraud</a:t>
            </a:r>
          </a:p>
          <a:p>
            <a:pPr lvl="2" eaLnBrk="1" hangingPunct="1"/>
            <a:r>
              <a:rPr lang="en-US" b="1" dirty="0" smtClean="0"/>
              <a:t>Deceptive marketing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cost to providers of search engines is not insignificant:</a:t>
            </a:r>
          </a:p>
          <a:p>
            <a:pPr lvl="1" eaLnBrk="1" hangingPunct="1"/>
            <a:r>
              <a:rPr lang="en-US" b="1" dirty="0" smtClean="0"/>
              <a:t>"The secondary consequence of spamming is that search engine indexes are inundated with useless pages, increasing the cost of each processed query."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The methods of spammers are likewise costly: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Spamming contravenes the vast majority of ISPs' acceptable-use policies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b="1" dirty="0" smtClean="0"/>
              <a:t>Most spammers go to some trouble to conceal the origins of their spam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b="1" dirty="0" smtClean="0"/>
              <a:t>E-mail, Usenet, and instant-message spam are often sent through insecure proxy servers belonging to unwilling (and unknowing) third parties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Spammers frequently use false names, addresses, phone numbers, and other contact information to set up "disposable" accounts at various Internet service providers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In some cases, they have used falsified or stolen credit card numbers to pay for these accounts.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Allows them to quickly move from one account to the next as each one is discovered and shut down by the host ISPs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smtClean="0"/>
              <a:t>Costs of spam also include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smtClean="0"/>
              <a:t>The collateral costs of the struggle between spammers and the administrators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smtClean="0"/>
              <a:t>Users of the media threatened by spamming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/>
              <a:t>Many users are bothered by spam: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smtClean="0"/>
              <a:t>Increased time reading their e-mail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smtClean="0"/>
              <a:t>Find the content of spam frequently offensive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smtClean="0"/>
              <a:t>Pornography is one of the most frequently advertised products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smtClean="0"/>
              <a:t>Spammers send their spam largely indiscriminately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smtClean="0"/>
              <a:t>Objectionable material may arrive in inappropriate areas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b="1" smtClean="0"/>
              <a:t>A work place e-mail inbox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b="1" smtClean="0"/>
              <a:t>An underage 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Some spammers argue that most of these costs could potentially be alleviated by having spammers reimburse ISPs and individuals for their material</a:t>
            </a:r>
          </a:p>
          <a:p>
            <a:pPr eaLnBrk="1" hangingPunct="1"/>
            <a:r>
              <a:rPr lang="en-US" sz="2600" b="1" smtClean="0"/>
              <a:t>Two problems with this logic: </a:t>
            </a:r>
          </a:p>
          <a:p>
            <a:pPr lvl="1" eaLnBrk="1" hangingPunct="1"/>
            <a:r>
              <a:rPr lang="en-US" sz="2200" b="1" smtClean="0"/>
              <a:t>Rate of reimbursement they could credibly budget is not nearly high enough to pay the direct costs</a:t>
            </a:r>
          </a:p>
          <a:p>
            <a:pPr lvl="1" eaLnBrk="1" hangingPunct="1"/>
            <a:r>
              <a:rPr lang="en-US" sz="2200" b="1" smtClean="0"/>
              <a:t>Human cost is basically unrecoverable</a:t>
            </a:r>
          </a:p>
          <a:p>
            <a:pPr lvl="2" eaLnBrk="1" hangingPunct="1"/>
            <a:r>
              <a:rPr lang="en-US" sz="2000" b="1" smtClean="0"/>
              <a:t>Lost mail</a:t>
            </a:r>
          </a:p>
          <a:p>
            <a:pPr lvl="2" eaLnBrk="1" hangingPunct="1"/>
            <a:r>
              <a:rPr lang="en-US" sz="2000" b="1" smtClean="0"/>
              <a:t>Lost time</a:t>
            </a:r>
          </a:p>
          <a:p>
            <a:pPr lvl="2" eaLnBrk="1" hangingPunct="1"/>
            <a:r>
              <a:rPr lang="en-US" sz="2000" b="1" smtClean="0"/>
              <a:t>Lost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E-mail spam exemplifies a </a:t>
            </a:r>
            <a:r>
              <a:rPr lang="en-US" b="1" dirty="0" smtClean="0">
                <a:hlinkClick r:id="rId2" tooltip="Tragedy of the commons"/>
              </a:rPr>
              <a:t>tragedy of the commons</a:t>
            </a:r>
            <a:r>
              <a:rPr lang="en-US" b="1" dirty="0" smtClean="0"/>
              <a:t>: </a:t>
            </a:r>
          </a:p>
          <a:p>
            <a:pPr lvl="1" eaLnBrk="1" hangingPunct="1"/>
            <a:r>
              <a:rPr lang="en-US" b="1" dirty="0" smtClean="0"/>
              <a:t>Spammers use resources without bearing the entire cost of those resources</a:t>
            </a:r>
          </a:p>
          <a:p>
            <a:pPr lvl="2" eaLnBrk="1" hangingPunct="1"/>
            <a:r>
              <a:rPr lang="en-US" b="1" dirty="0" smtClean="0"/>
              <a:t>Both physical and human</a:t>
            </a:r>
          </a:p>
          <a:p>
            <a:pPr lvl="1" eaLnBrk="1" hangingPunct="1"/>
            <a:r>
              <a:rPr lang="en-US" b="1" dirty="0" smtClean="0"/>
              <a:t>Spammers commonly do not bear the cost at all</a:t>
            </a:r>
          </a:p>
          <a:p>
            <a:pPr lvl="2" eaLnBrk="1" hangingPunct="1"/>
            <a:r>
              <a:rPr lang="en-US" b="1" dirty="0" smtClean="0"/>
              <a:t>Raises the costs for everyone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SPAM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</a:t>
            </a:r>
          </a:p>
          <a:p>
            <a:pPr eaLnBrk="1" hangingPunct="1"/>
            <a:r>
              <a:rPr lang="en-US" dirty="0" smtClean="0">
                <a:hlinkClick r:id="rId2"/>
              </a:rPr>
              <a:t>http://en.wikipedia.org/wiki/Spam_%28electronic%29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Economics: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b="1" dirty="0" smtClean="0"/>
              <a:t>E-mail is so cheap to send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dirty="0" smtClean="0"/>
              <a:t>Tiny number of spammers can saturate the Internet with junk mail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b="1" dirty="0" smtClean="0"/>
              <a:t>Only a tiny percentage of their targets may be motivated to purchase their products (or fall victim to their scams)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dirty="0" smtClean="0"/>
              <a:t>Low cost provides a sufficient conversion rate to keep the spamming alive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b="1" dirty="0" smtClean="0"/>
              <a:t>Even though spam appears not to be economically viable as a way for a reputable company to do business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dirty="0" smtClean="0"/>
              <a:t>Suffices for professional spammers to convince a tiny proportion of gullible advertisers that it is viable for those spammers to stay in business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b="1" dirty="0" smtClean="0"/>
              <a:t>New spammers go into business every day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dirty="0" smtClean="0"/>
              <a:t>Low costs allow a single spammer to do a lot of harm before finally realizing that the business is not profitable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Spam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Secretive nature of spamming operations makes it difficult to determine how prolific an individual spammer can be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dirty="0" smtClean="0"/>
              <a:t>Spammers are hard to track, block or avoid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Spammers may target different networks to different extents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dirty="0" smtClean="0"/>
              <a:t>Depending on how successful they are at attacking the target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Considerable resources are employed to actually measure the amount of spam generated by a single person or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dirty="0" smtClean="0"/>
              <a:t>Victims that use common </a:t>
            </a:r>
            <a:r>
              <a:rPr lang="en-US" sz="2200" b="1" dirty="0" err="1" smtClean="0"/>
              <a:t>antispam</a:t>
            </a:r>
            <a:r>
              <a:rPr lang="en-US" sz="2200" b="1" dirty="0" smtClean="0"/>
              <a:t> hardware, software or services provide opportunities for such tracking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costs of spam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costs of spam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96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“Spam happens" due to a positive Cost-benefit analysis result</a:t>
            </a: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b="1" dirty="0" smtClean="0"/>
              <a:t>Cost</a:t>
            </a:r>
            <a:r>
              <a:rPr lang="en-US" sz="1900" dirty="0" smtClean="0"/>
              <a:t> is the combination of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 dirty="0" smtClean="0"/>
              <a:t>Overhead:</a:t>
            </a:r>
            <a:r>
              <a:rPr lang="en-US" sz="1700" dirty="0" smtClean="0"/>
              <a:t> The costs and overhead of electronic spamming include bandwidth, developing or acquiring an email/wiki/blog spam tool, taking over or acquiring a host/zombie, etc.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 dirty="0" smtClean="0"/>
              <a:t>Transaction cost: </a:t>
            </a:r>
            <a:r>
              <a:rPr lang="en-US" sz="1700" dirty="0" smtClean="0"/>
              <a:t>The incremental cost of contacting each additional recipient once a method of spamming is constructed, multiplied by the number of recipients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 dirty="0" smtClean="0"/>
              <a:t>Risks:</a:t>
            </a:r>
            <a:r>
              <a:rPr lang="en-US" sz="1700" dirty="0" smtClean="0"/>
              <a:t> Chance and severity of legal and/or public reactions, including damages and punitive damages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 dirty="0" smtClean="0"/>
              <a:t>Damage:</a:t>
            </a:r>
            <a:r>
              <a:rPr lang="en-US" sz="1700" dirty="0" smtClean="0"/>
              <a:t> Impact on the community and/or communication channels being spammed 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b="1" dirty="0" smtClean="0"/>
              <a:t>Benefit</a:t>
            </a:r>
            <a:r>
              <a:rPr lang="en-US" sz="1900" dirty="0" smtClean="0"/>
              <a:t> is the total expected profit from spam, which may include any combination of the commercial and non-commercial reasons listed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It is normally linear, based on the incremental benefit of reaching each additional spam recipient, combined with the conversion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costs of spam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/>
            <a:r>
              <a:rPr lang="en-US" smtClean="0"/>
              <a:t>Spam continues to spread to new forms of electronic communication</a:t>
            </a:r>
          </a:p>
          <a:p>
            <a:pPr lvl="1" eaLnBrk="1" hangingPunct="1"/>
            <a:r>
              <a:rPr lang="en-US" smtClean="0"/>
              <a:t>When the cost/benefit becomes positive</a:t>
            </a:r>
          </a:p>
          <a:p>
            <a:pPr lvl="2" eaLnBrk="1" hangingPunct="1"/>
            <a:r>
              <a:rPr lang="en-US" smtClean="0"/>
              <a:t>Low usages – lower impact of spam</a:t>
            </a:r>
          </a:p>
          <a:p>
            <a:pPr eaLnBrk="1" hangingPunct="1"/>
            <a:r>
              <a:rPr lang="en-US" smtClean="0"/>
              <a:t>Spam has evolved to include wikispam and blogspam and others</a:t>
            </a:r>
          </a:p>
          <a:p>
            <a:pPr eaLnBrk="1" hangingPunct="1"/>
            <a:r>
              <a:rPr lang="en-US" smtClean="0"/>
              <a:t>Spam levels will continue to increase until the cost/benefit analysis is balanced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bulk emailers operate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Gathering of addresses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Spammers need </a:t>
            </a:r>
            <a:r>
              <a:rPr lang="en-US" sz="2600" b="1" dirty="0" smtClean="0"/>
              <a:t>e-mail addresses </a:t>
            </a:r>
            <a:r>
              <a:rPr lang="en-US" sz="2600" dirty="0" smtClean="0"/>
              <a:t>of intended recipients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Spammers themselves and </a:t>
            </a:r>
            <a:r>
              <a:rPr lang="en-US" sz="2200" i="1" dirty="0" smtClean="0"/>
              <a:t>list merchants</a:t>
            </a:r>
            <a:r>
              <a:rPr lang="en-US" sz="2200" dirty="0" smtClean="0"/>
              <a:t> gather huge lists of potential e-mail addresses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i="1" dirty="0" smtClean="0"/>
              <a:t>Address harvesting</a:t>
            </a:r>
            <a:r>
              <a:rPr lang="en-US" sz="2000" dirty="0" smtClean="0"/>
              <a:t> is done without the consent of the owners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Sometimes </a:t>
            </a:r>
            <a:r>
              <a:rPr lang="en-US" sz="1800" dirty="0"/>
              <a:t>against </a:t>
            </a:r>
            <a:r>
              <a:rPr lang="en-US" sz="1800" dirty="0" smtClean="0"/>
              <a:t>their </a:t>
            </a:r>
            <a:r>
              <a:rPr lang="en-US" sz="1800" dirty="0"/>
              <a:t>expressed </a:t>
            </a:r>
            <a:r>
              <a:rPr lang="en-US" sz="1800" dirty="0" smtClean="0"/>
              <a:t>will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Spammers' address lists are usually inaccurate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 single spam run may target tens of millions of possible addresses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Many of which are invalid, malformed, or undeliverable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Gathering of addresses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Spammers harvest e-mail addresses from a number of 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One popular method uses e-mail addresses which the owners have published for other purposes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Usenet posts, e.g. those in archives such as Google Groups, frequently yield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Searching the Web for pages with addresses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Corporate staff directories or membership lists of professional societies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Gathering of addresses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Using </a:t>
            </a:r>
            <a:r>
              <a:rPr lang="en-US" sz="2800" dirty="0" err="1" smtClean="0"/>
              <a:t>spambots</a:t>
            </a:r>
            <a:r>
              <a:rPr lang="en-US" sz="2800" dirty="0" smtClean="0"/>
              <a:t> can yield thousands of addresses, most of them deliverable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Discussion mailing lists for the purpose of gathering the addresses of posters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DNS and WHOIS systems require the publication of technical contact information for all Internet domains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Spammers have illegally trawled these resources for email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Spammer viruses may scan the victimized computer's disk drives for email addresses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Sometimes network interfaces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These scanners discover email addresses which have never been exposed on the Web or in </a:t>
            </a:r>
            <a:r>
              <a:rPr lang="en-US" sz="2400" dirty="0" err="1" smtClean="0"/>
              <a:t>Whois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738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Gathering of addresses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Spammers sometimes operate Web pages which purport to remove submitted addresses from spam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Have been found to subscribe the entered addresses to receive more spam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When someone fills out a form it is often sold to a spammer using a web service or http post to transfer the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revenue made from the spammer is shared with the source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E.g. applying online for a mortgage, the owner of this site may have made a deal with a spammer to sell the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Considered the best emails by spammers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They are fresh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User has just signed up for a product or service that often is marketed by spam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Spamming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Abuse of electronic messaging systems to indiscriminately send unsolicited bulk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i="1" dirty="0" smtClean="0"/>
              <a:t>Most common </a:t>
            </a:r>
            <a:r>
              <a:rPr lang="en-US" sz="2200" dirty="0" smtClean="0"/>
              <a:t>current form of spam is </a:t>
            </a:r>
            <a:r>
              <a:rPr lang="en-US" sz="2200" i="1" dirty="0" smtClean="0"/>
              <a:t>e-mail spam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Term is applied to similar abuses in other media: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2" tooltip="Messaging spam"/>
              </a:rPr>
              <a:t>instant messaging spam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3" tooltip="Newsgroup spam"/>
              </a:rPr>
              <a:t>Usenet newsgroup spam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4" tooltip="Spamdexing"/>
              </a:rPr>
              <a:t>Web search engine spam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5" tooltip="Spam in blogs"/>
              </a:rPr>
              <a:t>spam in blogs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6" tooltip="Wiki spam"/>
              </a:rPr>
              <a:t>wiki spam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7" tooltip="Mobile phone spam"/>
              </a:rPr>
              <a:t>mobile phone messaging spam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8" tooltip="Internet forum"/>
              </a:rPr>
              <a:t>Internet forum</a:t>
            </a:r>
            <a:r>
              <a:rPr lang="en-US" dirty="0" smtClean="0"/>
              <a:t> spam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9" tooltip="Junk fax"/>
              </a:rPr>
              <a:t>junk fax transmissions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Video sharing sites (new)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Gathering of addresses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/>
              <a:t>If the sent spam is "bounced" or sent back to the sender by various programs that eliminate spam, or if the recipient clicks on a unsubscribe link</a:t>
            </a:r>
          </a:p>
          <a:p>
            <a:pPr lvl="1" eaLnBrk="1" hangingPunct="1"/>
            <a:r>
              <a:rPr lang="en-US" smtClean="0"/>
              <a:t>Can cause that email address to be marked as "valid", which is interpreted by the spammer as "send me more"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Delivery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Delivering spam messages</a:t>
            </a:r>
          </a:p>
          <a:p>
            <a:pPr lvl="1" eaLnBrk="1" hangingPunct="1"/>
            <a:r>
              <a:rPr lang="en-US" smtClean="0"/>
              <a:t>Internet users and system administrators have deployed a vast array of techniques to block, filter, or otherwise banish spam from users' mailboxes</a:t>
            </a:r>
          </a:p>
          <a:p>
            <a:pPr lvl="2" eaLnBrk="1" hangingPunct="1"/>
            <a:r>
              <a:rPr lang="en-US" smtClean="0"/>
              <a:t>Almost all ISPs forbid the use of their services to send spam or to operate spam-support services</a:t>
            </a:r>
          </a:p>
          <a:p>
            <a:pPr lvl="2" eaLnBrk="1" hangingPunct="1"/>
            <a:r>
              <a:rPr lang="en-US" smtClean="0"/>
              <a:t>Both commercial firms and volunteers run subscriber services dedicated to blocking or filtering spam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Delivery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Using Webmail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Common practice of spammers is to create accounts on free webmail services, such as Hotmail, to send spam or to receive e-mailed responses from potential customers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Because of the amount of mail sent by spammers, they require several e-mail accounts, and use web bots to automate the creation of these accounts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Many of these services have adopted a system called the </a:t>
            </a:r>
            <a:r>
              <a:rPr lang="en-US" sz="1800" dirty="0" err="1" smtClean="0">
                <a:solidFill>
                  <a:srgbClr val="FF0000"/>
                </a:solidFill>
              </a:rPr>
              <a:t>captcha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Users attempting to create a new account are presented with a graphic of a word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Uses a strange font, on a difficult to read background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Humans are able to read these graphics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Required to enter the word to complete the application for a new account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Hard for computers to read of the characters using standard </a:t>
            </a:r>
            <a:r>
              <a:rPr lang="en-US" sz="1600" dirty="0" smtClean="0">
                <a:hlinkClick r:id="rId2" tooltip="Optical character recognition"/>
              </a:rPr>
              <a:t>OCR</a:t>
            </a:r>
            <a:r>
              <a:rPr lang="en-US" sz="1600" dirty="0" smtClean="0"/>
              <a:t> techniques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Blind users of </a:t>
            </a:r>
            <a:r>
              <a:rPr lang="en-US" sz="1600" dirty="0" err="1" smtClean="0"/>
              <a:t>captchas</a:t>
            </a:r>
            <a:r>
              <a:rPr lang="en-US" sz="1600" dirty="0" smtClean="0"/>
              <a:t> typically get an audio sample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Spammers have found ways of circumventing this measure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Reportedly, they have set up sites offering free pornography: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To get access to the site, a user displays a graphic from one of these webmail sites, and must enter the word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Once the </a:t>
            </a:r>
            <a:r>
              <a:rPr lang="en-US" sz="1600" dirty="0" err="1" smtClean="0"/>
              <a:t>bot</a:t>
            </a:r>
            <a:r>
              <a:rPr lang="en-US" sz="1600" dirty="0" smtClean="0"/>
              <a:t> has successfully created the account, the user gains access to the pornographic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b="1" smtClean="0"/>
              <a:t>Using other people's computers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If spammers send large quantities of spam directly from their ISP accounts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Recipients would complain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ISPs would shut their accounts down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One of the basic techniques of sending spam is sending it from someone else's computer and network connection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Spammers protect themselves in several ways: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Hide their tracks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Get others' systems to do most of the work of delivering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Direct the efforts of investigators towards the other systems rather than the spammers themselves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Increasing broadband usage gave rise to a great number of computers that are online as long as they are turned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Owners do not always take steps to protect them from malware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A botnet consisting of several hundred compromised machines can effortlessly churn out millions of messages per day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Also complicates the tracing of spammer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Open relays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 the 1990s, the most common way spammers did this was to use </a:t>
            </a:r>
            <a:r>
              <a:rPr lang="en-US" sz="2000" b="1" dirty="0" smtClean="0"/>
              <a:t>open mail relays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An open relay is an MTA (mail server) is configured to pass along messages sent to it from </a:t>
            </a:r>
            <a:r>
              <a:rPr lang="en-US" sz="1800" i="1" dirty="0" smtClean="0"/>
              <a:t>any</a:t>
            </a:r>
            <a:r>
              <a:rPr lang="en-US" sz="1800" dirty="0" smtClean="0"/>
              <a:t> location, to </a:t>
            </a:r>
            <a:r>
              <a:rPr lang="en-US" sz="1800" i="1" dirty="0" smtClean="0"/>
              <a:t>any</a:t>
            </a:r>
            <a:r>
              <a:rPr lang="en-US" sz="1800" dirty="0" smtClean="0"/>
              <a:t> recipient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 the original SMTP mail architecture, this was the default behavior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 user could send mail to practically any mail server, which would pass it along towards the intended recipient's mail server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SMTP standard was written before spamming when there were few hosts on the internet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Those on the internet abided by a certain level of conduct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 cooperative, open approach was useful in ensuring that mail was delivered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Vulnerable to abuse by spammers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Spammers could forward batches of spam through open relays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Leaving the job of delivering the messages up to the relays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Soon mail system administrators concerned about spam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Began to demand that other mail operators configure MTAs to cease being open relays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324600"/>
            <a:ext cx="8117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First SPAM: </a:t>
            </a:r>
            <a:r>
              <a:rPr lang="en-US" sz="1400" dirty="0" smtClean="0">
                <a:hlinkClick r:id="rId2"/>
              </a:rPr>
              <a:t>http://thelongestlistofthelongeststuffatthelongestdomainnameatlonglast.com/first96.html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Open proxies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Within a few years, open relays became rare and spammers resorted to other tactics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Most prominently the use of open proxies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 proxy is a network service for making indirect connections to other network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Client connects to the proxy and instructs it to connect to a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Server perceives an incoming connection from the proxy, not the original client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i="1" dirty="0" smtClean="0"/>
              <a:t>Open</a:t>
            </a:r>
            <a:r>
              <a:rPr lang="en-US" sz="1800" dirty="0" smtClean="0"/>
              <a:t> proxy is one which will create connections for </a:t>
            </a:r>
            <a:r>
              <a:rPr lang="en-US" sz="1800" i="1" dirty="0" smtClean="0"/>
              <a:t>any</a:t>
            </a:r>
            <a:r>
              <a:rPr lang="en-US" sz="1800" dirty="0" smtClean="0"/>
              <a:t> client to </a:t>
            </a:r>
            <a:r>
              <a:rPr lang="en-US" sz="1800" i="1" dirty="0" smtClean="0"/>
              <a:t>any</a:t>
            </a:r>
            <a:r>
              <a:rPr lang="en-US" sz="1800" dirty="0" smtClean="0"/>
              <a:t> server, without authentication.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Like open relays, open proxies were once relatively common, as many administrators did not see a need to restrict access to them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Spammer can direct an open proxy to connect to a mail server, and send spam through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mail server logs a connection from the proxy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Not the spammer's own computer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Provides an even greater degree of concealment for the spammer than an open relay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Most relays log the client address in the headers of messages they pass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Open proxies have also been used to conceal the sources of attacks against other services besides mail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Web sites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>
                <a:hlinkClick r:id="rId2" tooltip="Internet Relay Chat"/>
              </a:rPr>
              <a:t>IRC</a:t>
            </a:r>
            <a:r>
              <a:rPr lang="en-US" sz="1400" dirty="0" smtClean="0"/>
              <a:t> servers.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Spammer viruses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 2003, spam investigators saw a radical change in the way spammers sent spam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Spammers began creating "services" of their own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Using computer viruses designed to deploy proxies and other spam-sending tools, spammers could harness hundreds of thousands of end-user computers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Original version of Windows XP as well as XP-SP1 had several major vulnerabilities that allowed the machines to be compromised over a network connection without requiring actions on the part of the user or owner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Most of the major Windows e-mail viruses of 2003, including the </a:t>
            </a:r>
            <a:r>
              <a:rPr lang="en-US" sz="1800" dirty="0" err="1" smtClean="0"/>
              <a:t>Sobig</a:t>
            </a:r>
            <a:r>
              <a:rPr lang="en-US" sz="1800" dirty="0" smtClean="0"/>
              <a:t> and </a:t>
            </a:r>
            <a:r>
              <a:rPr lang="en-US" sz="1800" dirty="0" err="1" smtClean="0"/>
              <a:t>Mimail</a:t>
            </a:r>
            <a:r>
              <a:rPr lang="en-US" sz="1800" dirty="0" smtClean="0"/>
              <a:t> virus families, functioned as </a:t>
            </a:r>
            <a:r>
              <a:rPr lang="en-US" sz="1800" b="1" dirty="0" smtClean="0"/>
              <a:t>spammer viruses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Designed expressly to make infected computers available as spamming tools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Besides sending spam, spammer viruses serve spammers in other ways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 smtClean="0"/>
              <a:t>DDoS</a:t>
            </a:r>
            <a:r>
              <a:rPr lang="en-US" sz="1600" dirty="0" smtClean="0"/>
              <a:t> attacks upon DNSBLs and other anti-spam resources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First wave of </a:t>
            </a:r>
            <a:r>
              <a:rPr lang="en-US" sz="1600" i="1" dirty="0" smtClean="0"/>
              <a:t>effective</a:t>
            </a:r>
            <a:r>
              <a:rPr lang="en-US" sz="1600" dirty="0" smtClean="0"/>
              <a:t> attacks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 August of that year, engineering company </a:t>
            </a:r>
            <a:r>
              <a:rPr lang="en-US" sz="1800" dirty="0" err="1" smtClean="0"/>
              <a:t>Osirusoft</a:t>
            </a:r>
            <a:r>
              <a:rPr lang="en-US" sz="1800" dirty="0" smtClean="0"/>
              <a:t> ceased providing DNSBL mirrors of the SPEWS and other </a:t>
            </a:r>
            <a:r>
              <a:rPr lang="en-US" sz="1800" dirty="0" err="1" smtClean="0"/>
              <a:t>blocklists</a:t>
            </a:r>
            <a:r>
              <a:rPr lang="en-US" sz="1800" dirty="0" smtClean="0"/>
              <a:t>, after several days of unceasing attack from virus-infected hosts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very next month, DNSBL operator Monkeys.com succumbed to the attacks as well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Other DNSBL operators, such as </a:t>
            </a:r>
            <a:r>
              <a:rPr lang="en-US" sz="1600" dirty="0" err="1" smtClean="0"/>
              <a:t>Spamhaus</a:t>
            </a:r>
            <a:r>
              <a:rPr lang="en-US" sz="1600" dirty="0" smtClean="0"/>
              <a:t>, have deployed global mirroring and other anti-</a:t>
            </a:r>
            <a:r>
              <a:rPr lang="en-US" sz="1600" dirty="0" err="1" smtClean="0"/>
              <a:t>DDoS</a:t>
            </a:r>
            <a:r>
              <a:rPr lang="en-US" sz="1600" dirty="0" smtClean="0"/>
              <a:t> methods to resist these attacks.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Obfuscating message content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Many spam-filtering techniques work by searching for patterns in the headers or bodies of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User decides all e-mail with the word "Viagra" in the subject line is spam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Instruct mail program to automatically delete all such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To defeat such filters, the spammers can intentionally misspell commonly-filtered words or insert other characters, as in the following examples: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V1agra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err="1" smtClean="0"/>
              <a:t>Via'gra</a:t>
            </a:r>
            <a:r>
              <a:rPr lang="en-US" sz="14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V I A G R A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err="1" smtClean="0"/>
              <a:t>Vaigra</a:t>
            </a:r>
            <a:r>
              <a:rPr lang="en-US" sz="14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\ /</a:t>
            </a:r>
            <a:r>
              <a:rPr lang="en-US" sz="1400" dirty="0" err="1" smtClean="0"/>
              <a:t>iagra</a:t>
            </a:r>
            <a:r>
              <a:rPr lang="en-US" sz="14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err="1" smtClean="0"/>
              <a:t>Vi@graa</a:t>
            </a:r>
            <a:r>
              <a:rPr lang="en-US" sz="1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Leave the word readable to humans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Not likely to be recognized by a literal computer program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Somewhat effective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Modern filter patterns designed to recognize blacklisted terms in the various iterations of misspelling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Other filters target the actual obfuscation methods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Non-standard use of punctuation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Numerals into unusual places, for example: within in a word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Note: Using most common variations, it is possible to spell "Viagra" in over 1.3 * 10</a:t>
            </a:r>
            <a:r>
              <a:rPr lang="en-US" sz="1800" baseline="30000" dirty="0" smtClean="0"/>
              <a:t>21</a:t>
            </a:r>
            <a:r>
              <a:rPr lang="en-US" sz="1800" dirty="0" smtClean="0"/>
              <a:t> ways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www.douglastwitchell.com/scrambled_words.php</a:t>
            </a: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Hiding SPAM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HTML-based e-mail gives the spammer more tools to obfuscate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Inserting HTML comments between letters can foil some filters, as can including text made invisible by setting the font color to white on a white background, or shrinking the font size to the smallest fine print.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V&lt;!--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--&gt;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&lt;!--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--&gt;a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&lt;!--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--&gt;g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&lt;!--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--&gt;r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&lt;!--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--&gt;a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Another common ploy involves presenting the text as an image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Sent along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Loaded from a remote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Can be foiled by not permitting an e-mail-program to load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Filters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Bayesian filtering has become popular as a spam-filtering technique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Message contains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smtClean="0"/>
              <a:t>Many words which are typically used in spam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smtClean="0"/>
              <a:t>Some words rarely used in spam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smtClean="0">
                <a:sym typeface="Wingdings" pitchFamily="2" charset="2"/>
              </a:rPr>
              <a:t></a:t>
            </a:r>
            <a:r>
              <a:rPr lang="en-US" sz="1500" smtClean="0"/>
              <a:t> it is likely to be spam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Spammers have started using methods to weaken Bayesian filtering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Roughly, Bayesian filters rely on word probabilities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To fool Bayesian filters, some spammers, alongside the sales pitch, now include lines of irrelevant, random words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smtClean="0"/>
              <a:t>Technique known as Bayesian poisoning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smtClean="0"/>
              <a:t>A variant on this tactic may be borrowed from the Usenet abuser known as "Hipcrime“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Includes passages from books taken from Project Gutenberg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400" smtClean="0"/>
              <a:t>Nonsense sentences generated with "dissociated press" algorithms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smtClean="0"/>
              <a:t>Randomly generated phrases can create spoetry (spam poetry) or spam art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After these nonsense subject lines were recognized as spam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Next trend in spam subjects started: Biblical passages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A program is fed Bible passages and chops them up into segments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This text, often very different from the writing style of today such as the King James Version, will confuse both humans and spam filters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Spamming is economically viable because: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“Advertisers” have very little operating costs beyond the management of their mailing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Difficult to hold senders accountable for their mass mailings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Since the barrier to entry is so 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Spammers are numerous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Volume of unsolicited mail has become very high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The costs are borne by the public and by ISPs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Lost productivity and fraud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Needed to add extra capacity to cope with the deluge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Spamming is widely reviled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Subject of legislation in many jurisdictions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Anti-spam techniques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Anti-spam techniques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US Department of Energy Computer Incident Advisory Committee (CIAC) has provided specific countermeasures against electronic mail spamming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Some popular methods for filtering and refusing spam include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e-mail filtering based on the content of the e-mail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DNS-based </a:t>
            </a:r>
            <a:r>
              <a:rPr lang="en-US" sz="2000" dirty="0" err="1" smtClean="0"/>
              <a:t>blackhole</a:t>
            </a:r>
            <a:r>
              <a:rPr lang="en-US" sz="2000" dirty="0" smtClean="0"/>
              <a:t> lists (DNSBL)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Greylisting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Spamtraps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Enforcing technical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Checksumming</a:t>
            </a:r>
            <a:r>
              <a:rPr lang="en-US" sz="2000" dirty="0" smtClean="0"/>
              <a:t> systems to detect bulk email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Putting a cost on the sender via a Proof-of-work system or a micropayment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Each method has strengths and weaknesses and each is controversial due to its weaknesses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Anti-spam techniques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Detecting spam based on the content of the e-mail is very popular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Detecting keywords such as "</a:t>
            </a:r>
            <a:r>
              <a:rPr lang="en-US" sz="2200" dirty="0" err="1" smtClean="0"/>
              <a:t>viagra</a:t>
            </a:r>
            <a:r>
              <a:rPr lang="en-US" sz="2200" dirty="0" smtClean="0"/>
              <a:t>“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By statistical means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Such methods can be very accurate when they are correctly tuned to the types of legitimate email that an individual gets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Can also make </a:t>
            </a:r>
            <a:r>
              <a:rPr lang="en-US" sz="2200" dirty="0" smtClean="0">
                <a:solidFill>
                  <a:srgbClr val="FF0000"/>
                </a:solidFill>
              </a:rPr>
              <a:t>detection errors </a:t>
            </a:r>
            <a:r>
              <a:rPr lang="en-US" sz="2200" dirty="0" smtClean="0"/>
              <a:t>such as detecting the keyword "</a:t>
            </a:r>
            <a:r>
              <a:rPr lang="en-US" sz="2200" dirty="0" err="1" smtClean="0">
                <a:solidFill>
                  <a:srgbClr val="FF0000"/>
                </a:solidFill>
              </a:rPr>
              <a:t>cialis</a:t>
            </a:r>
            <a:r>
              <a:rPr lang="en-US" sz="2200" dirty="0" smtClean="0">
                <a:solidFill>
                  <a:srgbClr val="FF0000"/>
                </a:solidFill>
              </a:rPr>
              <a:t>"</a:t>
            </a:r>
            <a:r>
              <a:rPr lang="en-US" sz="2200" dirty="0" smtClean="0"/>
              <a:t> in the word "spe</a:t>
            </a:r>
            <a:r>
              <a:rPr lang="en-US" sz="2200" dirty="0" smtClean="0">
                <a:solidFill>
                  <a:srgbClr val="FF0000"/>
                </a:solidFill>
              </a:rPr>
              <a:t>cialis</a:t>
            </a:r>
            <a:r>
              <a:rPr lang="en-US" sz="2200" dirty="0" smtClean="0"/>
              <a:t>t".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Content also doesn't determine whether the email was either unsolicited or bulk, the two key features of spam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If a friend sends you a joke that mentions "</a:t>
            </a:r>
            <a:r>
              <a:rPr lang="en-US" sz="2000" dirty="0" err="1" smtClean="0"/>
              <a:t>viagra</a:t>
            </a:r>
            <a:r>
              <a:rPr lang="en-US" sz="2000" dirty="0" smtClean="0"/>
              <a:t>", content filters could easily mark it as being spam even though it is both solicited and not bulk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Anti-spam techniques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DNS Black Lists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most popular DNSBLs are lists of IP addresses of known spammers, open relays, zombie spammers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Spamtraps</a:t>
            </a:r>
            <a:r>
              <a:rPr lang="en-US" sz="2800" dirty="0" smtClean="0"/>
              <a:t> are often email addresses that were never valid or have been invalid for a long time that are used to collect spam.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Effective </a:t>
            </a:r>
            <a:r>
              <a:rPr lang="en-US" sz="2400" dirty="0" err="1" smtClean="0"/>
              <a:t>spamtrap</a:t>
            </a:r>
            <a:r>
              <a:rPr lang="en-US" sz="2400" dirty="0" smtClean="0"/>
              <a:t> are not announced and are only found by dictionary attacks or by pulling addresses off hidden web pages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For a </a:t>
            </a:r>
            <a:r>
              <a:rPr lang="en-US" sz="2400" dirty="0" err="1" smtClean="0"/>
              <a:t>spamtrap</a:t>
            </a:r>
            <a:r>
              <a:rPr lang="en-US" sz="2400" dirty="0" smtClean="0"/>
              <a:t> to remain effective the address must never be given to anyone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Some black lists use </a:t>
            </a:r>
            <a:r>
              <a:rPr lang="en-US" sz="2400" dirty="0" err="1" smtClean="0"/>
              <a:t>spamtraps</a:t>
            </a:r>
            <a:r>
              <a:rPr lang="en-US" sz="2400" dirty="0" smtClean="0"/>
              <a:t> to catch spammers and blacklist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Anti-spam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Grey-list</a:t>
            </a:r>
          </a:p>
          <a:p>
            <a:pPr lvl="1"/>
            <a:r>
              <a:rPr lang="en-US" dirty="0" smtClean="0"/>
              <a:t>Temporarily reject an email</a:t>
            </a:r>
          </a:p>
          <a:p>
            <a:pPr lvl="2"/>
            <a:r>
              <a:rPr lang="en-US" dirty="0" smtClean="0"/>
              <a:t>Set Timer</a:t>
            </a:r>
          </a:p>
          <a:p>
            <a:pPr lvl="2"/>
            <a:r>
              <a:rPr lang="en-US" dirty="0" smtClean="0"/>
              <a:t>Accept if it is sent again after the timer is done</a:t>
            </a:r>
          </a:p>
          <a:p>
            <a:pPr lvl="1"/>
            <a:r>
              <a:rPr lang="en-US" dirty="0" smtClean="0"/>
              <a:t>Spammers rarely try to resend rejected mail</a:t>
            </a:r>
          </a:p>
          <a:p>
            <a:pPr lvl="2"/>
            <a:r>
              <a:rPr lang="en-US" dirty="0" err="1" smtClean="0"/>
              <a:t>Shotgunning</a:t>
            </a:r>
            <a:r>
              <a:rPr lang="en-US" dirty="0" smtClean="0"/>
              <a:t> email to 100s or 1000s</a:t>
            </a:r>
          </a:p>
          <a:p>
            <a:pPr lvl="2"/>
            <a:r>
              <a:rPr lang="en-US" dirty="0" smtClean="0"/>
              <a:t>Don’t bother to check for rejections</a:t>
            </a:r>
          </a:p>
          <a:p>
            <a:pPr lvl="1"/>
            <a:r>
              <a:rPr lang="en-US" dirty="0" smtClean="0"/>
              <a:t>Legitimate email systems will typically retry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Anti-spam techniques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Enforcing  the technical requirements of SMTP can be used to block mail coming from systems that are not compliant with the RFC standards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 lot of spammers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Use poorly written software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Unable to comply with the standards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Do not have legitimate control of the computer sending spam (zombie computer)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Setting restrictions on the mail transfer agent can reduce spam significantly.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Simply requiring a valid fully qualified domain name (FQDN) in the SMTP's EHLO (extended hello) statement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May block 25% of incoming spam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Some small organizations remove their MX (Mail </a:t>
            </a:r>
            <a:r>
              <a:rPr lang="en-US" sz="1800" dirty="0" err="1" smtClean="0"/>
              <a:t>eXchange</a:t>
            </a:r>
            <a:r>
              <a:rPr lang="en-US" sz="1800" dirty="0" smtClean="0"/>
              <a:t>) record and arrange to have their A-record point to their SMTP server.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RFC standards call for fall-back to a domain's A record when an MX lookup fails.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Runs the risk of losing some legitimate e-mail from being received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Some claim that it results in a 75% reduction in spam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Although SPAM is not directly related to Infrastructure</a:t>
            </a:r>
          </a:p>
          <a:p>
            <a:pPr lvl="1" eaLnBrk="1" hangingPunct="1"/>
            <a:r>
              <a:rPr lang="en-US" smtClean="0"/>
              <a:t>Infrastructure can be impacted by SPAM</a:t>
            </a:r>
          </a:p>
          <a:p>
            <a:pPr lvl="1" eaLnBrk="1" hangingPunct="1"/>
            <a:r>
              <a:rPr lang="en-US" smtClean="0"/>
              <a:t>Use the Infrastructure to reduce the effects of SPAM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39825"/>
          </a:xfrm>
        </p:spPr>
        <p:txBody>
          <a:bodyPr/>
          <a:lstStyle/>
          <a:p>
            <a:r>
              <a:rPr lang="en-US" dirty="0" smtClean="0"/>
              <a:t>Tragedy of the commons:</a:t>
            </a:r>
            <a:br>
              <a:rPr lang="en-US" dirty="0" smtClean="0"/>
            </a:br>
            <a:r>
              <a:rPr lang="en-US" sz="2800" dirty="0" smtClean="0"/>
              <a:t>(best answer)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0133607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30725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Victims pay the cost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Spam senders share the cost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Make it easy to spam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Makes it easy to block spam</a:t>
            </a:r>
            <a:endParaRPr lang="en-US" sz="3200" dirty="0"/>
          </a:p>
        </p:txBody>
      </p:sp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 rot="10800000">
            <a:off x="71119" y="1645920"/>
            <a:ext cx="482600" cy="482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people that create electronic spam are called </a:t>
            </a:r>
            <a:r>
              <a:rPr lang="en-US" i="1" smtClean="0"/>
              <a:t>spammers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origins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18876"/>
              </p:ext>
            </p:extLst>
          </p:nvPr>
        </p:nvGraphicFramePr>
        <p:xfrm>
          <a:off x="559863" y="2279650"/>
          <a:ext cx="8011296" cy="3886203"/>
        </p:xfrm>
        <a:graphic>
          <a:graphicData uri="http://schemas.openxmlformats.org/drawingml/2006/table">
            <a:tbl>
              <a:tblPr/>
              <a:tblGrid>
                <a:gridCol w="1573737"/>
                <a:gridCol w="2362200"/>
                <a:gridCol w="4075359"/>
              </a:tblGrid>
              <a:tr h="697523">
                <a:tc>
                  <a:txBody>
                    <a:bodyPr/>
                    <a:lstStyle/>
                    <a:p>
                      <a:r>
                        <a:rPr lang="en-US" b="1" dirty="0"/>
                        <a:t>Rank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Percentage of spam volume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8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>
                          <a:hlinkClick r:id="rId2" tooltip="India"/>
                        </a:rPr>
                        <a:t>India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13.7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8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>
                          <a:hlinkClick r:id="rId3" tooltip="Russia"/>
                        </a:rPr>
                        <a:t>Russia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9.0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85"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>
                          <a:hlinkClick r:id="rId4" tooltip="Vietnam"/>
                        </a:rPr>
                        <a:t>Vietnam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85">
                <a:tc rowSpan="2">
                  <a:txBody>
                    <a:bodyPr/>
                    <a:lstStyle/>
                    <a:p>
                      <a:r>
                        <a:rPr lang="en-US"/>
                        <a:t>4 (tie)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>
                          <a:hlinkClick r:id="rId5" tooltip="South Korea"/>
                        </a:rPr>
                        <a:t>South Korea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>
                          <a:hlinkClick r:id="rId6" tooltip="Indonesia"/>
                        </a:rPr>
                        <a:t>Indonesia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85"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>
                          <a:hlinkClick r:id="rId7" tooltip="China"/>
                        </a:rPr>
                        <a:t>China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85"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>
                          <a:hlinkClick r:id="rId8" tooltip="Brazil"/>
                        </a:rPr>
                        <a:t>Brazil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4.5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85"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>
                          <a:hlinkClick r:id="rId9" tooltip="United States"/>
                        </a:rPr>
                        <a:t>United States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88092" y="1428889"/>
            <a:ext cx="81548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 2011 Cisco Systems report shows spam volume originating from countries worldwide.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 </a:t>
            </a:r>
            <a:r>
              <a:rPr kumimoji="0" lang="en-US" altLang="en-US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 </a:t>
            </a:r>
            <a:r>
              <a:rPr kumimoji="0" lang="en-US" altLang="en-US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 </a:t>
            </a:r>
            <a:r>
              <a:rPr kumimoji="0" lang="en-US" altLang="en-US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 </a:t>
            </a:r>
            <a:r>
              <a:rPr kumimoji="0" lang="en-US" altLang="en-US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 </a:t>
            </a:r>
            <a:r>
              <a:rPr kumimoji="0" lang="en-US" altLang="en-US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 </a:t>
            </a:r>
            <a:r>
              <a:rPr kumimoji="0" lang="en-US" altLang="en-US" sz="7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61" name="Picture 13" descr="http://upload.wikimedia.org/wikipedia/en/thumb/4/41/Flag_of_India.svg/23px-Flag_of_India.svg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688" y="213677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upload.wikimedia.org/wikipedia/en/thumb/f/f3/Flag_of_Russia.svg/23px-Flag_of_Russia.svg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725" y="213677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://upload.wikimedia.org/wikipedia/commons/thumb/2/21/Flag_of_Vietnam.svg/23px-Flag_of_Vietnam.svg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113" y="213677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upload.wikimedia.org/wikipedia/commons/thumb/0/09/Flag_of_South_Korea.svg/23px-Flag_of_South_Korea.svg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900" y="213677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://upload.wikimedia.org/wikipedia/commons/thumb/9/9f/Flag_of_Indonesia.svg/23px-Flag_of_Indonesia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688" y="213677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upload.wikimedia.org/wikipedia/commons/thumb/f/fa/Flag_of_the_People%27s_Republic_of_China.svg/23px-Flag_of_the_People%27s_Republic_of_China.sv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2136775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http://upload.wikimedia.org/wikipedia/en/thumb/0/05/Flag_of_Brazil.svg/22px-Flag_of_Brazil.svg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5263" y="2136775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upload.wikimedia.org/wikipedia/en/thumb/a/a4/Flag_of_the_United_States.svg/23px-Flag_of_the_United_States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0050" y="2136775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0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Spamhaus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Tracks Spam</a:t>
            </a:r>
          </a:p>
          <a:p>
            <a:r>
              <a:rPr lang="en-US" dirty="0" smtClean="0"/>
              <a:t>Current top countries:</a:t>
            </a:r>
          </a:p>
          <a:p>
            <a:pPr lvl="1"/>
            <a:r>
              <a:rPr lang="en-US" dirty="0">
                <a:hlinkClick r:id="rId2"/>
              </a:rPr>
              <a:t>https://www.spamhaus.org/statistics/countries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SPAM</a:t>
            </a:r>
            <a:br>
              <a:rPr lang="en-US" dirty="0" smtClean="0"/>
            </a:br>
            <a:r>
              <a:rPr lang="en-US" sz="2800" dirty="0" smtClean="0"/>
              <a:t>from Plantronics web site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47593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Phone </a:t>
            </a:r>
            <a:r>
              <a:rPr lang="en-US" dirty="0"/>
              <a:t>spam is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rise</a:t>
            </a:r>
          </a:p>
          <a:p>
            <a:pPr lvl="1"/>
            <a:r>
              <a:rPr lang="en-US" dirty="0" smtClean="0"/>
              <a:t>It’s costing </a:t>
            </a:r>
            <a:r>
              <a:rPr lang="en-US" dirty="0"/>
              <a:t>small </a:t>
            </a:r>
            <a:r>
              <a:rPr lang="en-US" dirty="0" smtClean="0"/>
              <a:t>businesses </a:t>
            </a:r>
            <a:r>
              <a:rPr lang="en-US" dirty="0"/>
              <a:t>a lot of money in lost </a:t>
            </a:r>
            <a:r>
              <a:rPr lang="en-US" dirty="0" smtClean="0"/>
              <a:t>productivity</a:t>
            </a:r>
          </a:p>
          <a:p>
            <a:pPr lvl="2"/>
            <a:r>
              <a:rPr lang="en-US" dirty="0" smtClean="0"/>
              <a:t>As </a:t>
            </a:r>
            <a:r>
              <a:rPr lang="en-US" dirty="0"/>
              <a:t>much as a half a billion dollars a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Data from </a:t>
            </a:r>
            <a:r>
              <a:rPr lang="en-US" dirty="0"/>
              <a:t>mobile advertising firm </a:t>
            </a:r>
            <a:r>
              <a:rPr lang="en-US" dirty="0" err="1" smtClean="0"/>
              <a:t>Marchex</a:t>
            </a:r>
            <a:endParaRPr lang="en-US" dirty="0" smtClean="0"/>
          </a:p>
          <a:p>
            <a:pPr lvl="1"/>
            <a:r>
              <a:rPr lang="en-US" dirty="0" smtClean="0"/>
              <a:t>Aggregated </a:t>
            </a:r>
            <a:r>
              <a:rPr lang="en-US" dirty="0"/>
              <a:t>data from nearly 40 million phone calls blocked during 2013 to U.S. small business through its Clean Call </a:t>
            </a:r>
            <a:r>
              <a:rPr lang="en-US" dirty="0" smtClean="0"/>
              <a:t>technology</a:t>
            </a:r>
          </a:p>
          <a:p>
            <a:r>
              <a:rPr lang="en-US" dirty="0"/>
              <a:t>S</a:t>
            </a:r>
            <a:r>
              <a:rPr lang="en-US" dirty="0" smtClean="0"/>
              <a:t>tudy </a:t>
            </a:r>
            <a:r>
              <a:rPr lang="en-US" dirty="0"/>
              <a:t>found, among other data:</a:t>
            </a:r>
          </a:p>
          <a:p>
            <a:pPr lvl="1"/>
            <a:r>
              <a:rPr lang="en-US" dirty="0"/>
              <a:t>Answering spam calls </a:t>
            </a:r>
            <a:r>
              <a:rPr lang="en-US" dirty="0">
                <a:solidFill>
                  <a:srgbClr val="FF0000"/>
                </a:solidFill>
              </a:rPr>
              <a:t>wastes</a:t>
            </a:r>
            <a:r>
              <a:rPr lang="en-US" dirty="0"/>
              <a:t> nearly</a:t>
            </a:r>
            <a:r>
              <a:rPr lang="en-US" dirty="0">
                <a:solidFill>
                  <a:srgbClr val="FF0000"/>
                </a:solidFill>
              </a:rPr>
              <a:t> 20 million hours </a:t>
            </a:r>
            <a:r>
              <a:rPr lang="en-US" dirty="0"/>
              <a:t>a year for small businesses in the U.S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Translates </a:t>
            </a:r>
            <a:r>
              <a:rPr lang="en-US" dirty="0"/>
              <a:t>to about $475 million </a:t>
            </a:r>
            <a:r>
              <a:rPr lang="en-US" dirty="0" smtClean="0"/>
              <a:t>annually</a:t>
            </a:r>
            <a:endParaRPr lang="en-US" dirty="0"/>
          </a:p>
          <a:p>
            <a:pPr lvl="1"/>
            <a:r>
              <a:rPr lang="en-US" dirty="0" smtClean="0"/>
              <a:t>Volume </a:t>
            </a:r>
            <a:r>
              <a:rPr lang="en-US" dirty="0"/>
              <a:t>of detected and blocked calls jumped 162 percent from January 2013 to January </a:t>
            </a:r>
            <a:r>
              <a:rPr lang="en-US" dirty="0" smtClean="0"/>
              <a:t>2014</a:t>
            </a:r>
          </a:p>
          <a:p>
            <a:pPr lvl="2"/>
            <a:r>
              <a:rPr lang="en-US" dirty="0" smtClean="0"/>
              <a:t>Is </a:t>
            </a:r>
            <a:r>
              <a:rPr lang="en-US" dirty="0"/>
              <a:t>on track to keep rising with the mass adoption of mobile </a:t>
            </a:r>
            <a:r>
              <a:rPr lang="en-US" dirty="0" smtClean="0"/>
              <a:t>phones</a:t>
            </a:r>
            <a:endParaRPr lang="en-US" dirty="0"/>
          </a:p>
          <a:p>
            <a:pPr lvl="1"/>
            <a:r>
              <a:rPr lang="en-US" dirty="0"/>
              <a:t>An average spam call is two </a:t>
            </a:r>
            <a:r>
              <a:rPr lang="en-US" dirty="0" smtClean="0"/>
              <a:t>minutes</a:t>
            </a:r>
          </a:p>
          <a:p>
            <a:pPr lvl="2"/>
            <a:r>
              <a:rPr lang="en-US" dirty="0" smtClean="0"/>
              <a:t>Due </a:t>
            </a:r>
            <a:r>
              <a:rPr lang="en-US" dirty="0"/>
              <a:t>in part to spammers using more deceptive practices to keep businesses on the phone </a:t>
            </a:r>
            <a:r>
              <a:rPr lang="en-US" dirty="0" smtClean="0"/>
              <a:t>longer</a:t>
            </a:r>
            <a:endParaRPr lang="en-US" dirty="0"/>
          </a:p>
          <a:p>
            <a:pPr lvl="1"/>
            <a:r>
              <a:rPr lang="en-US" dirty="0"/>
              <a:t>Small businesses are impacted more than large national businesses, which can direct incoming calls at scale through call centers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18819"/>
            <a:ext cx="841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2"/>
              </a:rPr>
              <a:t>http://blogcentral.plantronics.com/smb-soundbites/2014/03/06/the-high-cost-of-spam-to-your-small-business-productivity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smtClean="0"/>
              <a:t>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966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is search engine spam, or SEO spam?</a:t>
            </a:r>
          </a:p>
          <a:p>
            <a:pPr lvl="1"/>
            <a:r>
              <a:rPr lang="en-US" dirty="0" smtClean="0"/>
              <a:t>The manipulation of a web page to give it an artificial boost in the search engine rankings</a:t>
            </a:r>
          </a:p>
          <a:p>
            <a:pPr lvl="2"/>
            <a:r>
              <a:rPr lang="en-US" dirty="0" smtClean="0"/>
              <a:t>Generally, spam is what the search engines say it is, i.e., it is defined by the search engines themselves. </a:t>
            </a:r>
          </a:p>
          <a:p>
            <a:pPr lvl="2"/>
            <a:r>
              <a:rPr lang="en-US" dirty="0" smtClean="0"/>
              <a:t>Each of the major search engines provide specific guidelines describing what webmasters should and should not do to their web pages in order to achieve a better search engine ranking</a:t>
            </a:r>
          </a:p>
          <a:p>
            <a:pPr lvl="1"/>
            <a:r>
              <a:rPr lang="en-US" dirty="0" smtClean="0"/>
              <a:t>Several methods are universally deemed search spam, including</a:t>
            </a:r>
          </a:p>
          <a:p>
            <a:pPr lvl="2"/>
            <a:r>
              <a:rPr lang="en-US" dirty="0" smtClean="0">
                <a:hlinkClick r:id="rId2" tooltip="Describes in detail the methods that misinformed webmasters often use to create invisible or hidden text in their efforts to win a top ranking on the search engines."/>
              </a:rPr>
              <a:t>hidden text</a:t>
            </a:r>
            <a:endParaRPr lang="en-US" dirty="0" smtClean="0"/>
          </a:p>
          <a:p>
            <a:pPr lvl="2"/>
            <a:r>
              <a:rPr lang="en-US" dirty="0" smtClean="0">
                <a:hlinkClick r:id="rId3" tooltip="Defines doorway pages, describes how to spot a doorway page, and discusses their misuse by search engine optimization companies."/>
              </a:rPr>
              <a:t>doorway pages</a:t>
            </a:r>
            <a:endParaRPr lang="en-US" dirty="0" smtClean="0"/>
          </a:p>
          <a:p>
            <a:pPr lvl="2"/>
            <a:r>
              <a:rPr lang="en-US" dirty="0" smtClean="0">
                <a:hlinkClick r:id="rId4" tooltip="Describes the risks of building websites or pages with duplicate or mirrored content and presents a solution for Webmasters who have built mirror sites."/>
              </a:rPr>
              <a:t>mirror pages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SAVECSVWITHSESSION" val="Fals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GRIDFONTSIZE" val="12"/>
  <p:tag name="RESETCHARTS" val="Tru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ALWAYSOPENPOLL" val="False"/>
  <p:tag name="SHOWBARVISIBLE" val="True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COLORS" val="0"/>
  <p:tag name="INCLUDEPPT" val="True"/>
  <p:tag name="ZEROBASED" val="False"/>
  <p:tag name="FIBNUMRESULTS" val="5"/>
  <p:tag name="PRRESPONSE3" val="8"/>
  <p:tag name="PRRESPONSE9" val="2"/>
  <p:tag name="TASKPANEKEY" val="6fbc7dc9-5f4f-4420-8166-89767f5c5112"/>
  <p:tag name="CSVFORMAT" val="8"/>
  <p:tag name="COUNTDOWNSECONDS" val="10"/>
  <p:tag name="CHARTVALUEFORMAT" val="0%"/>
  <p:tag name="RACERSMAXDISPLAYED" val="5"/>
  <p:tag name="BUBBLEVALUEFORMAT" val="0.0"/>
  <p:tag name="CUSTOMCELLBACKCOLOR3" val="-268652"/>
  <p:tag name="GRIDOPACITY" val="90"/>
  <p:tag name="CHARTLABELS" val="1"/>
  <p:tag name="INCORRECTPOINTVALUE" val="0"/>
  <p:tag name="FIBDISPLAYRESULTS" val="True"/>
  <p:tag name="PRRESPONSE5" val="6"/>
  <p:tag name="SHOWFLASHWARNING" val="True"/>
  <p:tag name="USESECONDARYMONITOR" val="True"/>
  <p:tag name="INPUTSOURCE" val="1"/>
  <p:tag name="AUTOUPDATEALIASES" val="True"/>
  <p:tag name="MAXRESPONDERS" val="5"/>
  <p:tag name="CUSTOMCELLBACKCOLOR4" val="-8355712"/>
  <p:tag name="GRIDPOSITION" val="1"/>
  <p:tag name="CORRECTPOINTVALUE" val="1"/>
  <p:tag name="FIBINCLUDEOTHER" val="True"/>
  <p:tag name="PRRESPONSE7" val="4"/>
  <p:tag name="NUMRESPONSES" val="1"/>
  <p:tag name="PARTICIPANTSINLEADERBOARD" val="5"/>
  <p:tag name="CUSTOMCELLBACKCOLOR1" val="-657956"/>
  <p:tag name="POLLINGCYCLE" val="2"/>
  <p:tag name="AUTOADJUSTPARTRANGE" val="True"/>
  <p:tag name="PRRESPONSE6" val="5"/>
  <p:tag name="ANSWERNOWSTYLE" val="-1"/>
  <p:tag name="REVIEWONLY" val="False"/>
  <p:tag name="CUSTOMGRIDBACKCOLOR" val="-2830136"/>
  <p:tag name="INCLUDENONRESPONDERS" val="False"/>
  <p:tag name="PRRESPONSE1" val="10"/>
  <p:tag name="RACEENDPOINTS" val="100"/>
  <p:tag name="DISPLAYDEVICEID" val="True"/>
  <p:tag name="CHARTSCALE" val="True"/>
  <p:tag name="COUNTDOWNSTYLE" val="-1"/>
  <p:tag name="BUBBLEGROUPING" val="3"/>
  <p:tag name="REALTIMEBACKUP" val="False"/>
  <p:tag name="RESPCOUNTERSTYLE" val="-1"/>
  <p:tag name="GRIDSIZE" val="{Width=800, Height=600}"/>
  <p:tag name="LUIDIAENABLED" val="False"/>
  <p:tag name="MULTIRESPDIVISOR" val="1"/>
  <p:tag name="TEAMSINLEADERBOARD" val="5"/>
  <p:tag name="BACKUPMAINTENANCE" val="7"/>
  <p:tag name="DISPLAYDEVICENUMBER" val="True"/>
  <p:tag name="PRRESPONSE10" val="1"/>
  <p:tag name="PRRESPONSE2" val="9"/>
  <p:tag name="DELIMITERS" val="3.1"/>
  <p:tag name="EXPANDSHOWBAR" val="True"/>
  <p:tag name="WASPOLLED" val="321A726BE4E34EBD8CDAA7DF0C79FFFE"/>
  <p:tag name="TPVERSION" val="6"/>
  <p:tag name="TPFULLVERSION" val="7.2.0.80"/>
  <p:tag name="PPTVERSION" val="15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C946FB823E14C6CB3BB250F6DE68F76"/>
  <p:tag name="SLIDEID" val="9C946FB823E14C6CB3BB250F6DE68F7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Victims pay the cost|smicln|Spam senders share the cost|smicln|Make it easy to spam|smicln|Makes it easy to block spam"/>
  <p:tag name="QUESTIONALIAS" val="Tragedy of the commons: (best answer)"/>
  <p:tag name="VALUES" val="Correct|smicln|Incorrect|smicln|Incorrect|smicln|Incorrect"/>
  <p:tag name="RESPONSESGATHERED" val="True"/>
  <p:tag name="TOTALRESPONSES" val="62"/>
  <p:tag name="RESPONSECOUNT" val="62"/>
  <p:tag name="SLICED" val="False"/>
  <p:tag name="RESPONSES" val="1;1;1;3;3;3;3;1;1;1;3;1;1;1;1;1;1;1;4;3;1;3;3;1;1;1;3;1;3;1;1;1;1;1;1;1;1;1;3;1;1;1;1;1;1;1;1;1;1;1;1;4;1;1;1;3;1;1;1;1;3;1;"/>
  <p:tag name="CHARTSTRINGSTD" val="47 0 13 2"/>
  <p:tag name="CHARTSTRINGREV" val="2 13 0 47"/>
  <p:tag name="CHARTSTRINGSTDPER" val="0.758064516129032 0 0.209677419354839 0.032258064516129"/>
  <p:tag name="CHARTSTRINGREVPER" val="0.032258064516129 0.209677419354839 0 0.758064516129032"/>
  <p:tag name="ANONYMOUSTEMP" val="False"/>
  <p:tag name="TYPE" val="MultiChoiceSlide"/>
  <p:tag name="RESULTS" val="Tragedy of the commons:(best answer)[;crlf;]57[;]59[;]57[;]False[;]48[;][;crlf;]1.24561403508772[;]1[;]0.629137581650565[;]0.395814096645122[;crlf;]48[;]1[;]Victims pay the cost1[;]Victims pay the cost[;][;crlf;]5[;]-1[;]Spam senders share the cost2[;]Spam senders share the cost[;][;crlf;]3[;]-1[;]Make it easy to spam3[;]Make it easy to spam[;][;crlf;]1[;]-1[;]Makes it easy to block spam4[;]Makes it easy to block spam[;]"/>
  <p:tag name="HASRESULTS" val="True"/>
  <p:tag name="LIVECHARTING" val="False"/>
  <p:tag name="TPQUESTIONXML" val="﻿&lt;?xml version=&quot;1.0&quot; encoding=&quot;utf-8&quot;?&gt;&#10;&lt;questionlist&gt;&#10;    &lt;properties&gt;&#10;        &lt;guid&gt;138F71351EDD4EE0A7520EF0CB0CFC4D&lt;/guid&gt;&#10;        &lt;description /&gt;&#10;        &lt;date&gt;11/12/2013 2:49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E9952B05D2D4D42B2A5EB38ABB84214&lt;/guid&gt;&#10;            &lt;repollguid&gt;204FE2DDE44C458783CBFD7819B335B6&lt;/repollguid&gt;&#10;            &lt;sourceid&gt;2E3915DC778C491698C6793C5D1E876D&lt;/sourceid&gt;&#10;            &lt;questiontext&gt;Tragedy of the commons:(best answer)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475C664CC884993BFC3B7B71A2B8FA2&lt;/guid&gt;&#10;                    &lt;answertext&gt;Victims pay the cost&lt;/answertext&gt;&#10;                    &lt;valuetype&gt;1&lt;/valuetype&gt;&#10;                &lt;/answer&gt;&#10;                &lt;answer&gt;&#10;                    &lt;guid&gt;3BDA23334A59464489AD04EDE4208038&lt;/guid&gt;&#10;                    &lt;answertext&gt;Spam senders share the cost&lt;/answertext&gt;&#10;                    &lt;valuetype&gt;-1&lt;/valuetype&gt;&#10;                &lt;/answer&gt;&#10;                &lt;answer&gt;&#10;                    &lt;guid&gt;0E1ADCDEFD904C01B55D8C0E4A3ECA52&lt;/guid&gt;&#10;                    &lt;answertext&gt;Make it easy to spam&lt;/answertext&gt;&#10;                    &lt;valuetype&gt;-1&lt;/valuetype&gt;&#10;                &lt;/answer&gt;&#10;                &lt;answer&gt;&#10;                    &lt;guid&gt;E371A60697944F1BBDA7E77B1AD25DA6&lt;/guid&gt;&#10;                    &lt;answertext&gt;Makes it easy to block spam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COLORTYPE" val="CORRECTINCORRECT"/>
  <p:tag name="LABELFORMAT" val="1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7"/>
  <p:tag name="FONTSIZE" val="32"/>
  <p:tag name="BULLETTYPE" val="ppBulletArabicPeriod"/>
  <p:tag name="ANSWERTEXT" val="Victims pay the cost&#10;Spam senders share the cost&#10;Make it easy to spam&#10;Makes it easy to block spam"/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1712</TotalTime>
  <Words>3740</Words>
  <Application>Microsoft Office PowerPoint</Application>
  <PresentationFormat>On-screen Show (4:3)</PresentationFormat>
  <Paragraphs>411</Paragraphs>
  <Slides>47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Courier New</vt:lpstr>
      <vt:lpstr>Garamond</vt:lpstr>
      <vt:lpstr>Wingdings</vt:lpstr>
      <vt:lpstr>Edge</vt:lpstr>
      <vt:lpstr>Chart</vt:lpstr>
      <vt:lpstr>SPAM Video</vt:lpstr>
      <vt:lpstr>SPAM</vt:lpstr>
      <vt:lpstr>SPAM</vt:lpstr>
      <vt:lpstr>SPAM</vt:lpstr>
      <vt:lpstr>SPAM</vt:lpstr>
      <vt:lpstr>Spam origins</vt:lpstr>
      <vt:lpstr>Spamhaus</vt:lpstr>
      <vt:lpstr>Phone SPAM from Plantronics web site</vt:lpstr>
      <vt:lpstr>SEO</vt:lpstr>
      <vt:lpstr>Cost of Spam</vt:lpstr>
      <vt:lpstr>Cost of Spam</vt:lpstr>
      <vt:lpstr>Real Cost of Spam</vt:lpstr>
      <vt:lpstr>Cost of Spam</vt:lpstr>
      <vt:lpstr>Cost of Spam</vt:lpstr>
      <vt:lpstr>Cost of Spam</vt:lpstr>
      <vt:lpstr>Cost of Spam</vt:lpstr>
      <vt:lpstr>Cost of Spam</vt:lpstr>
      <vt:lpstr>Cost of Spam</vt:lpstr>
      <vt:lpstr>Cost of Spam</vt:lpstr>
      <vt:lpstr>Cost of Spam</vt:lpstr>
      <vt:lpstr>Cost of Spam</vt:lpstr>
      <vt:lpstr>General costs of spam</vt:lpstr>
      <vt:lpstr>General costs of spam</vt:lpstr>
      <vt:lpstr>General costs of spam</vt:lpstr>
      <vt:lpstr>How bulk emailers operate</vt:lpstr>
      <vt:lpstr>Gathering of addresses</vt:lpstr>
      <vt:lpstr>Gathering of addresses</vt:lpstr>
      <vt:lpstr>Gathering of addresses</vt:lpstr>
      <vt:lpstr>Gathering of addresses</vt:lpstr>
      <vt:lpstr>Gathering of addresses</vt:lpstr>
      <vt:lpstr>Delivery</vt:lpstr>
      <vt:lpstr>Delivery</vt:lpstr>
      <vt:lpstr>Using other people's computers</vt:lpstr>
      <vt:lpstr>Open relays</vt:lpstr>
      <vt:lpstr>Open proxies</vt:lpstr>
      <vt:lpstr>Spammer viruses</vt:lpstr>
      <vt:lpstr>Obfuscating message content</vt:lpstr>
      <vt:lpstr>Hiding SPAM</vt:lpstr>
      <vt:lpstr>Filters</vt:lpstr>
      <vt:lpstr>Anti-spam techniques</vt:lpstr>
      <vt:lpstr>Anti-spam techniques</vt:lpstr>
      <vt:lpstr>Anti-spam techniques</vt:lpstr>
      <vt:lpstr>Anti-spam techniques</vt:lpstr>
      <vt:lpstr>Anti-spam techniques</vt:lpstr>
      <vt:lpstr>Anti-spam techniques</vt:lpstr>
      <vt:lpstr>Summary</vt:lpstr>
      <vt:lpstr>Tragedy of the commons: (best answer)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71</cp:revision>
  <cp:lastPrinted>1601-01-01T00:00:00Z</cp:lastPrinted>
  <dcterms:created xsi:type="dcterms:W3CDTF">1601-01-01T00:00:00Z</dcterms:created>
  <dcterms:modified xsi:type="dcterms:W3CDTF">2017-04-10T16:01:03Z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