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9" r:id="rId4"/>
    <p:sldId id="257" r:id="rId5"/>
    <p:sldId id="308" r:id="rId6"/>
    <p:sldId id="310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31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2" r:id="rId24"/>
    <p:sldId id="278" r:id="rId25"/>
    <p:sldId id="279" r:id="rId26"/>
    <p:sldId id="313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4DDD-88F4-B6AE208F02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1-4DDD-88F4-B6AE208F02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1-4DDD-88F4-B6AE208F0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5788528"/>
        <c:axId val="695782928"/>
        <c:axId val="635702752"/>
      </c:bar3DChart>
      <c:catAx>
        <c:axId val="69578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5782928"/>
        <c:crosses val="autoZero"/>
        <c:auto val="1"/>
        <c:lblAlgn val="ctr"/>
        <c:lblOffset val="100"/>
        <c:noMultiLvlLbl val="0"/>
      </c:catAx>
      <c:valAx>
        <c:axId val="69578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5788528"/>
        <c:crosses val="autoZero"/>
        <c:crossBetween val="between"/>
      </c:valAx>
      <c:serAx>
        <c:axId val="63570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6957829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5E-3"/>
          <c:y val="7.160493827160494E-2"/>
          <c:w val="0.99166666666666659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Same tech, different marketing names</c:v>
                </c:pt>
                <c:pt idx="1">
                  <c:v>Both serve files</c:v>
                </c:pt>
                <c:pt idx="2">
                  <c:v>Both serve data</c:v>
                </c:pt>
                <c:pt idx="3">
                  <c:v>One is better than the other</c:v>
                </c:pt>
                <c:pt idx="4">
                  <c:v>Both are obsolete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</c:v>
                </c:pt>
                <c:pt idx="1">
                  <c:v>0.84</c:v>
                </c:pt>
                <c:pt idx="2">
                  <c:v>0.13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2-4142-96F8-70C3DBEF8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8399968"/>
        <c:axId val="658405008"/>
        <c:axId val="0"/>
      </c:bar3DChart>
      <c:catAx>
        <c:axId val="6583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658405008"/>
        <c:crosses val="autoZero"/>
        <c:auto val="1"/>
        <c:lblAlgn val="ctr"/>
        <c:lblOffset val="100"/>
        <c:noMultiLvlLbl val="0"/>
      </c:catAx>
      <c:valAx>
        <c:axId val="658405008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ln w="6350">
            <a:noFill/>
          </a:ln>
        </c:spPr>
        <c:crossAx val="65839996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FCE56-DF61-45B3-B481-69D1F60FB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51640600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29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52C255-E625-4401-AC2B-2CE41844828A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22CF98-ECE6-4F47-8639-1CC72C505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(Distributed) </a:t>
            </a:r>
            <a:r>
              <a:rPr lang="en" dirty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FILE SYSTEMS</a:t>
            </a:r>
            <a:br>
              <a:rPr lang="en" dirty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Tony </a:t>
            </a:r>
            <a:r>
              <a:rPr lang="en-US" sz="2800" dirty="0" err="1" smtClean="0">
                <a:solidFill>
                  <a:srgbClr val="FFFFFF"/>
                </a:solidFill>
              </a:rPr>
              <a:t>TonyTony</a:t>
            </a:r>
            <a:r>
              <a:rPr lang="en-US" sz="2800" dirty="0" smtClean="0">
                <a:solidFill>
                  <a:srgbClr val="FFFFFF"/>
                </a:solidFill>
              </a:rPr>
              <a:t> K</a:t>
            </a:r>
            <a:endParaRPr lang="en"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2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Lock Manager</a:t>
            </a:r>
          </a:p>
          <a:p>
            <a:pPr lvl="1"/>
            <a:r>
              <a:rPr lang="en-US" dirty="0"/>
              <a:t>Supports </a:t>
            </a:r>
            <a:r>
              <a:rPr lang="en-US" dirty="0" smtClean="0"/>
              <a:t>Unix System </a:t>
            </a:r>
            <a:r>
              <a:rPr lang="en-US" dirty="0"/>
              <a:t>V style file locking APIs</a:t>
            </a:r>
          </a:p>
          <a:p>
            <a:r>
              <a:rPr lang="en-US" dirty="0"/>
              <a:t>Remote Quota Reporting</a:t>
            </a:r>
          </a:p>
          <a:p>
            <a:pPr lvl="1"/>
            <a:r>
              <a:rPr lang="en-US" dirty="0"/>
              <a:t>Allows users to view their storage quotas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– Extensions</a:t>
            </a:r>
          </a:p>
        </p:txBody>
      </p:sp>
    </p:spTree>
    <p:extLst>
      <p:ext uri="{BB962C8B-B14F-4D97-AF65-F5344CB8AC3E}">
        <p14:creationId xmlns:p14="http://schemas.microsoft.com/office/powerpoint/2010/main" val="3728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users for access control not provided by NFS</a:t>
            </a:r>
          </a:p>
          <a:p>
            <a:r>
              <a:rPr lang="en-US" dirty="0"/>
              <a:t>Central user management recommended</a:t>
            </a:r>
          </a:p>
          <a:p>
            <a:pPr lvl="1"/>
            <a:r>
              <a:rPr lang="en-US" dirty="0"/>
              <a:t>Network Information Service (NIS)</a:t>
            </a:r>
          </a:p>
          <a:p>
            <a:pPr lvl="2"/>
            <a:r>
              <a:rPr lang="en-US" dirty="0"/>
              <a:t>Previously called Yellow Pages</a:t>
            </a:r>
          </a:p>
          <a:p>
            <a:pPr lvl="2"/>
            <a:r>
              <a:rPr lang="en-US" dirty="0"/>
              <a:t>Designed by Sun Microsystems</a:t>
            </a:r>
          </a:p>
          <a:p>
            <a:pPr lvl="2"/>
            <a:r>
              <a:rPr lang="en-US" dirty="0"/>
              <a:t>Created in conjunction with NFS</a:t>
            </a:r>
          </a:p>
          <a:p>
            <a:pPr lvl="1"/>
            <a:r>
              <a:rPr lang="en-US" dirty="0"/>
              <a:t>LDAP + Kerberos is a modern alternative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– Quirks</a:t>
            </a:r>
          </a:p>
        </p:txBody>
      </p:sp>
    </p:spTree>
    <p:extLst>
      <p:ext uri="{BB962C8B-B14F-4D97-AF65-F5344CB8AC3E}">
        <p14:creationId xmlns:p14="http://schemas.microsoft.com/office/powerpoint/2010/main" val="2293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Design requires trusted clients </a:t>
            </a:r>
            <a:r>
              <a:rPr lang="en-US" sz="2000" dirty="0"/>
              <a:t>(other computers)</a:t>
            </a:r>
          </a:p>
          <a:p>
            <a:pPr lvl="1"/>
            <a:r>
              <a:rPr lang="en-US" dirty="0"/>
              <a:t>Read/write access traditionally given to IP addresses</a:t>
            </a:r>
          </a:p>
          <a:p>
            <a:pPr lvl="1"/>
            <a:r>
              <a:rPr lang="en-US" dirty="0"/>
              <a:t>Up </a:t>
            </a:r>
            <a:r>
              <a:rPr lang="en-US" dirty="0" smtClean="0"/>
              <a:t>to the </a:t>
            </a:r>
            <a:r>
              <a:rPr lang="en-US" dirty="0"/>
              <a:t>client </a:t>
            </a:r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Honor permissions</a:t>
            </a:r>
          </a:p>
          <a:p>
            <a:pPr lvl="2"/>
            <a:r>
              <a:rPr lang="en-US" dirty="0" smtClean="0"/>
              <a:t>Enforce </a:t>
            </a:r>
            <a:r>
              <a:rPr lang="en-US" dirty="0"/>
              <a:t>access control</a:t>
            </a:r>
          </a:p>
          <a:p>
            <a:r>
              <a:rPr lang="en-US" dirty="0"/>
              <a:t>RPC and the port mapper are notoriously hard to secure</a:t>
            </a:r>
          </a:p>
          <a:p>
            <a:pPr lvl="1"/>
            <a:r>
              <a:rPr lang="en-US" dirty="0"/>
              <a:t>Designed to execute function on the remote server</a:t>
            </a:r>
          </a:p>
          <a:p>
            <a:pPr lvl="1"/>
            <a:r>
              <a:rPr lang="en-US" dirty="0"/>
              <a:t>Hard to firewall</a:t>
            </a:r>
          </a:p>
          <a:p>
            <a:pPr lvl="2"/>
            <a:r>
              <a:rPr lang="en-US" dirty="0"/>
              <a:t>An RPC is registered with the port mapper and assigned a random 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– Quirks</a:t>
            </a:r>
          </a:p>
        </p:txBody>
      </p:sp>
    </p:spTree>
    <p:extLst>
      <p:ext uri="{BB962C8B-B14F-4D97-AF65-F5344CB8AC3E}">
        <p14:creationId xmlns:p14="http://schemas.microsoft.com/office/powerpoint/2010/main" val="33545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NFSv4 solves most of the quirks</a:t>
            </a:r>
          </a:p>
          <a:p>
            <a:pPr lvl="1"/>
            <a:r>
              <a:rPr lang="en-US" dirty="0"/>
              <a:t>Kerberos can be used to validate identity</a:t>
            </a:r>
          </a:p>
          <a:p>
            <a:pPr lvl="1"/>
            <a:r>
              <a:rPr lang="en-US" dirty="0"/>
              <a:t>Validated identity prevents rogue clients from reading or writing data</a:t>
            </a:r>
          </a:p>
          <a:p>
            <a:r>
              <a:rPr lang="en-US" dirty="0"/>
              <a:t>RPC is still annoying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– Quirks</a:t>
            </a:r>
          </a:p>
        </p:txBody>
      </p:sp>
    </p:spTree>
    <p:extLst>
      <p:ext uri="{BB962C8B-B14F-4D97-AF65-F5344CB8AC3E}">
        <p14:creationId xmlns:p14="http://schemas.microsoft.com/office/powerpoint/2010/main" val="13144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File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1983</a:t>
            </a:r>
          </a:p>
          <a:p>
            <a:pPr lvl="1"/>
            <a:r>
              <a:rPr lang="en-US" dirty="0"/>
              <a:t>Andrew Project began at Carnegie Mellon</a:t>
            </a:r>
          </a:p>
          <a:p>
            <a:r>
              <a:rPr lang="en-US" dirty="0"/>
              <a:t>1988</a:t>
            </a:r>
          </a:p>
          <a:p>
            <a:pPr lvl="1"/>
            <a:r>
              <a:rPr lang="en-US" dirty="0"/>
              <a:t>AFSv3</a:t>
            </a:r>
          </a:p>
          <a:p>
            <a:pPr lvl="1"/>
            <a:r>
              <a:rPr lang="en-US" dirty="0"/>
              <a:t>Installations of AFS outside Carnegie Mellon</a:t>
            </a:r>
          </a:p>
          <a:p>
            <a:r>
              <a:rPr lang="en-US" dirty="0"/>
              <a:t>1989</a:t>
            </a:r>
          </a:p>
          <a:p>
            <a:pPr lvl="1"/>
            <a:r>
              <a:rPr lang="en-US" dirty="0" err="1"/>
              <a:t>Transarc</a:t>
            </a:r>
            <a:r>
              <a:rPr lang="en-US" dirty="0"/>
              <a:t> founded to commercialize AFS</a:t>
            </a:r>
          </a:p>
          <a:p>
            <a:r>
              <a:rPr lang="en-US" dirty="0"/>
              <a:t>1998</a:t>
            </a:r>
          </a:p>
          <a:p>
            <a:pPr lvl="1"/>
            <a:r>
              <a:rPr lang="en-US" dirty="0" err="1"/>
              <a:t>Transarc</a:t>
            </a:r>
            <a:r>
              <a:rPr lang="en-US" dirty="0"/>
              <a:t> purchased by IBM</a:t>
            </a:r>
          </a:p>
          <a:p>
            <a:r>
              <a:rPr lang="en-US" dirty="0"/>
              <a:t>2000</a:t>
            </a:r>
          </a:p>
          <a:p>
            <a:pPr lvl="1"/>
            <a:r>
              <a:rPr lang="en-US" dirty="0"/>
              <a:t>IBM releases code as </a:t>
            </a:r>
            <a:r>
              <a:rPr lang="en-US" dirty="0" err="1"/>
              <a:t>OpenAFS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History</a:t>
            </a:r>
          </a:p>
        </p:txBody>
      </p:sp>
    </p:spTree>
    <p:extLst>
      <p:ext uri="{BB962C8B-B14F-4D97-AF65-F5344CB8AC3E}">
        <p14:creationId xmlns:p14="http://schemas.microsoft.com/office/powerpoint/2010/main" val="20490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AFS has many benefits over traditional networked file systems</a:t>
            </a:r>
          </a:p>
          <a:p>
            <a:pPr lvl="1"/>
            <a:r>
              <a:rPr lang="en-US" dirty="0"/>
              <a:t>Much better security</a:t>
            </a:r>
          </a:p>
          <a:p>
            <a:pPr lvl="1"/>
            <a:r>
              <a:rPr lang="en-US" dirty="0"/>
              <a:t>Uses Kerberos authentication</a:t>
            </a:r>
          </a:p>
          <a:p>
            <a:pPr lvl="1"/>
            <a:r>
              <a:rPr lang="en-US" dirty="0"/>
              <a:t>Authorization handled with ACLs</a:t>
            </a:r>
          </a:p>
          <a:p>
            <a:pPr lvl="2"/>
            <a:r>
              <a:rPr lang="en-US" dirty="0"/>
              <a:t>ACLs are granted to Kerberos identities</a:t>
            </a:r>
          </a:p>
          <a:p>
            <a:pPr lvl="2"/>
            <a:r>
              <a:rPr lang="en-US" dirty="0"/>
              <a:t>No ticket, no data</a:t>
            </a:r>
          </a:p>
          <a:p>
            <a:pPr lvl="1"/>
            <a:r>
              <a:rPr lang="en-US" dirty="0"/>
              <a:t>Clients do not have to be trusted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Benefits</a:t>
            </a:r>
          </a:p>
        </p:txBody>
      </p:sp>
    </p:spTree>
    <p:extLst>
      <p:ext uri="{BB962C8B-B14F-4D97-AF65-F5344CB8AC3E}">
        <p14:creationId xmlns:p14="http://schemas.microsoft.com/office/powerpoint/2010/main" val="2648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High client to server ratio</a:t>
            </a:r>
          </a:p>
          <a:p>
            <a:pPr lvl="2"/>
            <a:r>
              <a:rPr lang="en-US" dirty="0"/>
              <a:t>100:1 typical, 200:1 seen in production</a:t>
            </a:r>
          </a:p>
          <a:p>
            <a:pPr lvl="1"/>
            <a:r>
              <a:rPr lang="en-US" dirty="0"/>
              <a:t>Enterprise sites routinely have &gt; 50,000 users</a:t>
            </a:r>
          </a:p>
          <a:p>
            <a:pPr lvl="1"/>
            <a:r>
              <a:rPr lang="en-US" dirty="0"/>
              <a:t>Caches data on client</a:t>
            </a:r>
          </a:p>
          <a:p>
            <a:pPr lvl="1"/>
            <a:r>
              <a:rPr lang="en-US" dirty="0"/>
              <a:t>Limited load balancing via read-only replicates</a:t>
            </a:r>
          </a:p>
          <a:p>
            <a:r>
              <a:rPr lang="en-US" dirty="0"/>
              <a:t>Limited fault tolerance</a:t>
            </a:r>
          </a:p>
          <a:p>
            <a:pPr lvl="1"/>
            <a:r>
              <a:rPr lang="en-US" dirty="0"/>
              <a:t>Clients have limited access if a file server fails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Benefits</a:t>
            </a:r>
          </a:p>
        </p:txBody>
      </p:sp>
    </p:spTree>
    <p:extLst>
      <p:ext uri="{BB962C8B-B14F-4D97-AF65-F5344CB8AC3E}">
        <p14:creationId xmlns:p14="http://schemas.microsoft.com/office/powerpoint/2010/main" val="9201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and write operations occur in file cache</a:t>
            </a:r>
          </a:p>
          <a:p>
            <a:pPr lvl="1"/>
            <a:r>
              <a:rPr lang="en-US" dirty="0"/>
              <a:t>Only changes to file are sent to server on close</a:t>
            </a:r>
          </a:p>
          <a:p>
            <a:r>
              <a:rPr lang="en-US" dirty="0"/>
              <a:t>Cache consistency occurs via a callback</a:t>
            </a:r>
          </a:p>
          <a:p>
            <a:pPr lvl="1"/>
            <a:r>
              <a:rPr lang="en-US" dirty="0"/>
              <a:t>Client tells server it has cached a copy</a:t>
            </a:r>
          </a:p>
          <a:p>
            <a:pPr lvl="1"/>
            <a:r>
              <a:rPr lang="en-US" dirty="0"/>
              <a:t>Server will notify client if a cached file is modified</a:t>
            </a:r>
          </a:p>
          <a:p>
            <a:r>
              <a:rPr lang="en-US" dirty="0"/>
              <a:t>Callback must be re-negotiated if a time-out or error occurred</a:t>
            </a:r>
          </a:p>
          <a:p>
            <a:pPr lvl="1"/>
            <a:r>
              <a:rPr lang="en-US" dirty="0"/>
              <a:t>Does not require re-downloading the file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Caching</a:t>
            </a:r>
          </a:p>
        </p:txBody>
      </p:sp>
    </p:spTree>
    <p:extLst>
      <p:ext uri="{BB962C8B-B14F-4D97-AF65-F5344CB8AC3E}">
        <p14:creationId xmlns:p14="http://schemas.microsoft.com/office/powerpoint/2010/main" val="33341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Volumes are the basic unit of AFS file space</a:t>
            </a:r>
          </a:p>
          <a:p>
            <a:r>
              <a:rPr lang="en-US" dirty="0"/>
              <a:t>A volume contains </a:t>
            </a:r>
            <a:endParaRPr lang="en-US" dirty="0" smtClean="0"/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ount </a:t>
            </a:r>
            <a:r>
              <a:rPr lang="en-US" dirty="0"/>
              <a:t>points for other volumes</a:t>
            </a:r>
          </a:p>
          <a:p>
            <a:r>
              <a:rPr lang="en-US" dirty="0"/>
              <a:t>Top volume is </a:t>
            </a:r>
            <a:r>
              <a:rPr lang="en-US" dirty="0" err="1"/>
              <a:t>root.afs</a:t>
            </a:r>
            <a:endParaRPr lang="en-US" dirty="0"/>
          </a:p>
          <a:p>
            <a:pPr lvl="1"/>
            <a:r>
              <a:rPr lang="en-US" dirty="0"/>
              <a:t>Mounted to /</a:t>
            </a:r>
            <a:r>
              <a:rPr lang="en-US" dirty="0" err="1"/>
              <a:t>afs</a:t>
            </a:r>
            <a:r>
              <a:rPr lang="en-US" dirty="0"/>
              <a:t> on clients</a:t>
            </a:r>
          </a:p>
          <a:p>
            <a:pPr lvl="1"/>
            <a:r>
              <a:rPr lang="en-US" dirty="0"/>
              <a:t>Alternate is dynamic root</a:t>
            </a:r>
          </a:p>
          <a:p>
            <a:pPr lvl="1"/>
            <a:r>
              <a:rPr lang="en-US" dirty="0"/>
              <a:t>Dynamic root populates /</a:t>
            </a:r>
            <a:r>
              <a:rPr lang="en-US" dirty="0" err="1"/>
              <a:t>afs</a:t>
            </a:r>
            <a:r>
              <a:rPr lang="en-US" dirty="0"/>
              <a:t> with all known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Volumes</a:t>
            </a:r>
          </a:p>
        </p:txBody>
      </p:sp>
    </p:spTree>
    <p:extLst>
      <p:ext uri="{BB962C8B-B14F-4D97-AF65-F5344CB8AC3E}">
        <p14:creationId xmlns:p14="http://schemas.microsoft.com/office/powerpoint/2010/main" val="27006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Desired Characteristics:</a:t>
            </a:r>
          </a:p>
          <a:p>
            <a:pPr lvl="1"/>
            <a:r>
              <a:rPr lang="en-US" sz="2800" dirty="0" smtClean="0"/>
              <a:t>Universal </a:t>
            </a:r>
            <a:r>
              <a:rPr lang="en-US" sz="2800" dirty="0"/>
              <a:t>Paths</a:t>
            </a:r>
          </a:p>
          <a:p>
            <a:pPr lvl="2"/>
            <a:r>
              <a:rPr lang="en-US" sz="2800" dirty="0"/>
              <a:t>Path to a resource is always the </a:t>
            </a:r>
            <a:r>
              <a:rPr lang="en-US" sz="2800" dirty="0" smtClean="0"/>
              <a:t>same</a:t>
            </a:r>
          </a:p>
          <a:p>
            <a:pPr lvl="2"/>
            <a:r>
              <a:rPr lang="en-US" sz="2800" dirty="0" smtClean="0"/>
              <a:t>No </a:t>
            </a:r>
            <a:r>
              <a:rPr lang="en-US" sz="2800" dirty="0"/>
              <a:t>matter where you are</a:t>
            </a:r>
          </a:p>
          <a:p>
            <a:pPr lvl="1"/>
            <a:r>
              <a:rPr lang="en-US" sz="2800" dirty="0"/>
              <a:t>Transparent to clients</a:t>
            </a:r>
          </a:p>
          <a:p>
            <a:pPr lvl="2"/>
            <a:r>
              <a:rPr lang="en-US" sz="2800" dirty="0"/>
              <a:t>View is one file system</a:t>
            </a:r>
          </a:p>
          <a:p>
            <a:pPr lvl="2"/>
            <a:r>
              <a:rPr lang="en-US" sz="2800" dirty="0"/>
              <a:t>Physical location of data is </a:t>
            </a:r>
            <a:r>
              <a:rPr lang="en-US" sz="2800" dirty="0" smtClean="0"/>
              <a:t>abstracted</a:t>
            </a:r>
          </a:p>
          <a:p>
            <a:pPr lvl="3"/>
            <a:r>
              <a:rPr lang="en-US" sz="2600" dirty="0" smtClean="0"/>
              <a:t>E.g. it still looks and acts like local</a:t>
            </a:r>
            <a:endParaRPr lang="en-US" sz="26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</p:spTree>
    <p:extLst>
      <p:ext uri="{BB962C8B-B14F-4D97-AF65-F5344CB8AC3E}">
        <p14:creationId xmlns:p14="http://schemas.microsoft.com/office/powerpoint/2010/main" val="3886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Volumes can be mounted in multiple locations</a:t>
            </a:r>
          </a:p>
          <a:p>
            <a:r>
              <a:rPr lang="en-US" dirty="0"/>
              <a:t>Quotas can be assigned to volumes</a:t>
            </a:r>
          </a:p>
          <a:p>
            <a:r>
              <a:rPr lang="en-US" dirty="0"/>
              <a:t>Volumes can be moved between servers</a:t>
            </a:r>
          </a:p>
          <a:p>
            <a:pPr lvl="1"/>
            <a:r>
              <a:rPr lang="en-US" dirty="0" smtClean="0"/>
              <a:t>Volumes </a:t>
            </a:r>
            <a:r>
              <a:rPr lang="en-US" dirty="0"/>
              <a:t>can be moved even if they are in 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Volumes</a:t>
            </a:r>
          </a:p>
        </p:txBody>
      </p:sp>
    </p:spTree>
    <p:extLst>
      <p:ext uri="{BB962C8B-B14F-4D97-AF65-F5344CB8AC3E}">
        <p14:creationId xmlns:p14="http://schemas.microsoft.com/office/powerpoint/2010/main" val="2909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/>
              <a:t>Volumes can be replicated to read-only clones</a:t>
            </a:r>
          </a:p>
          <a:p>
            <a:r>
              <a:rPr lang="en-US" dirty="0"/>
              <a:t>Read-only clones can be placed on multiple servers</a:t>
            </a:r>
          </a:p>
          <a:p>
            <a:r>
              <a:rPr lang="en-US" dirty="0"/>
              <a:t>Clients will choose a clone to access</a:t>
            </a:r>
          </a:p>
          <a:p>
            <a:r>
              <a:rPr lang="en-US" dirty="0"/>
              <a:t>If a copy becomes unavailable, client will use a different copy</a:t>
            </a:r>
          </a:p>
          <a:p>
            <a:r>
              <a:rPr lang="en-US" dirty="0"/>
              <a:t>Result is simple load balancing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Read-Only Replicates</a:t>
            </a:r>
          </a:p>
        </p:txBody>
      </p:sp>
    </p:spTree>
    <p:extLst>
      <p:ext uri="{BB962C8B-B14F-4D97-AF65-F5344CB8AC3E}">
        <p14:creationId xmlns:p14="http://schemas.microsoft.com/office/powerpoint/2010/main" val="15720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Whole-file locking</a:t>
            </a:r>
          </a:p>
          <a:p>
            <a:pPr lvl="1"/>
            <a:r>
              <a:rPr lang="en-US" dirty="0"/>
              <a:t>Prevents shared databases</a:t>
            </a:r>
          </a:p>
          <a:p>
            <a:pPr lvl="1"/>
            <a:r>
              <a:rPr lang="en-US" dirty="0"/>
              <a:t>Deliberate design decision</a:t>
            </a:r>
          </a:p>
          <a:p>
            <a:r>
              <a:rPr lang="en-US" dirty="0"/>
              <a:t>Directory-based ACLs</a:t>
            </a:r>
          </a:p>
          <a:p>
            <a:pPr lvl="1"/>
            <a:r>
              <a:rPr lang="en-US" dirty="0"/>
              <a:t>Can not assign an ACL to an individual file</a:t>
            </a:r>
          </a:p>
          <a:p>
            <a:r>
              <a:rPr lang="en-US" dirty="0"/>
              <a:t>Complicated to setup and administer</a:t>
            </a:r>
          </a:p>
          <a:p>
            <a:r>
              <a:rPr lang="en-US" dirty="0"/>
              <a:t>No commercial backer</a:t>
            </a:r>
          </a:p>
          <a:p>
            <a:pPr lvl="1"/>
            <a:r>
              <a:rPr lang="en-US" dirty="0"/>
              <a:t>Several consulting companies sell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AFS – Limitations</a:t>
            </a:r>
          </a:p>
        </p:txBody>
      </p:sp>
    </p:spTree>
    <p:extLst>
      <p:ext uri="{BB962C8B-B14F-4D97-AF65-F5344CB8AC3E}">
        <p14:creationId xmlns:p14="http://schemas.microsoft.com/office/powerpoint/2010/main" val="28865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File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multiple clients to read/write files at same time</a:t>
            </a:r>
          </a:p>
          <a:p>
            <a:r>
              <a:rPr lang="en-US" dirty="0"/>
              <a:t>Designed for </a:t>
            </a:r>
            <a:r>
              <a:rPr lang="en-US" dirty="0" smtClean="0"/>
              <a:t>speed and/or redundancy</a:t>
            </a:r>
            <a:endParaRPr lang="en-US" dirty="0"/>
          </a:p>
          <a:p>
            <a:r>
              <a:rPr lang="en-US" dirty="0"/>
              <a:t>Often provide share-access to the underlying file system (block-level)</a:t>
            </a:r>
          </a:p>
          <a:p>
            <a:r>
              <a:rPr lang="en-US" dirty="0"/>
              <a:t>Clients can communicate with each other</a:t>
            </a:r>
          </a:p>
          <a:p>
            <a:pPr lvl="1"/>
            <a:r>
              <a:rPr lang="en-US" dirty="0"/>
              <a:t>Lock negotiation</a:t>
            </a:r>
          </a:p>
          <a:p>
            <a:pPr lvl="1"/>
            <a:r>
              <a:rPr lang="en-US" dirty="0"/>
              <a:t>Transferring of blocks</a:t>
            </a:r>
          </a:p>
          <a:p>
            <a:r>
              <a:rPr lang="en-US" dirty="0"/>
              <a:t>Many provide fault tolerance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File Systems</a:t>
            </a:r>
          </a:p>
        </p:txBody>
      </p:sp>
    </p:spTree>
    <p:extLst>
      <p:ext uri="{BB962C8B-B14F-4D97-AF65-F5344CB8AC3E}">
        <p14:creationId xmlns:p14="http://schemas.microsoft.com/office/powerpoint/2010/main" val="18624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endParaRPr lang="en-US" dirty="0"/>
          </a:p>
          <a:p>
            <a:pPr lvl="1"/>
            <a:r>
              <a:rPr lang="en-US" dirty="0"/>
              <a:t>Cluster File Systems, Inc.</a:t>
            </a:r>
          </a:p>
          <a:p>
            <a:r>
              <a:rPr lang="en-US" dirty="0"/>
              <a:t>General Parallel File System (GPFS)</a:t>
            </a:r>
          </a:p>
          <a:p>
            <a:pPr lvl="1"/>
            <a:r>
              <a:rPr lang="en-US" dirty="0"/>
              <a:t>IBM</a:t>
            </a:r>
          </a:p>
          <a:p>
            <a:r>
              <a:rPr lang="en-US" dirty="0"/>
              <a:t>Global File System (GFS)</a:t>
            </a:r>
          </a:p>
          <a:p>
            <a:pPr lvl="1"/>
            <a:r>
              <a:rPr lang="en-US" dirty="0" err="1"/>
              <a:t>RedHat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 File Systems – Examples</a:t>
            </a:r>
          </a:p>
        </p:txBody>
      </p:sp>
    </p:spTree>
    <p:extLst>
      <p:ext uri="{BB962C8B-B14F-4D97-AF65-F5344CB8AC3E}">
        <p14:creationId xmlns:p14="http://schemas.microsoft.com/office/powerpoint/2010/main" val="11337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6058057"/>
              </p:ext>
            </p:extLst>
          </p:nvPr>
        </p:nvGraphicFramePr>
        <p:xfrm>
          <a:off x="4508500" y="1485900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NAS and SAN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pPr marL="624078" indent="-514350">
              <a:buFont typeface="Wingdings 3"/>
              <a:buAutoNum type="alphaUcPeriod"/>
            </a:pPr>
            <a:r>
              <a:rPr lang="en-US" dirty="0" smtClean="0"/>
              <a:t>Same tech, different marketing names</a:t>
            </a:r>
          </a:p>
          <a:p>
            <a:pPr marL="624078" indent="-514350">
              <a:buFont typeface="Wingdings 3"/>
              <a:buAutoNum type="alphaUcPeriod"/>
            </a:pPr>
            <a:r>
              <a:rPr lang="en-US" dirty="0" smtClean="0"/>
              <a:t>Both serve files</a:t>
            </a:r>
          </a:p>
          <a:p>
            <a:pPr marL="624078" indent="-514350">
              <a:buFont typeface="Wingdings 3"/>
              <a:buAutoNum type="alphaUcPeriod"/>
            </a:pPr>
            <a:r>
              <a:rPr lang="en-US" dirty="0" smtClean="0"/>
              <a:t>Both serve data</a:t>
            </a:r>
          </a:p>
          <a:p>
            <a:pPr marL="624078" indent="-514350">
              <a:buFont typeface="Wingdings 3"/>
              <a:buAutoNum type="alphaUcPeriod"/>
            </a:pPr>
            <a:r>
              <a:rPr lang="en-US" dirty="0" smtClean="0"/>
              <a:t>One is better than the other</a:t>
            </a:r>
          </a:p>
          <a:p>
            <a:pPr marL="624078" indent="-514350">
              <a:buFont typeface="Wingdings 3"/>
              <a:buAutoNum type="alphaUcPeriod"/>
            </a:pPr>
            <a:r>
              <a:rPr lang="en-US" dirty="0" smtClean="0"/>
              <a:t>Both are obsolete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or SAN?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is not NAS backwards!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9067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DAS, NAS or SAN?</a:t>
            </a:r>
          </a:p>
        </p:txBody>
      </p:sp>
    </p:spTree>
    <p:extLst>
      <p:ext uri="{BB962C8B-B14F-4D97-AF65-F5344CB8AC3E}">
        <p14:creationId xmlns:p14="http://schemas.microsoft.com/office/powerpoint/2010/main" val="36309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DFS</a:t>
            </a:r>
          </a:p>
          <a:p>
            <a:pPr lvl="1"/>
            <a:r>
              <a:rPr lang="en-US" dirty="0"/>
              <a:t>Suite of technologies</a:t>
            </a:r>
          </a:p>
          <a:p>
            <a:pPr lvl="1"/>
            <a:r>
              <a:rPr lang="en-US" dirty="0"/>
              <a:t>Uses SMB as underlying protocol</a:t>
            </a:r>
          </a:p>
          <a:p>
            <a:r>
              <a:rPr lang="en-US" dirty="0" smtClean="0"/>
              <a:t>Network File Systems (NFS)</a:t>
            </a:r>
          </a:p>
          <a:p>
            <a:pPr lvl="1"/>
            <a:r>
              <a:rPr lang="en-US" dirty="0" smtClean="0"/>
              <a:t>Unix/Linux</a:t>
            </a:r>
          </a:p>
          <a:p>
            <a:r>
              <a:rPr lang="en-US" dirty="0" smtClean="0"/>
              <a:t>Andrew </a:t>
            </a:r>
            <a:r>
              <a:rPr lang="en-US" dirty="0"/>
              <a:t>File System (AFS)</a:t>
            </a:r>
          </a:p>
          <a:p>
            <a:pPr lvl="1"/>
            <a:r>
              <a:rPr lang="en-US" dirty="0"/>
              <a:t>Developed at Carnegie Mellon</a:t>
            </a:r>
          </a:p>
          <a:p>
            <a:pPr lvl="1"/>
            <a:r>
              <a:rPr lang="en-US" dirty="0"/>
              <a:t>Used at: NASA, JPL, CERN, Morgan Stanley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File Systems – Examples</a:t>
            </a:r>
          </a:p>
        </p:txBody>
      </p:sp>
    </p:spTree>
    <p:extLst>
      <p:ext uri="{BB962C8B-B14F-4D97-AF65-F5344CB8AC3E}">
        <p14:creationId xmlns:p14="http://schemas.microsoft.com/office/powerpoint/2010/main" val="3175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that serves </a:t>
            </a:r>
            <a:r>
              <a:rPr lang="en-US" i="1" dirty="0"/>
              <a:t>files</a:t>
            </a:r>
            <a:r>
              <a:rPr lang="en-US" dirty="0"/>
              <a:t> to network attached systems</a:t>
            </a:r>
          </a:p>
          <a:p>
            <a:pPr lvl="1"/>
            <a:r>
              <a:rPr lang="en-US" dirty="0"/>
              <a:t>CIFS (SMB) and NFS are two example protocols a NAS may use</a:t>
            </a:r>
          </a:p>
          <a:p>
            <a:r>
              <a:rPr lang="en-US" dirty="0"/>
              <a:t>Often used to refer to ‘turn-key’ solutions</a:t>
            </a:r>
          </a:p>
          <a:p>
            <a:r>
              <a:rPr lang="en-US" dirty="0"/>
              <a:t>Crude analogy: formatted hard drive</a:t>
            </a:r>
          </a:p>
          <a:p>
            <a:pPr lvl="1"/>
            <a:r>
              <a:rPr lang="en-US" dirty="0"/>
              <a:t>Accessed through network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Attached Storage</a:t>
            </a:r>
          </a:p>
        </p:txBody>
      </p:sp>
    </p:spTree>
    <p:extLst>
      <p:ext uri="{BB962C8B-B14F-4D97-AF65-F5344CB8AC3E}">
        <p14:creationId xmlns:p14="http://schemas.microsoft.com/office/powerpoint/2010/main" val="17501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consolidate storage space into one cohesive unit</a:t>
            </a:r>
          </a:p>
          <a:p>
            <a:pPr lvl="1"/>
            <a:r>
              <a:rPr lang="en-US" dirty="0"/>
              <a:t>Note: can also spread data!</a:t>
            </a:r>
          </a:p>
          <a:p>
            <a:r>
              <a:rPr lang="en-US" dirty="0"/>
              <a:t>Pooling storage allows better fault tolerance</a:t>
            </a:r>
          </a:p>
          <a:p>
            <a:pPr lvl="1"/>
            <a:r>
              <a:rPr lang="en-US" dirty="0"/>
              <a:t>RAID across disks and arrays</a:t>
            </a:r>
          </a:p>
          <a:p>
            <a:pPr lvl="1"/>
            <a:r>
              <a:rPr lang="en-US" dirty="0"/>
              <a:t>Multiple paths between SAN and servers</a:t>
            </a:r>
          </a:p>
          <a:p>
            <a:pPr lvl="1"/>
            <a:r>
              <a:rPr lang="en-US" dirty="0"/>
              <a:t>Secondary servers can take over for failed servers</a:t>
            </a:r>
          </a:p>
          <a:p>
            <a:pPr lvl="1"/>
            <a:r>
              <a:rPr lang="en-US" dirty="0"/>
              <a:t>Analogy: unformatted hard drive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</a:t>
            </a:r>
          </a:p>
        </p:txBody>
      </p:sp>
    </p:spTree>
    <p:extLst>
      <p:ext uri="{BB962C8B-B14F-4D97-AF65-F5344CB8AC3E}">
        <p14:creationId xmlns:p14="http://schemas.microsoft.com/office/powerpoint/2010/main" val="9913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SANs normally use block-level protocols</a:t>
            </a:r>
          </a:p>
          <a:p>
            <a:pPr lvl="1"/>
            <a:r>
              <a:rPr lang="en-US" dirty="0"/>
              <a:t>Exposed to the OS as a block device</a:t>
            </a:r>
          </a:p>
          <a:p>
            <a:pPr lvl="2"/>
            <a:r>
              <a:rPr lang="en-US" dirty="0"/>
              <a:t>Same as a physical </a:t>
            </a:r>
            <a:r>
              <a:rPr lang="en-US" dirty="0" smtClean="0"/>
              <a:t>disk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can boot off of a SAN device</a:t>
            </a:r>
            <a:endParaRPr lang="en-US" dirty="0"/>
          </a:p>
          <a:p>
            <a:pPr lvl="1"/>
            <a:r>
              <a:rPr lang="en-US" dirty="0"/>
              <a:t>Only one server can read/write a target block</a:t>
            </a:r>
          </a:p>
          <a:p>
            <a:pPr lvl="2"/>
            <a:r>
              <a:rPr lang="en-US" dirty="0" smtClean="0"/>
              <a:t>Contrast to NAS access</a:t>
            </a:r>
            <a:endParaRPr lang="en-US" dirty="0"/>
          </a:p>
          <a:p>
            <a:pPr lvl="2"/>
            <a:r>
              <a:rPr lang="en-US" dirty="0"/>
              <a:t>Multiple servers can still be allocated to a SAN</a:t>
            </a:r>
          </a:p>
          <a:p>
            <a:r>
              <a:rPr lang="en-US" dirty="0"/>
              <a:t>SANs should never be directly connected to another network</a:t>
            </a:r>
          </a:p>
          <a:p>
            <a:pPr lvl="1"/>
            <a:r>
              <a:rPr lang="en-US" dirty="0"/>
              <a:t>Especially not the Internet!</a:t>
            </a:r>
          </a:p>
          <a:p>
            <a:pPr lvl="1"/>
            <a:r>
              <a:rPr lang="en-US" dirty="0"/>
              <a:t>SANs typically have their own network</a:t>
            </a:r>
          </a:p>
          <a:p>
            <a:pPr lvl="1"/>
            <a:r>
              <a:rPr lang="en-US" dirty="0"/>
              <a:t>SAN protocols are designed for speed, not security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</a:t>
            </a:r>
          </a:p>
        </p:txBody>
      </p:sp>
    </p:spTree>
    <p:extLst>
      <p:ext uri="{BB962C8B-B14F-4D97-AF65-F5344CB8AC3E}">
        <p14:creationId xmlns:p14="http://schemas.microsoft.com/office/powerpoint/2010/main" val="19622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Network: SAN vs. LAN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5" y="1470594"/>
            <a:ext cx="8385975" cy="454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26720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XXXXXXXXXXXXXXXXXXXX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876800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LAN – Usually the same as the Client LAN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52800" y="4636532"/>
            <a:ext cx="479271" cy="240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-Down Arrow 7"/>
          <p:cNvSpPr/>
          <p:nvPr/>
        </p:nvSpPr>
        <p:spPr>
          <a:xfrm>
            <a:off x="3962400" y="2743200"/>
            <a:ext cx="152400" cy="1447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Fibre</a:t>
            </a:r>
            <a:r>
              <a:rPr lang="en-US" dirty="0"/>
              <a:t> Channel</a:t>
            </a:r>
          </a:p>
          <a:p>
            <a:pPr lvl="1"/>
            <a:r>
              <a:rPr lang="en-US" dirty="0"/>
              <a:t>Combination interconnect and protocol</a:t>
            </a:r>
          </a:p>
          <a:p>
            <a:pPr lvl="1"/>
            <a:r>
              <a:rPr lang="en-US" dirty="0"/>
              <a:t>Bootable</a:t>
            </a:r>
          </a:p>
          <a:p>
            <a:r>
              <a:rPr lang="en-US" dirty="0"/>
              <a:t>iSCSI</a:t>
            </a:r>
          </a:p>
          <a:p>
            <a:pPr lvl="1"/>
            <a:r>
              <a:rPr lang="en-US" dirty="0"/>
              <a:t>Internet Small Computer System Interface</a:t>
            </a:r>
          </a:p>
          <a:p>
            <a:pPr lvl="1"/>
            <a:r>
              <a:rPr lang="en-US" dirty="0"/>
              <a:t>Runs over TCP/IP</a:t>
            </a:r>
          </a:p>
          <a:p>
            <a:pPr lvl="1"/>
            <a:r>
              <a:rPr lang="en-US" dirty="0"/>
              <a:t>Bootable</a:t>
            </a:r>
          </a:p>
          <a:p>
            <a:r>
              <a:rPr lang="en-US" dirty="0" err="1"/>
              <a:t>AoE</a:t>
            </a:r>
            <a:r>
              <a:rPr lang="en-US" dirty="0"/>
              <a:t> (ATA over Ethernet)</a:t>
            </a:r>
          </a:p>
          <a:p>
            <a:pPr lvl="1"/>
            <a:r>
              <a:rPr lang="en-US" dirty="0"/>
              <a:t>No overhead from TCP/IP</a:t>
            </a:r>
          </a:p>
          <a:p>
            <a:pPr lvl="1"/>
            <a:r>
              <a:rPr lang="en-US" dirty="0"/>
              <a:t>Not routable</a:t>
            </a:r>
          </a:p>
          <a:p>
            <a:pPr lvl="1"/>
            <a:r>
              <a:rPr lang="en-US" dirty="0"/>
              <a:t>Not a bad thing!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- Protocols</a:t>
            </a:r>
          </a:p>
        </p:txBody>
      </p:sp>
    </p:spTree>
    <p:extLst>
      <p:ext uri="{BB962C8B-B14F-4D97-AF65-F5344CB8AC3E}">
        <p14:creationId xmlns:p14="http://schemas.microsoft.com/office/powerpoint/2010/main" val="7974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File Servers</a:t>
            </a:r>
          </a:p>
          <a:p>
            <a:r>
              <a:rPr lang="fr-FR" dirty="0" err="1"/>
              <a:t>Database</a:t>
            </a:r>
            <a:r>
              <a:rPr lang="fr-FR" dirty="0"/>
              <a:t> Servers</a:t>
            </a:r>
          </a:p>
          <a:p>
            <a:r>
              <a:rPr lang="fr-FR" dirty="0"/>
              <a:t>Virtual machine images</a:t>
            </a:r>
          </a:p>
          <a:p>
            <a:r>
              <a:rPr lang="fr-FR" dirty="0" err="1"/>
              <a:t>Physical</a:t>
            </a:r>
            <a:r>
              <a:rPr lang="fr-FR" dirty="0"/>
              <a:t> machine images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– Common Workloads</a:t>
            </a:r>
          </a:p>
        </p:txBody>
      </p:sp>
    </p:spTree>
    <p:extLst>
      <p:ext uri="{BB962C8B-B14F-4D97-AF65-F5344CB8AC3E}">
        <p14:creationId xmlns:p14="http://schemas.microsoft.com/office/powerpoint/2010/main" val="33641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5" y="1481138"/>
            <a:ext cx="703120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SAN - Failover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5" y="1481138"/>
            <a:ext cx="703120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SAN - Reallocation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5" y="1481138"/>
            <a:ext cx="703120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0973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2" y="1422850"/>
            <a:ext cx="24145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3488"/>
            <a:ext cx="32258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18113"/>
            <a:ext cx="12985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4419600"/>
            <a:ext cx="1066800" cy="1143000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105400" y="4419600"/>
            <a:ext cx="1143000" cy="1143000"/>
          </a:xfrm>
          <a:prstGeom prst="flowChartProcess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a server to act as persistent </a:t>
            </a:r>
            <a:r>
              <a:rPr lang="en-US" dirty="0" smtClean="0"/>
              <a:t>storage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one or more </a:t>
            </a:r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a network</a:t>
            </a:r>
          </a:p>
          <a:p>
            <a:r>
              <a:rPr lang="en-US" dirty="0"/>
              <a:t>Usually presented in the same manner as a local disk</a:t>
            </a:r>
          </a:p>
          <a:p>
            <a:r>
              <a:rPr lang="en-US" dirty="0"/>
              <a:t>First developed in the 1970s</a:t>
            </a:r>
          </a:p>
          <a:p>
            <a:pPr lvl="1"/>
            <a:r>
              <a:rPr lang="en-US" dirty="0" smtClean="0"/>
              <a:t>Example: Network </a:t>
            </a:r>
            <a:r>
              <a:rPr lang="en-US" dirty="0"/>
              <a:t>File System (NFS)</a:t>
            </a:r>
          </a:p>
          <a:p>
            <a:pPr lvl="2"/>
            <a:r>
              <a:rPr lang="en-US" dirty="0"/>
              <a:t>Created in 1985 by Sun Microsystems</a:t>
            </a:r>
          </a:p>
          <a:p>
            <a:pPr lvl="2"/>
            <a:r>
              <a:rPr lang="en-US" dirty="0"/>
              <a:t>First widely deployed networked file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Distributed File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SIDEBAR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First:</a:t>
            </a:r>
            <a:br>
              <a:rPr lang="en-US" dirty="0"/>
            </a:br>
            <a:r>
              <a:rPr lang="en-US" dirty="0"/>
              <a:t>How does a hard drive work?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993395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82" y="1905000"/>
            <a:ext cx="45608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The disk hardware:</a:t>
            </a:r>
          </a:p>
          <a:p>
            <a:pPr lvl="1"/>
            <a:r>
              <a:rPr lang="en-US" dirty="0"/>
              <a:t>Writes data to a specific location on the drive</a:t>
            </a:r>
          </a:p>
          <a:p>
            <a:pPr lvl="2"/>
            <a:r>
              <a:rPr lang="en-US" dirty="0"/>
              <a:t>On a selected platter</a:t>
            </a:r>
          </a:p>
          <a:p>
            <a:pPr lvl="2"/>
            <a:r>
              <a:rPr lang="en-US" dirty="0"/>
              <a:t>On a specified track</a:t>
            </a:r>
          </a:p>
          <a:p>
            <a:pPr lvl="2"/>
            <a:r>
              <a:rPr lang="en-US" dirty="0"/>
              <a:t>Rewriting a complete specific sector</a:t>
            </a:r>
          </a:p>
          <a:p>
            <a:pPr lvl="1"/>
            <a:r>
              <a:rPr lang="en-US" dirty="0"/>
              <a:t>1’s and 0’s </a:t>
            </a:r>
          </a:p>
          <a:p>
            <a:pPr lvl="1"/>
            <a:r>
              <a:rPr lang="en-US" dirty="0"/>
              <a:t>Disks know nothing of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</a:t>
            </a:r>
          </a:p>
        </p:txBody>
      </p:sp>
    </p:spTree>
    <p:extLst>
      <p:ext uri="{BB962C8B-B14F-4D97-AF65-F5344CB8AC3E}">
        <p14:creationId xmlns:p14="http://schemas.microsoft.com/office/powerpoint/2010/main" val="12250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OS:</a:t>
            </a:r>
          </a:p>
          <a:p>
            <a:pPr lvl="1"/>
            <a:r>
              <a:rPr lang="en-US" dirty="0"/>
              <a:t>Keeps track of file names </a:t>
            </a:r>
          </a:p>
          <a:p>
            <a:pPr lvl="1"/>
            <a:r>
              <a:rPr lang="en-US" dirty="0"/>
              <a:t>File system</a:t>
            </a:r>
          </a:p>
          <a:p>
            <a:pPr lvl="2"/>
            <a:r>
              <a:rPr lang="en-US" dirty="0"/>
              <a:t>Maps file names</a:t>
            </a:r>
          </a:p>
          <a:p>
            <a:pPr lvl="2"/>
            <a:r>
              <a:rPr lang="en-US" dirty="0"/>
              <a:t>To where on the disk the 1’s and 0’s are kept for the data</a:t>
            </a:r>
          </a:p>
          <a:p>
            <a:pPr lvl="2"/>
            <a:r>
              <a:rPr lang="en-US" dirty="0"/>
              <a:t>File may be broken up (fragmented)</a:t>
            </a:r>
          </a:p>
          <a:p>
            <a:pPr lvl="3"/>
            <a:r>
              <a:rPr lang="en-US" dirty="0"/>
              <a:t>To fit available space chunks on disk</a:t>
            </a:r>
          </a:p>
          <a:p>
            <a:pPr lvl="1"/>
            <a:r>
              <a:rPr lang="en-US" dirty="0"/>
              <a:t>Specific part of the disk is reserved for this mapping</a:t>
            </a:r>
          </a:p>
          <a:p>
            <a:pPr lvl="2"/>
            <a:r>
              <a:rPr lang="en-US" dirty="0"/>
              <a:t>FAT, VFAT, FAT32, HPFS, NTFS, EXT2, EXT3, </a:t>
            </a:r>
            <a:r>
              <a:rPr lang="en-US" dirty="0" err="1"/>
              <a:t>etc</a:t>
            </a:r>
            <a:r>
              <a:rPr lang="en-US" dirty="0" smtClean="0"/>
              <a:t>…</a:t>
            </a:r>
          </a:p>
          <a:p>
            <a:pPr lvl="3"/>
            <a:r>
              <a:rPr lang="en-US" dirty="0" smtClean="0"/>
              <a:t>Note: the OS usually has a copy of this mapping in memory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</a:t>
            </a:r>
          </a:p>
        </p:txBody>
      </p:sp>
    </p:spTree>
    <p:extLst>
      <p:ext uri="{BB962C8B-B14F-4D97-AF65-F5344CB8AC3E}">
        <p14:creationId xmlns:p14="http://schemas.microsoft.com/office/powerpoint/2010/main" val="1262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Redundant Array of Independent (Inexpensive) Disks</a:t>
            </a:r>
          </a:p>
          <a:p>
            <a:pPr lvl="1"/>
            <a:r>
              <a:rPr lang="en-US" dirty="0"/>
              <a:t>2 or more drives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1 drive</a:t>
            </a:r>
          </a:p>
          <a:p>
            <a:r>
              <a:rPr lang="en-US" dirty="0"/>
              <a:t>Various levels – RAID 0,1,2,3,4,5,6</a:t>
            </a:r>
          </a:p>
          <a:p>
            <a:pPr lvl="1"/>
            <a:r>
              <a:rPr lang="en-US" dirty="0" smtClean="0"/>
              <a:t>Only 0, 1, 5 and 6 are in common use now</a:t>
            </a:r>
          </a:p>
          <a:p>
            <a:pPr lvl="1"/>
            <a:r>
              <a:rPr lang="en-US" dirty="0" smtClean="0"/>
              <a:t>10</a:t>
            </a:r>
            <a:r>
              <a:rPr lang="en-US" dirty="0"/>
              <a:t>, 50, </a:t>
            </a:r>
            <a:r>
              <a:rPr lang="en-US" dirty="0" smtClean="0"/>
              <a:t>60 – unofficial levels</a:t>
            </a:r>
            <a:endParaRPr lang="en-US" dirty="0"/>
          </a:p>
          <a:p>
            <a:r>
              <a:rPr lang="en-US" dirty="0"/>
              <a:t>RAID function can be done via hardware or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</p:spTree>
    <p:extLst>
      <p:ext uri="{BB962C8B-B14F-4D97-AF65-F5344CB8AC3E}">
        <p14:creationId xmlns:p14="http://schemas.microsoft.com/office/powerpoint/2010/main" val="14124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0: Striped</a:t>
            </a:r>
          </a:p>
          <a:p>
            <a:pPr lvl="1"/>
            <a:r>
              <a:rPr lang="en-US" dirty="0"/>
              <a:t>2 or more drives configured as one</a:t>
            </a:r>
          </a:p>
          <a:p>
            <a:pPr lvl="2"/>
            <a:r>
              <a:rPr lang="en-US" dirty="0"/>
              <a:t>Data is striped across multiple drives</a:t>
            </a:r>
          </a:p>
          <a:p>
            <a:pPr lvl="1"/>
            <a:r>
              <a:rPr lang="en-US" dirty="0"/>
              <a:t>Pluses:</a:t>
            </a:r>
          </a:p>
          <a:p>
            <a:pPr lvl="2"/>
            <a:r>
              <a:rPr lang="en-US" dirty="0"/>
              <a:t>“Larger” capacity</a:t>
            </a:r>
          </a:p>
          <a:p>
            <a:pPr lvl="2"/>
            <a:r>
              <a:rPr lang="en-US" dirty="0"/>
              <a:t>Speed</a:t>
            </a:r>
          </a:p>
          <a:p>
            <a:pPr lvl="3"/>
            <a:r>
              <a:rPr lang="en-US" dirty="0"/>
              <a:t>Can </a:t>
            </a:r>
            <a:r>
              <a:rPr lang="en-US" dirty="0" smtClean="0"/>
              <a:t>access/write </a:t>
            </a:r>
            <a:r>
              <a:rPr lang="en-US" dirty="0"/>
              <a:t>data </a:t>
            </a:r>
            <a:r>
              <a:rPr lang="en-US" dirty="0" smtClean="0"/>
              <a:t>across </a:t>
            </a:r>
            <a:r>
              <a:rPr lang="en-US" dirty="0"/>
              <a:t>multiple drives simultaneously</a:t>
            </a:r>
          </a:p>
          <a:p>
            <a:pPr lvl="1"/>
            <a:r>
              <a:rPr lang="en-US" dirty="0"/>
              <a:t>Minuses:</a:t>
            </a:r>
          </a:p>
          <a:p>
            <a:pPr lvl="2"/>
            <a:r>
              <a:rPr lang="en-US" dirty="0"/>
              <a:t>Higher Failure rate than single drive</a:t>
            </a:r>
          </a:p>
          <a:p>
            <a:pPr lvl="2"/>
            <a:r>
              <a:rPr lang="en-US" dirty="0"/>
              <a:t>Total data loss if one drive fails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Sidebar: Common Levels</a:t>
            </a:r>
          </a:p>
        </p:txBody>
      </p:sp>
    </p:spTree>
    <p:extLst>
      <p:ext uri="{BB962C8B-B14F-4D97-AF65-F5344CB8AC3E}">
        <p14:creationId xmlns:p14="http://schemas.microsoft.com/office/powerpoint/2010/main" val="36277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1: Mirrored</a:t>
            </a:r>
          </a:p>
          <a:p>
            <a:pPr lvl="1"/>
            <a:r>
              <a:rPr lang="en-US" dirty="0"/>
              <a:t>2 or more drives configured as one</a:t>
            </a:r>
          </a:p>
          <a:p>
            <a:pPr lvl="2"/>
            <a:r>
              <a:rPr lang="en-US" dirty="0"/>
              <a:t>Usually 2 drives</a:t>
            </a:r>
          </a:p>
          <a:p>
            <a:pPr lvl="2"/>
            <a:r>
              <a:rPr lang="en-US" dirty="0"/>
              <a:t>Data copied (duplicated) on both drives</a:t>
            </a:r>
          </a:p>
          <a:p>
            <a:pPr lvl="1"/>
            <a:r>
              <a:rPr lang="en-US" dirty="0"/>
              <a:t>Pluses:</a:t>
            </a:r>
          </a:p>
          <a:p>
            <a:pPr lvl="2"/>
            <a:r>
              <a:rPr lang="en-US" dirty="0"/>
              <a:t>Lower “failure” rate</a:t>
            </a:r>
          </a:p>
          <a:p>
            <a:pPr lvl="2"/>
            <a:r>
              <a:rPr lang="en-US" dirty="0"/>
              <a:t>No data loss if one drive fails</a:t>
            </a:r>
          </a:p>
          <a:p>
            <a:pPr lvl="1"/>
            <a:r>
              <a:rPr lang="en-US" dirty="0"/>
              <a:t>Minuses:</a:t>
            </a:r>
          </a:p>
          <a:p>
            <a:pPr lvl="2"/>
            <a:r>
              <a:rPr lang="en-US" dirty="0"/>
              <a:t>“Wasted” drive space</a:t>
            </a:r>
          </a:p>
          <a:p>
            <a:pPr lvl="3"/>
            <a:r>
              <a:rPr lang="en-US" dirty="0"/>
              <a:t>e.g. 50% for a 2 drive system</a:t>
            </a:r>
          </a:p>
          <a:p>
            <a:pPr lvl="2"/>
            <a:r>
              <a:rPr lang="en-US" dirty="0"/>
              <a:t>Small performance impact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Sidebar: Common Levels</a:t>
            </a:r>
          </a:p>
        </p:txBody>
      </p:sp>
    </p:spTree>
    <p:extLst>
      <p:ext uri="{BB962C8B-B14F-4D97-AF65-F5344CB8AC3E}">
        <p14:creationId xmlns:p14="http://schemas.microsoft.com/office/powerpoint/2010/main" val="30492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5: Parity</a:t>
            </a:r>
          </a:p>
          <a:p>
            <a:pPr lvl="1"/>
            <a:r>
              <a:rPr lang="en-US" dirty="0"/>
              <a:t>3 or more drives configured as one</a:t>
            </a:r>
          </a:p>
          <a:p>
            <a:pPr lvl="2"/>
            <a:r>
              <a:rPr lang="en-US" dirty="0"/>
              <a:t>Data spread across multiple drives with parity</a:t>
            </a:r>
          </a:p>
          <a:p>
            <a:pPr lvl="2"/>
            <a:r>
              <a:rPr lang="en-US" dirty="0"/>
              <a:t>If one drive fails, data can be rebuilt</a:t>
            </a:r>
          </a:p>
          <a:p>
            <a:pPr lvl="1"/>
            <a:r>
              <a:rPr lang="en-US" dirty="0"/>
              <a:t>Pluses:</a:t>
            </a:r>
          </a:p>
          <a:p>
            <a:pPr lvl="2"/>
            <a:r>
              <a:rPr lang="en-US" dirty="0"/>
              <a:t>“Larger” drive</a:t>
            </a:r>
          </a:p>
          <a:p>
            <a:pPr lvl="2"/>
            <a:r>
              <a:rPr lang="en-US" dirty="0"/>
              <a:t>Can survive one drive failure</a:t>
            </a:r>
          </a:p>
          <a:p>
            <a:pPr lvl="1"/>
            <a:r>
              <a:rPr lang="en-US" dirty="0"/>
              <a:t>Minuses:</a:t>
            </a:r>
          </a:p>
          <a:p>
            <a:pPr lvl="2"/>
            <a:r>
              <a:rPr lang="en-US" dirty="0"/>
              <a:t>More complex</a:t>
            </a:r>
          </a:p>
          <a:p>
            <a:pPr lvl="2"/>
            <a:r>
              <a:rPr lang="en-US" dirty="0"/>
              <a:t>Some “wasted” drive space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Sidebar: Common Levels</a:t>
            </a:r>
          </a:p>
        </p:txBody>
      </p:sp>
    </p:spTree>
    <p:extLst>
      <p:ext uri="{BB962C8B-B14F-4D97-AF65-F5344CB8AC3E}">
        <p14:creationId xmlns:p14="http://schemas.microsoft.com/office/powerpoint/2010/main" val="39196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6: Enhanced RAID 5</a:t>
            </a:r>
          </a:p>
          <a:p>
            <a:pPr lvl="1"/>
            <a:r>
              <a:rPr lang="en-US" dirty="0"/>
              <a:t>4 or more drives configured as one</a:t>
            </a:r>
          </a:p>
          <a:p>
            <a:pPr lvl="2"/>
            <a:r>
              <a:rPr lang="en-US" dirty="0"/>
              <a:t>Additional parity block</a:t>
            </a:r>
          </a:p>
          <a:p>
            <a:pPr lvl="1"/>
            <a:r>
              <a:rPr lang="en-US" dirty="0"/>
              <a:t>Pluses:</a:t>
            </a:r>
          </a:p>
          <a:p>
            <a:pPr lvl="2"/>
            <a:r>
              <a:rPr lang="en-US" dirty="0"/>
              <a:t>Improved data safety</a:t>
            </a:r>
          </a:p>
          <a:p>
            <a:pPr lvl="2"/>
            <a:r>
              <a:rPr lang="en-US" dirty="0"/>
              <a:t>Can survive 2 drive failures</a:t>
            </a:r>
          </a:p>
          <a:p>
            <a:pPr lvl="1"/>
            <a:r>
              <a:rPr lang="en-US" dirty="0"/>
              <a:t>Minuses:</a:t>
            </a:r>
          </a:p>
          <a:p>
            <a:pPr lvl="2"/>
            <a:r>
              <a:rPr lang="en-US" dirty="0"/>
              <a:t>More “wasted” space</a:t>
            </a:r>
          </a:p>
          <a:p>
            <a:pPr lvl="2"/>
            <a:r>
              <a:rPr lang="en-US" dirty="0"/>
              <a:t>Write penalty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Sidebar: Common Levels</a:t>
            </a:r>
          </a:p>
        </p:txBody>
      </p:sp>
    </p:spTree>
    <p:extLst>
      <p:ext uri="{BB962C8B-B14F-4D97-AF65-F5344CB8AC3E}">
        <p14:creationId xmlns:p14="http://schemas.microsoft.com/office/powerpoint/2010/main" val="2189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Combinations </a:t>
            </a:r>
            <a:r>
              <a:rPr lang="en-US" dirty="0"/>
              <a:t>of 0 and 1 </a:t>
            </a:r>
            <a:endParaRPr lang="en-US" dirty="0" smtClean="0"/>
          </a:p>
          <a:p>
            <a:r>
              <a:rPr lang="en-US" dirty="0" smtClean="0"/>
              <a:t>RAID </a:t>
            </a:r>
            <a:r>
              <a:rPr lang="en-US" dirty="0"/>
              <a:t>01</a:t>
            </a:r>
          </a:p>
          <a:p>
            <a:pPr lvl="1"/>
            <a:r>
              <a:rPr lang="en-US" dirty="0"/>
              <a:t>Mirror of stripes</a:t>
            </a:r>
          </a:p>
          <a:p>
            <a:r>
              <a:rPr lang="en-US" dirty="0"/>
              <a:t>RAID 10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Stripe of mirrors</a:t>
            </a:r>
          </a:p>
          <a:p>
            <a:r>
              <a:rPr lang="en-US" dirty="0"/>
              <a:t>4 or more drives configured as one</a:t>
            </a:r>
          </a:p>
          <a:p>
            <a:pPr lvl="1"/>
            <a:r>
              <a:rPr lang="en-US" dirty="0"/>
              <a:t>Pluses:</a:t>
            </a:r>
          </a:p>
          <a:p>
            <a:pPr lvl="2"/>
            <a:r>
              <a:rPr lang="en-US" dirty="0"/>
              <a:t>Speed</a:t>
            </a:r>
          </a:p>
          <a:p>
            <a:pPr lvl="2"/>
            <a:r>
              <a:rPr lang="en-US" dirty="0"/>
              <a:t>Data safety</a:t>
            </a:r>
          </a:p>
          <a:p>
            <a:pPr lvl="1"/>
            <a:r>
              <a:rPr lang="en-US" dirty="0"/>
              <a:t>Minuses:</a:t>
            </a:r>
          </a:p>
          <a:p>
            <a:pPr lvl="2"/>
            <a:r>
              <a:rPr lang="en-US" dirty="0"/>
              <a:t>“Wasted” capacity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RAID Sidebar: Uncommon Levels</a:t>
            </a:r>
          </a:p>
        </p:txBody>
      </p:sp>
    </p:spTree>
    <p:extLst>
      <p:ext uri="{BB962C8B-B14F-4D97-AF65-F5344CB8AC3E}">
        <p14:creationId xmlns:p14="http://schemas.microsoft.com/office/powerpoint/2010/main" val="21590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Ability to relocate volumes while online</a:t>
            </a:r>
          </a:p>
          <a:p>
            <a:r>
              <a:rPr lang="en-US" dirty="0"/>
              <a:t>Replication of volumes</a:t>
            </a:r>
          </a:p>
          <a:p>
            <a:pPr lvl="1"/>
            <a:r>
              <a:rPr lang="en-US" dirty="0"/>
              <a:t>Most support read-only replicates</a:t>
            </a:r>
          </a:p>
          <a:p>
            <a:pPr lvl="1"/>
            <a:r>
              <a:rPr lang="en-US" dirty="0"/>
              <a:t>Some support read-write replicates</a:t>
            </a:r>
          </a:p>
          <a:p>
            <a:pPr lvl="1"/>
            <a:r>
              <a:rPr lang="en-US" dirty="0"/>
              <a:t>Allows load-balancing between servers</a:t>
            </a:r>
          </a:p>
          <a:p>
            <a:r>
              <a:rPr lang="en-US" dirty="0"/>
              <a:t>Partial access in failure situations</a:t>
            </a:r>
          </a:p>
          <a:p>
            <a:pPr lvl="1"/>
            <a:r>
              <a:rPr lang="en-US" dirty="0"/>
              <a:t>Only volumes on a failed server unavailable</a:t>
            </a:r>
          </a:p>
          <a:p>
            <a:pPr lvl="1"/>
            <a:r>
              <a:rPr lang="en-US" dirty="0"/>
              <a:t>Some support for turning a read-write replicate into a read-write master</a:t>
            </a:r>
          </a:p>
          <a:p>
            <a:r>
              <a:rPr lang="en-US" dirty="0"/>
              <a:t>Often support file caching</a:t>
            </a:r>
          </a:p>
          <a:p>
            <a:pPr lvl="1"/>
            <a:r>
              <a:rPr lang="en-US" dirty="0"/>
              <a:t>Some support offline access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</a:t>
            </a:r>
          </a:p>
        </p:txBody>
      </p:sp>
    </p:spTree>
    <p:extLst>
      <p:ext uri="{BB962C8B-B14F-4D97-AF65-F5344CB8AC3E}">
        <p14:creationId xmlns:p14="http://schemas.microsoft.com/office/powerpoint/2010/main" val="2459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common definition</a:t>
            </a:r>
          </a:p>
          <a:p>
            <a:pPr lvl="1"/>
            <a:r>
              <a:rPr lang="en-US" dirty="0"/>
              <a:t>RAID 50: Combination of 5 and 0</a:t>
            </a:r>
          </a:p>
          <a:p>
            <a:pPr lvl="2"/>
            <a:r>
              <a:rPr lang="en-US" dirty="0"/>
              <a:t>Sometimes referred to as 5+0</a:t>
            </a:r>
          </a:p>
          <a:p>
            <a:pPr lvl="1"/>
            <a:r>
              <a:rPr lang="en-US" dirty="0"/>
              <a:t>RAID 60: Combination of 6 and 0</a:t>
            </a:r>
          </a:p>
          <a:p>
            <a:pPr lvl="2"/>
            <a:r>
              <a:rPr lang="en-US" dirty="0"/>
              <a:t>Sometimes referred to as 6+0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RAID Sidebar: Uncommon Levels</a:t>
            </a:r>
          </a:p>
        </p:txBody>
      </p:sp>
    </p:spTree>
    <p:extLst>
      <p:ext uri="{BB962C8B-B14F-4D97-AF65-F5344CB8AC3E}">
        <p14:creationId xmlns:p14="http://schemas.microsoft.com/office/powerpoint/2010/main" val="39337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71600"/>
          </a:xfrm>
        </p:spPr>
        <p:txBody>
          <a:bodyPr/>
          <a:lstStyle/>
          <a:p>
            <a:r>
              <a:rPr lang="en-US" dirty="0" smtClean="0"/>
              <a:t>How many drive failures can Raid 6 Survive: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8862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0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1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3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8788981"/>
              </p:ext>
            </p:extLst>
          </p:nvPr>
        </p:nvGraphicFramePr>
        <p:xfrm>
          <a:off x="45720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914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Note: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can be “</a:t>
            </a:r>
            <a:r>
              <a:rPr lang="en-US" dirty="0" err="1"/>
              <a:t>RAIDed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SAN blocks spread across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File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NFSv1</a:t>
            </a:r>
          </a:p>
          <a:p>
            <a:pPr lvl="1"/>
            <a:r>
              <a:rPr lang="en-US" dirty="0"/>
              <a:t>ca. 1985</a:t>
            </a:r>
          </a:p>
          <a:p>
            <a:pPr lvl="1"/>
            <a:r>
              <a:rPr lang="en-US" dirty="0"/>
              <a:t>Sun Internal release only</a:t>
            </a:r>
          </a:p>
          <a:p>
            <a:r>
              <a:rPr lang="en-US" dirty="0"/>
              <a:t>NFSv2</a:t>
            </a:r>
          </a:p>
          <a:p>
            <a:pPr lvl="1"/>
            <a:r>
              <a:rPr lang="en-US" dirty="0"/>
              <a:t>RFC 1094, 1989</a:t>
            </a:r>
          </a:p>
          <a:p>
            <a:pPr lvl="1"/>
            <a:r>
              <a:rPr lang="en-US" dirty="0"/>
              <a:t>UDP only</a:t>
            </a:r>
          </a:p>
          <a:p>
            <a:pPr lvl="1"/>
            <a:r>
              <a:rPr lang="en-US" dirty="0"/>
              <a:t>Completely Stateless</a:t>
            </a:r>
          </a:p>
          <a:p>
            <a:pPr lvl="1"/>
            <a:r>
              <a:rPr lang="en-US" dirty="0"/>
              <a:t>Locking, quotas, etc. outside protocol</a:t>
            </a:r>
          </a:p>
          <a:p>
            <a:pPr lvl="2"/>
            <a:r>
              <a:rPr lang="en-US" dirty="0"/>
              <a:t>Handled by extra RPC daemons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NFS – A Brief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NFSv3</a:t>
            </a:r>
          </a:p>
          <a:p>
            <a:pPr lvl="1"/>
            <a:r>
              <a:rPr lang="en-US" dirty="0"/>
              <a:t>RFC 1813, 1995</a:t>
            </a:r>
          </a:p>
          <a:p>
            <a:pPr lvl="1"/>
            <a:r>
              <a:rPr lang="en-US" dirty="0"/>
              <a:t>64-bit file sizes and offsets</a:t>
            </a:r>
          </a:p>
          <a:p>
            <a:pPr lvl="1"/>
            <a:r>
              <a:rPr lang="en-US" dirty="0"/>
              <a:t>Asynchronous writes</a:t>
            </a:r>
          </a:p>
          <a:p>
            <a:pPr lvl="1"/>
            <a:r>
              <a:rPr lang="en-US" dirty="0"/>
              <a:t>File attributes included with other responses</a:t>
            </a:r>
          </a:p>
          <a:p>
            <a:pPr lvl="1"/>
            <a:r>
              <a:rPr lang="en-US" dirty="0"/>
              <a:t>TCP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rPr>
              <a:t>NFS – A Brief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NFSv4</a:t>
            </a:r>
          </a:p>
          <a:p>
            <a:pPr lvl="1"/>
            <a:r>
              <a:rPr lang="en-US" dirty="0"/>
              <a:t>RFC 3010, 2000</a:t>
            </a:r>
          </a:p>
          <a:p>
            <a:pPr lvl="1"/>
            <a:r>
              <a:rPr lang="en-US" dirty="0"/>
              <a:t>RFC 3530, 2003</a:t>
            </a:r>
          </a:p>
          <a:p>
            <a:pPr lvl="1"/>
            <a:r>
              <a:rPr lang="en-US" dirty="0"/>
              <a:t>Protocol development handed to IETF</a:t>
            </a:r>
          </a:p>
          <a:p>
            <a:pPr lvl="1"/>
            <a:r>
              <a:rPr lang="en-US" dirty="0"/>
              <a:t>Performance improvements</a:t>
            </a:r>
          </a:p>
          <a:p>
            <a:pPr lvl="1"/>
            <a:r>
              <a:rPr lang="en-US" dirty="0"/>
              <a:t>Mandated security (Kerberos)</a:t>
            </a:r>
          </a:p>
          <a:p>
            <a:pPr lvl="1"/>
            <a:r>
              <a:rPr lang="en-US" dirty="0" err="1"/>
              <a:t>Stateful</a:t>
            </a:r>
            <a:r>
              <a:rPr lang="en-US" dirty="0"/>
              <a:t> protocol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– A Brief History</a:t>
            </a:r>
          </a:p>
        </p:txBody>
      </p:sp>
    </p:spTree>
    <p:extLst>
      <p:ext uri="{BB962C8B-B14F-4D97-AF65-F5344CB8AC3E}">
        <p14:creationId xmlns:p14="http://schemas.microsoft.com/office/powerpoint/2010/main" val="19709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1ee0c48-bdc4-4f12-8328-4912c77dd6c5"/>
  <p:tag name="WASPOLLED" val="0C448588407243DBAD5B5DDB2E445A96"/>
  <p:tag name="TPVERSION" val="6"/>
  <p:tag name="TPFULLVERSION" val="7.5.3.1"/>
  <p:tag name="PPTVERSION" val="16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AEEDA75689F43F4B2C748B6F5B53BD1&lt;/guid&gt;&#10;        &lt;description /&gt;&#10;        &lt;date&gt;9/20/2016 3:28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CF97745B59483EA2AFEB432E2EA1DB&lt;/guid&gt;&#10;            &lt;repollguid&gt;81A94060388541CD8972DF641A7646DB&lt;/repollguid&gt;&#10;            &lt;sourceid&gt;0A0527F5001546E09F7CA448C43B5CF3&lt;/sourceid&gt;&#10;            &lt;questiontext&gt;Poll: NAS and SA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1&lt;/incorrectvalue&gt;&#10;            &lt;responselimit&gt;1&lt;/responselimit&gt;&#10;            &lt;bulletstyle&gt;2&lt;/bulletstyle&gt;&#10;            &lt;answers&gt;&#10;                &lt;answer&gt;&#10;                    &lt;guid&gt;D7322FDB380B4B23B66870E6D24D8E0D&lt;/guid&gt;&#10;                    &lt;answertext&gt;Same tech, different marketing names&lt;/answertext&gt;&#10;                    &lt;valuetype&gt;-1&lt;/valuetype&gt;&#10;                &lt;/answer&gt;&#10;                &lt;answer&gt;&#10;                    &lt;guid&gt;1AF283A18DE44E6087BC72FB0C760FF7&lt;/guid&gt;&#10;                    &lt;answertext&gt;Both serve files&lt;/answertext&gt;&#10;                    &lt;valuetype&gt;-1&lt;/valuetype&gt;&#10;                &lt;/answer&gt;&#10;                &lt;answer&gt;&#10;                    &lt;guid&gt;5D7D7EAE7FD54D3296331940D7D038C6&lt;/guid&gt;&#10;                    &lt;answertext&gt;Both serve data&lt;/answertext&gt;&#10;                    &lt;valuetype&gt;1&lt;/valuetype&gt;&#10;                &lt;/answer&gt;&#10;                &lt;answer&gt;&#10;                    &lt;guid&gt;D8EC728C2D6E449F816EDBB73E8174AF&lt;/guid&gt;&#10;                    &lt;answertext&gt;One is better than the other&lt;/answertext&gt;&#10;                    &lt;valuetype&gt;-1&lt;/valuetype&gt;&#10;                &lt;/answer&gt;&#10;                &lt;answer&gt;&#10;                    &lt;guid&gt;CBEA47CAB773494A81DC97DD9DBA3813&lt;/guid&gt;&#10;                    &lt;answertext&gt;Both are obsole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Poll: NAS and SAN[;crlf;]31[;]32[;]31[;]False[;]4[;][;crlf;]2.12903225806452[;]2[;]0.335235640174621[;]0.112382934443288[;crlf;]0[;]-1[;]Same tech, different marketing names1[;]Same tech, different marketing names[;][;crlf;]27[;]-1[;]Both serve files2[;]Both serve files[;][;crlf;]4[;]1[;]Both serve data3[;]Both serve data[;][;crlf;]0[;]-1[;]One is better than the other4[;]One is better than the other[;][;crlf;]0[;]-1[;]Both are obsolete5[;]Both are obsolete[;]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4BE19D687A44E198D44B8D69858C2A0&lt;/guid&gt;&#10;        &lt;description /&gt;&#10;        &lt;date&gt;10/29/2013 5:01:5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1289B5775D949628E175BA5221828E9&lt;/guid&gt;&#10;            &lt;repollguid&gt;D13EA18C97A74A20909861F603C55521&lt;/repollguid&gt;&#10;            &lt;sourceid&gt;762A6E9C8E994820812065B7CA057AD4&lt;/sourceid&gt;&#10;            &lt;questiontext&gt;How many drive failures can Raid 6 Survive: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277CF66F02A492F95DDA802DF69D901&lt;/guid&gt;&#10;                    &lt;answertext&gt;0&lt;/answertext&gt;&#10;                    &lt;valuetype&gt;-1&lt;/valuetype&gt;&#10;                &lt;/answer&gt;&#10;                &lt;answer&gt;&#10;                    &lt;guid&gt;EF63FF4118554FFCA3034D424C0D3657&lt;/guid&gt;&#10;                    &lt;answertext&gt;1&lt;/answertext&gt;&#10;                    &lt;valuetype&gt;-1&lt;/valuetype&gt;&#10;                &lt;/answer&gt;&#10;                &lt;answer&gt;&#10;                    &lt;guid&gt;35E9A308CDEE4C68960D0C72F17F66A3&lt;/guid&gt;&#10;                    &lt;answertext&gt;2&lt;/answertext&gt;&#10;                    &lt;valuetype&gt;1&lt;/valuetype&gt;&#10;                &lt;/answer&gt;&#10;                &lt;answer&gt;&#10;                    &lt;guid&gt;A2DDC1B7C36C4382B1795C2E5702B044&lt;/guid&gt;&#10;                    &lt;answertext&gt;3&lt;/answertext&gt;&#10;                    &lt;valuetype&gt;-1&lt;/valuetype&gt;&#10;                &lt;/answer&gt;&#10;                &lt;answer&gt;&#10;                    &lt;guid&gt;8AB7A8AB33334332A67CA65E02C879C1&lt;/guid&gt;&#10;                    &lt;answertext&gt;4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How many drive failures can Raid 6 Survive:[;crlf;]31[;]32[;]31[;]False[;]25[;][;crlf;]3.03225806451613[;]3[;]0.69485997511413[;]0.482830385015609[;crlf;]1[;]-1[;]01[;]0[;][;crlf;]2[;]-1[;]12[;]1[;][;crlf;]25[;]1[;]23[;]2[;][;crlf;]1[;]-1[;]34[;]3[;][;crlf;]2[;]-1[;]45[;]4[;]"/>
  <p:tag name="HASRESULTS" val="True"/>
  <p:tag name="LIVECHARTING" val="False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0"/>
  <p:tag name="NUMBERFORMAT" val="0"/>
  <p:tag name="COLORTYPE" val="CORRECTINCORREC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794</TotalTime>
  <Words>1638</Words>
  <Application>Microsoft Office PowerPoint</Application>
  <PresentationFormat>On-screen Show (4:3)</PresentationFormat>
  <Paragraphs>341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Microsoft Graph Chart</vt:lpstr>
      <vt:lpstr>(Distributed) FILE SYSTEMS </vt:lpstr>
      <vt:lpstr>Distributed File Systems</vt:lpstr>
      <vt:lpstr>Distributed File Systems – Examples</vt:lpstr>
      <vt:lpstr>Distributed File Systems</vt:lpstr>
      <vt:lpstr>Distributed File Systems</vt:lpstr>
      <vt:lpstr>Network File System</vt:lpstr>
      <vt:lpstr>NFS – A Brief History</vt:lpstr>
      <vt:lpstr>NFS – A Brief History</vt:lpstr>
      <vt:lpstr>NFS – A Brief History</vt:lpstr>
      <vt:lpstr>NFS – Extensions</vt:lpstr>
      <vt:lpstr>NFS – Quirks</vt:lpstr>
      <vt:lpstr>NFS – Quirks</vt:lpstr>
      <vt:lpstr>NFS – Quirks</vt:lpstr>
      <vt:lpstr>Andrew File System</vt:lpstr>
      <vt:lpstr>AFS – History</vt:lpstr>
      <vt:lpstr>AFS – Benefits</vt:lpstr>
      <vt:lpstr>AFS – Benefits</vt:lpstr>
      <vt:lpstr>AFS – Caching</vt:lpstr>
      <vt:lpstr>AFS – Volumes</vt:lpstr>
      <vt:lpstr>AFS – Volumes</vt:lpstr>
      <vt:lpstr>AFS – Read-Only Replicates</vt:lpstr>
      <vt:lpstr>AFS – Limitations</vt:lpstr>
      <vt:lpstr>Cluster File Systems</vt:lpstr>
      <vt:lpstr>Cluster File Systems</vt:lpstr>
      <vt:lpstr>Cluster File Systems – Examples</vt:lpstr>
      <vt:lpstr>Poll: NAS and SAN</vt:lpstr>
      <vt:lpstr>NAS or SAN?</vt:lpstr>
      <vt:lpstr>DAS, NAS or SAN?</vt:lpstr>
      <vt:lpstr>NAS</vt:lpstr>
      <vt:lpstr>Networked Attached Storage</vt:lpstr>
      <vt:lpstr>SAN</vt:lpstr>
      <vt:lpstr>Storage Area Network</vt:lpstr>
      <vt:lpstr>SANs</vt:lpstr>
      <vt:lpstr>Network: SAN vs. LAN</vt:lpstr>
      <vt:lpstr>SANs - Protocols</vt:lpstr>
      <vt:lpstr>SANs – Common Workloads</vt:lpstr>
      <vt:lpstr>Simple SAN</vt:lpstr>
      <vt:lpstr>Simple SAN - Failover</vt:lpstr>
      <vt:lpstr>Simple SAN - Reallocation</vt:lpstr>
      <vt:lpstr>RAID</vt:lpstr>
      <vt:lpstr>First: How does a hard drive work?</vt:lpstr>
      <vt:lpstr>Hard Drive</vt:lpstr>
      <vt:lpstr>Hard Drive</vt:lpstr>
      <vt:lpstr>RAID</vt:lpstr>
      <vt:lpstr>RAID Sidebar: Common Levels</vt:lpstr>
      <vt:lpstr>RAID Sidebar: Common Levels</vt:lpstr>
      <vt:lpstr>RAID Sidebar: Common Levels</vt:lpstr>
      <vt:lpstr>RAID Sidebar: Common Levels</vt:lpstr>
      <vt:lpstr>RAID Sidebar: Uncommon Levels</vt:lpstr>
      <vt:lpstr>RAID Sidebar: Uncommon Levels</vt:lpstr>
      <vt:lpstr>How many drive failures can Raid 6 Survive:</vt:lpstr>
      <vt:lpstr>Last Note: 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Kombol, Tony</cp:lastModifiedBy>
  <cp:revision>37</cp:revision>
  <dcterms:created xsi:type="dcterms:W3CDTF">2015-02-05T19:54:17Z</dcterms:created>
  <dcterms:modified xsi:type="dcterms:W3CDTF">2017-02-06T22:57:32Z</dcterms:modified>
</cp:coreProperties>
</file>