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74" r:id="rId3"/>
    <p:sldId id="276" r:id="rId4"/>
    <p:sldId id="279" r:id="rId5"/>
    <p:sldId id="280" r:id="rId6"/>
    <p:sldId id="283" r:id="rId7"/>
    <p:sldId id="281" r:id="rId8"/>
    <p:sldId id="282" r:id="rId9"/>
    <p:sldId id="284" r:id="rId10"/>
    <p:sldId id="285" r:id="rId11"/>
    <p:sldId id="286" r:id="rId12"/>
    <p:sldId id="287" r:id="rId13"/>
    <p:sldId id="288" r:id="rId14"/>
    <p:sldId id="289" r:id="rId15"/>
    <p:sldId id="290" r:id="rId16"/>
  </p:sldIdLst>
  <p:sldSz cx="9144000" cy="6858000" type="screen4x3"/>
  <p:notesSz cx="6858000" cy="9144000"/>
  <p:custDataLst>
    <p:tags r:id="rId1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1" d="100"/>
          <a:sy n="131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view3D>
      <c:perspective val="30"/>
    </c:view3D>
    <c:plotArea>
      <c:layout/>
      <c:bar3DChart>
        <c:barDir val="col"/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964-4C42-A413-B95F73B262D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964-4C42-A413-B95F73B262D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F964-4C42-A413-B95F73B262DD}"/>
            </c:ext>
          </c:extLst>
        </c:ser>
        <c:dLbls/>
        <c:shape val="box"/>
        <c:axId val="66601344"/>
        <c:axId val="66602880"/>
        <c:axId val="65192832"/>
      </c:bar3DChart>
      <c:catAx>
        <c:axId val="66601344"/>
        <c:scaling>
          <c:orientation val="minMax"/>
        </c:scaling>
        <c:axPos val="b"/>
        <c:numFmt formatCode="General" sourceLinked="0"/>
        <c:tickLblPos val="nextTo"/>
        <c:crossAx val="66602880"/>
        <c:crosses val="autoZero"/>
        <c:auto val="1"/>
        <c:lblAlgn val="ctr"/>
        <c:lblOffset val="100"/>
      </c:catAx>
      <c:valAx>
        <c:axId val="66602880"/>
        <c:scaling>
          <c:orientation val="minMax"/>
        </c:scaling>
        <c:axPos val="l"/>
        <c:majorGridlines/>
        <c:numFmt formatCode="General" sourceLinked="1"/>
        <c:tickLblPos val="nextTo"/>
        <c:crossAx val="66601344"/>
        <c:crosses val="autoZero"/>
        <c:crossBetween val="between"/>
      </c:valAx>
      <c:serAx>
        <c:axId val="65192832"/>
        <c:scaling>
          <c:orientation val="minMax"/>
        </c:scaling>
        <c:axPos val="b"/>
        <c:tickLblPos val="nextTo"/>
        <c:crossAx val="66602880"/>
        <c:crosses val="autoZero"/>
      </c:serAx>
    </c:plotArea>
    <c:legend>
      <c:legendPos val="r"/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74BF14DC-73A2-48E8-91DE-093E72DD7166}" type="datetimeFigureOut">
              <a:rPr lang="en-US" smtClean="0"/>
              <a:pPr/>
              <a:t>6/10/2017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F170199-88E6-4385-8B74-34B5AB1EBA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F14DC-73A2-48E8-91DE-093E72DD7166}" type="datetimeFigureOut">
              <a:rPr lang="en-US" smtClean="0"/>
              <a:pPr/>
              <a:t>6/10/2017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70199-88E6-4385-8B74-34B5AB1EBA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74BF14DC-73A2-48E8-91DE-093E72DD7166}" type="datetimeFigureOut">
              <a:rPr lang="en-US" smtClean="0"/>
              <a:pPr/>
              <a:t>6/10/2017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5F170199-88E6-4385-8B74-34B5AB1EBA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x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274319" y="274319"/>
            <a:ext cx="8595359" cy="82296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buSzPct val="99224"/>
              <a:defRPr sz="4266"/>
            </a:lvl1pPr>
            <a:lvl2pPr>
              <a:buSzPct val="99224"/>
              <a:defRPr sz="4266"/>
            </a:lvl2pPr>
            <a:lvl3pPr>
              <a:buSzPct val="99224"/>
              <a:defRPr sz="4266"/>
            </a:lvl3pPr>
            <a:lvl4pPr>
              <a:buSzPct val="99224"/>
              <a:defRPr sz="4266"/>
            </a:lvl4pPr>
            <a:lvl5pPr>
              <a:buSzPct val="99224"/>
              <a:defRPr sz="4266"/>
            </a:lvl5pPr>
            <a:lvl6pPr>
              <a:buSzPct val="99224"/>
              <a:defRPr sz="4266"/>
            </a:lvl6pPr>
            <a:lvl7pPr>
              <a:buSzPct val="99224"/>
              <a:defRPr sz="4266"/>
            </a:lvl7pPr>
            <a:lvl8pPr>
              <a:buSzPct val="99224"/>
              <a:defRPr sz="4266"/>
            </a:lvl8pPr>
            <a:lvl9pPr>
              <a:buSzPct val="99224"/>
              <a:defRPr sz="4266"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274319" y="1645919"/>
            <a:ext cx="8595359" cy="493776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buSzPct val="98765"/>
              <a:defRPr sz="2666"/>
            </a:lvl1pPr>
            <a:lvl2pPr>
              <a:buSzPct val="98765"/>
              <a:defRPr sz="2666"/>
            </a:lvl2pPr>
            <a:lvl3pPr>
              <a:buSzPct val="98765"/>
              <a:defRPr sz="2666"/>
            </a:lvl3pPr>
            <a:lvl4pPr>
              <a:buSzPct val="98765"/>
              <a:defRPr sz="2666"/>
            </a:lvl4pPr>
            <a:lvl5pPr>
              <a:buSzPct val="98765"/>
              <a:defRPr sz="2666"/>
            </a:lvl5pPr>
            <a:lvl6pPr>
              <a:buSzPct val="98765"/>
              <a:defRPr sz="2666"/>
            </a:lvl6pPr>
            <a:lvl7pPr>
              <a:buSzPct val="98765"/>
              <a:defRPr sz="2666"/>
            </a:lvl7pPr>
            <a:lvl8pPr>
              <a:buSzPct val="98765"/>
              <a:defRPr sz="2666"/>
            </a:lvl8pPr>
            <a:lvl9pPr>
              <a:buSzPct val="98765"/>
              <a:defRPr sz="2666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xmlns="" val="13127337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POnTheFly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F14DC-73A2-48E8-91DE-093E72DD7166}" type="datetimeFigureOut">
              <a:rPr lang="en-US" smtClean="0"/>
              <a:pPr/>
              <a:t>6/10/2017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70199-88E6-4385-8B74-34B5AB1EBAF4}" type="slidenum">
              <a:rPr lang="en-US" smtClean="0"/>
              <a:pPr/>
              <a:t>‹#›</a:t>
            </a:fld>
            <a:endParaRPr lang="en-US"/>
          </a:p>
        </p:txBody>
      </p:sp>
      <p:graphicFrame>
        <p:nvGraphicFramePr>
          <p:cNvPr id="6" name="TPChart" hidden="1"/>
          <p:cNvGraphicFramePr/>
          <p:nvPr userDrawn="1">
            <p:extLst>
              <p:ext uri="{D42A27DB-BD31-4B8C-83A1-F6EECF244321}">
                <p14:modId xmlns:p14="http://schemas.microsoft.com/office/powerpoint/2010/main" xmlns="" val="107131503"/>
              </p:ext>
            </p:extLst>
          </p:nvPr>
        </p:nvGraphicFramePr>
        <p:xfrm>
          <a:off x="6350000" y="1600200"/>
          <a:ext cx="2540000" cy="25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650873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F14DC-73A2-48E8-91DE-093E72DD7166}" type="datetimeFigureOut">
              <a:rPr lang="en-US" smtClean="0"/>
              <a:pPr/>
              <a:t>6/10/2017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F170199-88E6-4385-8B74-34B5AB1EBAF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F14DC-73A2-48E8-91DE-093E72DD7166}" type="datetimeFigureOut">
              <a:rPr lang="en-US" smtClean="0"/>
              <a:pPr/>
              <a:t>6/10/2017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5F170199-88E6-4385-8B74-34B5AB1EBAF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4BF14DC-73A2-48E8-91DE-093E72DD7166}" type="datetimeFigureOut">
              <a:rPr lang="en-US" smtClean="0"/>
              <a:pPr/>
              <a:t>6/10/2017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F170199-88E6-4385-8B74-34B5AB1EBAF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4BF14DC-73A2-48E8-91DE-093E72DD7166}" type="datetimeFigureOut">
              <a:rPr lang="en-US" smtClean="0"/>
              <a:pPr/>
              <a:t>6/10/2017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F170199-88E6-4385-8B74-34B5AB1EBAF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F14DC-73A2-48E8-91DE-093E72DD7166}" type="datetimeFigureOut">
              <a:rPr lang="en-US" smtClean="0"/>
              <a:pPr/>
              <a:t>6/10/2017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F170199-88E6-4385-8B74-34B5AB1EBA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F14DC-73A2-48E8-91DE-093E72DD7166}" type="datetimeFigureOut">
              <a:rPr lang="en-US" smtClean="0"/>
              <a:pPr/>
              <a:t>6/10/2017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F170199-88E6-4385-8B74-34B5AB1EBA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F14DC-73A2-48E8-91DE-093E72DD7166}" type="datetimeFigureOut">
              <a:rPr lang="en-US" smtClean="0"/>
              <a:pPr/>
              <a:t>6/10/2017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F170199-88E6-4385-8B74-34B5AB1EBAF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74BF14DC-73A2-48E8-91DE-093E72DD7166}" type="datetimeFigureOut">
              <a:rPr lang="en-US" smtClean="0"/>
              <a:pPr/>
              <a:t>6/10/2017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5F170199-88E6-4385-8B74-34B5AB1EBAF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4BF14DC-73A2-48E8-91DE-093E72DD7166}" type="datetimeFigureOut">
              <a:rPr lang="en-US" smtClean="0"/>
              <a:pPr/>
              <a:t>6/10/2017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F170199-88E6-4385-8B74-34B5AB1EBAF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ITIS 3110 IT Infrastructure II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" smtClean="0"/>
              <a:t>Syslog</a:t>
            </a:r>
            <a:endParaRPr lang="en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27543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Syslog Configuration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Messages can be routed based on facility and priority</a:t>
            </a:r>
          </a:p>
          <a:p>
            <a:pPr lvl="1"/>
            <a:r>
              <a:rPr lang="en-US" dirty="0"/>
              <a:t>What subsystem and its importance</a:t>
            </a:r>
          </a:p>
          <a:p>
            <a:r>
              <a:rPr lang="en-US" dirty="0"/>
              <a:t>Destination can be:</a:t>
            </a:r>
          </a:p>
          <a:p>
            <a:pPr lvl="1"/>
            <a:r>
              <a:rPr lang="en-US" dirty="0"/>
              <a:t>Local log file</a:t>
            </a:r>
          </a:p>
          <a:p>
            <a:pPr lvl="1"/>
            <a:r>
              <a:rPr lang="en-US" dirty="0"/>
              <a:t>Remote syslog server</a:t>
            </a:r>
          </a:p>
          <a:p>
            <a:r>
              <a:rPr lang="en-US" dirty="0"/>
              <a:t>Log files can be written synchronously or asynchronously</a:t>
            </a:r>
          </a:p>
          <a:p>
            <a:pPr lvl="1"/>
            <a:r>
              <a:rPr lang="en-US" dirty="0"/>
              <a:t>Synchronous – slower but guaranteed write</a:t>
            </a:r>
          </a:p>
          <a:p>
            <a:pPr lvl="1"/>
            <a:r>
              <a:rPr lang="en-US" dirty="0"/>
              <a:t>Asynchronous – faster, but may lose some logs if the system crashes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56174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Syslog Configuration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0500" y="2224088"/>
            <a:ext cx="8761413" cy="2414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505250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Notes about the configuration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*</a:t>
            </a:r>
          </a:p>
          <a:p>
            <a:pPr lvl="1"/>
            <a:r>
              <a:rPr lang="en-US" dirty="0"/>
              <a:t>The asterisk is a ‘glob’ character. </a:t>
            </a:r>
          </a:p>
          <a:p>
            <a:pPr lvl="2"/>
            <a:r>
              <a:rPr lang="en-US" dirty="0"/>
              <a:t>It means to match anything</a:t>
            </a:r>
          </a:p>
          <a:p>
            <a:pPr lvl="1"/>
            <a:r>
              <a:rPr lang="en-US" dirty="0"/>
              <a:t>You will see it in many configuration files as well as on the command line</a:t>
            </a:r>
          </a:p>
          <a:p>
            <a:r>
              <a:rPr lang="en-US" dirty="0"/>
              <a:t>/</a:t>
            </a:r>
            <a:r>
              <a:rPr lang="en-US" dirty="0" err="1"/>
              <a:t>dev</a:t>
            </a:r>
            <a:r>
              <a:rPr lang="en-US" dirty="0"/>
              <a:t>/console</a:t>
            </a:r>
          </a:p>
          <a:p>
            <a:pPr lvl="1"/>
            <a:r>
              <a:rPr lang="en-US" dirty="0"/>
              <a:t>UNIX has a philosophy that everything is a file</a:t>
            </a:r>
          </a:p>
          <a:p>
            <a:pPr lvl="1"/>
            <a:r>
              <a:rPr lang="en-US" dirty="0">
                <a:latin typeface="Courier New" pitchFamily="49" charset="0"/>
                <a:cs typeface="Courier New" pitchFamily="49" charset="0"/>
              </a:rPr>
              <a:t>/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dev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/console </a:t>
            </a:r>
            <a:r>
              <a:rPr lang="en-US" dirty="0"/>
              <a:t>is a device file</a:t>
            </a:r>
          </a:p>
          <a:p>
            <a:pPr lvl="1"/>
            <a:r>
              <a:rPr lang="en-US" dirty="0"/>
              <a:t>It writes messages to all locally attached terminals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08066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Syslog: Security Considerations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No authentication</a:t>
            </a:r>
          </a:p>
          <a:p>
            <a:r>
              <a:rPr lang="en-US" dirty="0"/>
              <a:t>No encryption</a:t>
            </a:r>
          </a:p>
          <a:p>
            <a:r>
              <a:rPr lang="en-US" dirty="0"/>
              <a:t>UDP source can be spoofed</a:t>
            </a:r>
          </a:p>
          <a:p>
            <a:r>
              <a:rPr lang="en-US" dirty="0"/>
              <a:t>Malicious user could run log server out of disk space</a:t>
            </a:r>
          </a:p>
          <a:p>
            <a:pPr lvl="1"/>
            <a:r>
              <a:rPr lang="en-US" dirty="0"/>
              <a:t>Same for a </a:t>
            </a:r>
            <a:r>
              <a:rPr lang="en-US" dirty="0" smtClean="0"/>
              <a:t>misconfigured </a:t>
            </a:r>
            <a:r>
              <a:rPr lang="en-US" dirty="0"/>
              <a:t>system</a:t>
            </a:r>
          </a:p>
        </p:txBody>
      </p:sp>
    </p:spTree>
    <p:extLst>
      <p:ext uri="{BB962C8B-B14F-4D97-AF65-F5344CB8AC3E}">
        <p14:creationId xmlns:p14="http://schemas.microsoft.com/office/powerpoint/2010/main" xmlns="" val="3005552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Syslog: Security Mitigations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Limit access to Syslog </a:t>
            </a:r>
            <a:r>
              <a:rPr lang="en-US" dirty="0" smtClean="0"/>
              <a:t>with a </a:t>
            </a:r>
            <a:r>
              <a:rPr lang="en-US" dirty="0"/>
              <a:t>firewall</a:t>
            </a:r>
          </a:p>
          <a:p>
            <a:r>
              <a:rPr lang="en-US" dirty="0"/>
              <a:t>Run on internal network if possible</a:t>
            </a:r>
          </a:p>
          <a:p>
            <a:r>
              <a:rPr lang="en-US" dirty="0"/>
              <a:t>Log to a separate partition</a:t>
            </a:r>
          </a:p>
          <a:p>
            <a:r>
              <a:rPr lang="en-US" dirty="0"/>
              <a:t>Monitor disk usage on log server</a:t>
            </a:r>
          </a:p>
          <a:p>
            <a:r>
              <a:rPr lang="en-US" dirty="0"/>
              <a:t>Use more feature-rich syslog implementations that support TCP and/or </a:t>
            </a:r>
            <a:r>
              <a:rPr lang="en-US" dirty="0" smtClean="0"/>
              <a:t>encryption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96931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548641" y="0"/>
            <a:ext cx="8595359" cy="8229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Why do NTP and </a:t>
            </a:r>
            <a:r>
              <a:rPr lang="en-US" dirty="0" err="1" smtClean="0"/>
              <a:t>Syslog</a:t>
            </a:r>
            <a:r>
              <a:rPr lang="en-US" dirty="0" smtClean="0"/>
              <a:t> need to work together: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4114800" cy="4937760"/>
          </a:xfrm>
        </p:spPr>
        <p:txBody>
          <a:bodyPr>
            <a:normAutofit lnSpcReduction="10000"/>
          </a:bodyPr>
          <a:lstStyle/>
          <a:p>
            <a:pPr marL="514350" indent="-514350">
              <a:spcBef>
                <a:spcPct val="20000"/>
              </a:spcBef>
              <a:buFont typeface="Wingdings"/>
              <a:buAutoNum type="alphaUcPeriod"/>
            </a:pPr>
            <a:r>
              <a:rPr lang="en-US" sz="3200" dirty="0" smtClean="0"/>
              <a:t>Both share the same base protocol</a:t>
            </a:r>
          </a:p>
          <a:p>
            <a:pPr marL="514350" indent="-514350">
              <a:spcBef>
                <a:spcPct val="20000"/>
              </a:spcBef>
              <a:buFont typeface="Wingdings"/>
              <a:buAutoNum type="alphaUcPeriod"/>
            </a:pPr>
            <a:r>
              <a:rPr lang="en-US" sz="3200" dirty="0" smtClean="0"/>
              <a:t>All systems need a common time base for log timestamps</a:t>
            </a:r>
          </a:p>
          <a:p>
            <a:pPr marL="514350" indent="-514350">
              <a:spcBef>
                <a:spcPct val="20000"/>
              </a:spcBef>
              <a:buFont typeface="Wingdings"/>
              <a:buAutoNum type="alphaUcPeriod"/>
            </a:pPr>
            <a:r>
              <a:rPr lang="en-US" sz="3200" dirty="0" smtClean="0"/>
              <a:t>TCP requires synchronized packet transfers</a:t>
            </a:r>
          </a:p>
          <a:p>
            <a:pPr marL="514350" indent="-514350">
              <a:spcBef>
                <a:spcPct val="20000"/>
              </a:spcBef>
              <a:buFont typeface="Wingdings"/>
              <a:buAutoNum type="alphaUcPeriod"/>
            </a:pPr>
            <a:r>
              <a:rPr lang="en-US" sz="3200" dirty="0" smtClean="0"/>
              <a:t>It keeps the NSA synchronized</a:t>
            </a:r>
            <a:endParaRPr lang="en-US" sz="3200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387507910"/>
              </p:ext>
            </p:extLst>
          </p:nvPr>
        </p:nvGraphicFramePr>
        <p:xfrm>
          <a:off x="4554071" y="1600200"/>
          <a:ext cx="4572000" cy="5143500"/>
        </p:xfrm>
        <a:graphic>
          <a:graphicData uri="http://schemas.openxmlformats.org/presentationml/2006/ole">
            <p:oleObj spid="_x0000_s8230" name="Chart" r:id="rId6" imgW="4572000" imgH="5143500" progId="MSGraph.Chart.8">
              <p:embed followColorScheme="full"/>
            </p:oleObj>
          </a:graphicData>
        </a:graphic>
      </p:graphicFrame>
      <p:sp>
        <p:nvSpPr>
          <p:cNvPr id="5" name="TPCountdownTrigger"/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TPCountdown" hidden="1"/>
          <p:cNvGrpSpPr/>
          <p:nvPr>
            <p:custDataLst>
              <p:tags r:id="rId4"/>
            </p:custDataLst>
          </p:nvPr>
        </p:nvGrpSpPr>
        <p:grpSpPr>
          <a:xfrm>
            <a:off x="8382000" y="6096000"/>
            <a:ext cx="635000" cy="635000"/>
            <a:chOff x="8318500" y="6032500"/>
            <a:chExt cx="635000" cy="635000"/>
          </a:xfrm>
        </p:grpSpPr>
        <p:sp>
          <p:nvSpPr>
            <p:cNvPr id="6" name="CountdownShape" hidden="1"/>
            <p:cNvSpPr/>
            <p:nvPr/>
          </p:nvSpPr>
          <p:spPr>
            <a:xfrm>
              <a:off x="8318500" y="6032500"/>
              <a:ext cx="635000" cy="635000"/>
            </a:xfrm>
            <a:prstGeom prst="bevel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CountdownText" hidden="1"/>
            <p:cNvSpPr txBox="1"/>
            <p:nvPr/>
          </p:nvSpPr>
          <p:spPr>
            <a:xfrm>
              <a:off x="8318500" y="6032500"/>
              <a:ext cx="635000" cy="635000"/>
            </a:xfrm>
            <a:prstGeom prst="rect">
              <a:avLst/>
            </a:prstGeom>
            <a:noFill/>
          </p:spPr>
          <p:txBody>
            <a:bodyPr vert="horz" rtlCol="0" anchor="ctr" anchorCtr="1">
              <a:noAutofit/>
            </a:bodyPr>
            <a:lstStyle/>
            <a:p>
              <a:pPr algn="ctr"/>
              <a:r>
                <a:rPr lang="en-US" b="1" smtClean="0">
                  <a:latin typeface="Tahoma"/>
                </a:rPr>
                <a:t>9</a:t>
              </a:r>
              <a:endParaRPr lang="en-US" b="1">
                <a:latin typeface="Tahoma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4648200" y="6553200"/>
            <a:ext cx="18048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30 sec countdown</a:t>
            </a:r>
            <a:endParaRPr lang="en-US" dirty="0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xmlns="" val="1380070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Logging</a:t>
            </a:r>
          </a:p>
        </p:txBody>
      </p:sp>
    </p:spTree>
    <p:extLst>
      <p:ext uri="{BB962C8B-B14F-4D97-AF65-F5344CB8AC3E}">
        <p14:creationId xmlns:p14="http://schemas.microsoft.com/office/powerpoint/2010/main" xmlns="" val="1168325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Logging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Best practice is to centralize all </a:t>
            </a:r>
            <a:r>
              <a:rPr lang="en-US" dirty="0" smtClean="0"/>
              <a:t>logs on a network</a:t>
            </a:r>
          </a:p>
          <a:p>
            <a:pPr lvl="1"/>
            <a:r>
              <a:rPr lang="en-US" dirty="0" smtClean="0"/>
              <a:t>To </a:t>
            </a:r>
            <a:r>
              <a:rPr lang="en-US" dirty="0"/>
              <a:t>a dedicated log host</a:t>
            </a:r>
          </a:p>
          <a:p>
            <a:r>
              <a:rPr lang="en-US" dirty="0"/>
              <a:t>Good for debugging, forensics, etc.</a:t>
            </a:r>
          </a:p>
          <a:p>
            <a:r>
              <a:rPr lang="en-US" dirty="0">
                <a:solidFill>
                  <a:srgbClr val="FF0000"/>
                </a:solidFill>
              </a:rPr>
              <a:t>Centralized logging needs a </a:t>
            </a:r>
            <a:r>
              <a:rPr lang="en-US" b="1" dirty="0">
                <a:solidFill>
                  <a:srgbClr val="FF0000"/>
                </a:solidFill>
              </a:rPr>
              <a:t>shared clock </a:t>
            </a:r>
            <a:r>
              <a:rPr lang="en-US" dirty="0">
                <a:solidFill>
                  <a:srgbClr val="FF0000"/>
                </a:solidFill>
              </a:rPr>
              <a:t>for best </a:t>
            </a:r>
            <a:r>
              <a:rPr lang="en-US" dirty="0" smtClean="0">
                <a:solidFill>
                  <a:srgbClr val="FF0000"/>
                </a:solidFill>
              </a:rPr>
              <a:t>results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i.e. did events on two separate machines really occur at the same time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86811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Syslog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Port 514/UDP</a:t>
            </a:r>
          </a:p>
          <a:p>
            <a:pPr lvl="1"/>
            <a:r>
              <a:rPr lang="en-US" dirty="0"/>
              <a:t>Modern implementations support TCP as well</a:t>
            </a:r>
          </a:p>
          <a:p>
            <a:r>
              <a:rPr lang="en-US" dirty="0"/>
              <a:t>Most computers and devices can generate syslog messages</a:t>
            </a:r>
          </a:p>
          <a:p>
            <a:r>
              <a:rPr lang="en-US" dirty="0"/>
              <a:t>UDP is used because it is </a:t>
            </a:r>
            <a:r>
              <a:rPr lang="en-US" dirty="0" smtClean="0"/>
              <a:t>stateless</a:t>
            </a:r>
          </a:p>
          <a:p>
            <a:pPr lvl="1"/>
            <a:r>
              <a:rPr lang="en-US" dirty="0" smtClean="0"/>
              <a:t>.</a:t>
            </a:r>
            <a:r>
              <a:rPr lang="en-US" dirty="0" err="1" smtClean="0"/>
              <a:t>e.g</a:t>
            </a:r>
            <a:r>
              <a:rPr lang="en-US" dirty="0" smtClean="0"/>
              <a:t> it is fast…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83174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Syslog Facilities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006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Every syslog message is associated with a </a:t>
            </a:r>
            <a:r>
              <a:rPr lang="en-US" b="1" i="1" dirty="0"/>
              <a:t>facility</a:t>
            </a:r>
          </a:p>
          <a:p>
            <a:pPr lvl="1"/>
            <a:r>
              <a:rPr lang="en-US" dirty="0"/>
              <a:t>The </a:t>
            </a:r>
            <a:r>
              <a:rPr lang="en-US" b="1" i="1" dirty="0"/>
              <a:t>facility</a:t>
            </a:r>
            <a:r>
              <a:rPr lang="en-US" dirty="0"/>
              <a:t> is the general source of the message</a:t>
            </a:r>
          </a:p>
          <a:p>
            <a:r>
              <a:rPr lang="en-US" dirty="0"/>
              <a:t>Example facilities are</a:t>
            </a:r>
          </a:p>
          <a:p>
            <a:pPr lvl="1"/>
            <a:r>
              <a:rPr lang="en-US" dirty="0"/>
              <a:t>AUTH</a:t>
            </a:r>
          </a:p>
          <a:p>
            <a:pPr lvl="1"/>
            <a:r>
              <a:rPr lang="en-US" dirty="0"/>
              <a:t>CRON</a:t>
            </a:r>
          </a:p>
          <a:p>
            <a:pPr lvl="1"/>
            <a:r>
              <a:rPr lang="en-US" dirty="0"/>
              <a:t>DAEMON</a:t>
            </a:r>
          </a:p>
          <a:p>
            <a:pPr lvl="1"/>
            <a:r>
              <a:rPr lang="en-US" dirty="0"/>
              <a:t>FTP</a:t>
            </a:r>
          </a:p>
          <a:p>
            <a:pPr lvl="1"/>
            <a:r>
              <a:rPr lang="en-US" dirty="0"/>
              <a:t>MAIL</a:t>
            </a:r>
          </a:p>
          <a:p>
            <a:r>
              <a:rPr lang="en-US" dirty="0"/>
              <a:t>Allows different facilities to be handled </a:t>
            </a:r>
            <a:r>
              <a:rPr lang="en-US" dirty="0" smtClean="0"/>
              <a:t>differently</a:t>
            </a:r>
          </a:p>
          <a:p>
            <a:pPr lvl="1"/>
            <a:r>
              <a:rPr lang="en-US" dirty="0" smtClean="0"/>
              <a:t>Each facility has its own level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71355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Facility Levels 0-11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2000" y="1524000"/>
            <a:ext cx="7626350" cy="4773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385927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Facility Levels (12-23)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2000" y="1524000"/>
            <a:ext cx="7851775" cy="4986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932564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Syslog Priorities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Every syslog message has a set priority</a:t>
            </a:r>
          </a:p>
          <a:p>
            <a:r>
              <a:rPr lang="en-US" dirty="0"/>
              <a:t>Declares how important the message is</a:t>
            </a:r>
          </a:p>
          <a:p>
            <a:r>
              <a:rPr lang="en-US" dirty="0"/>
              <a:t>Examples are:</a:t>
            </a:r>
          </a:p>
          <a:p>
            <a:pPr lvl="1"/>
            <a:r>
              <a:rPr lang="en-US" dirty="0"/>
              <a:t>debug</a:t>
            </a:r>
          </a:p>
          <a:p>
            <a:pPr lvl="1"/>
            <a:r>
              <a:rPr lang="en-US" dirty="0"/>
              <a:t>notice</a:t>
            </a:r>
          </a:p>
          <a:p>
            <a:pPr lvl="1"/>
            <a:r>
              <a:rPr lang="en-US" dirty="0"/>
              <a:t>warning</a:t>
            </a:r>
          </a:p>
          <a:p>
            <a:pPr lvl="1"/>
            <a:r>
              <a:rPr lang="en-US" dirty="0"/>
              <a:t>error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57870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Severity Levels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3713" y="1524000"/>
            <a:ext cx="8156575" cy="5011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493712" y="6400800"/>
            <a:ext cx="804068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A common mnemonic used to remember the syslog levels down to top is: </a:t>
            </a:r>
          </a:p>
          <a:p>
            <a:r>
              <a:rPr lang="en-US" sz="1400" dirty="0" smtClean="0"/>
              <a:t>"Do I Notice When Evenings Come Around Early".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xmlns="" val="3469308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PRESENTATIONGUID" val="fc872b98-a4f6-437b-b36e-2af229fffdfc"/>
  <p:tag name="WASPOLLED" val="1BAF641923714A088A629E1D1CA9B949"/>
  <p:tag name="TPVERSION" val="6"/>
  <p:tag name="TPFULLVERSION" val="7.5.3.1"/>
  <p:tag name="PPTVERSION" val="16"/>
  <p:tag name="TPOS" val="2"/>
  <p:tag name="TPLASTSAVEVERSION" val="6.2 PC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B7B6DCFB399741B58E912790E847733B&lt;/guid&gt;&#10;        &lt;description /&gt;&#10;        &lt;date&gt;9/3/2013 11:57:13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4211BC59E0F7460AAB19A1748A737720&lt;/guid&gt;&#10;            &lt;repollguid&gt;F7F3F9AE794F47CF97A06F0B8C0086F6&lt;/repollguid&gt;&#10;            &lt;sourceid&gt;C6F41DB51FCF4E25AC05151E34C0FD96&lt;/sourceid&gt;&#10;            &lt;questiontext&gt;Why do NTP and Syslog need to work together: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answers&gt;&#10;                &lt;answer&gt;&#10;                    &lt;guid&gt;129728EE4E9048EA979A2373777172C7&lt;/guid&gt;&#10;                    &lt;answertext&gt;Both share the same base protocol&lt;/answertext&gt;&#10;                    &lt;valuetype&gt;-1&lt;/valuetype&gt;&#10;                &lt;/answer&gt;&#10;                &lt;answer&gt;&#10;                    &lt;guid&gt;A9678AA4A1B847D78464E5F80CBE83AD&lt;/guid&gt;&#10;                    &lt;answertext&gt;All systems need a common time base for log timestamps&lt;/answertext&gt;&#10;                    &lt;valuetype&gt;1&lt;/valuetype&gt;&#10;                &lt;/answer&gt;&#10;                &lt;answer&gt;&#10;                    &lt;guid&gt;EA2F8CB2CE8E4DF19A01C8F31FE4D137&lt;/guid&gt;&#10;                    &lt;answertext&gt;TCP requires synchronized packet transfers&lt;/answertext&gt;&#10;                    &lt;valuetype&gt;-1&lt;/valuetype&gt;&#10;                &lt;/answer&gt;&#10;                &lt;answer&gt;&#10;                    &lt;guid&gt;491F92607E184E5786C78E96BDE08DA0&lt;/guid&gt;&#10;                    &lt;answertext&gt;It keeps the NSA synchronized&lt;/answertext&gt;&#10;                    &lt;valuetype&gt;-1&lt;/valuetype&gt;&#10;                &lt;/answer&gt;&#10;            &lt;/answers&gt;&#10;            &lt;metadata&gt;&#10;                &lt;entry&gt;&#10;                    &lt;key&gt;AUTOFORMATCHART&lt;/key&gt;&#10;                    &lt;value&gt;True&lt;/value&gt;&#10;                &lt;/entry&gt;&#10;                &lt;entry&gt;&#10;                    &lt;key&gt;AUTOOPENPOLL&lt;/key&gt;&#10;                    &lt;value&gt;True&lt;/value&gt;&#10;                &lt;/entry&gt;&#10;                &lt;entry&gt;&#10;                    &lt;key&gt;LIVECHARTING&lt;/key&gt;&#10;                    &lt;value&gt;False&lt;/value&gt;&#10;                &lt;/entry&gt;&#10;            &lt;/metadata&gt;&#10;        &lt;/multichoice&gt;&#10;    &lt;/questions&gt;&#10;&lt;/questionlist&gt;"/>
  <p:tag name="LIVECHARTING" val="False"/>
  <p:tag name="AUTOOPENPOLL" val="True"/>
  <p:tag name="AUTOFORMATCHART" val="True"/>
  <p:tag name="RESULTS" val="Why do NTP and Syslog need to work together:[;crlf;]33[;]34[;]33[;]False[;]29[;][;crlf;]2.12121212121212[;]2[;]0.326373624674818[;]0.106519742883379[;crlf;]0[;]-1[;]Both share the same base protocol1[;]Both share the same base protocol[;][;crlf;]29[;]1[;]All systems need a common time base for log timestamps2[;]All systems need a common time base for log timestamps[;][;crlf;]4[;]-1[;]TCP requires synchronized packet transfers3[;]TCP requires synchronized packet transfers[;][;crlf;]0[;]-1[;]It keeps the NSA synchronized4[;]It keeps the NSA synchronized[;]"/>
  <p:tag name="HASRESULTS" val="Tru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TPCOUNTDOWNSECONDS" val="30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738</TotalTime>
  <Words>401</Words>
  <Application>Microsoft Office PowerPoint</Application>
  <PresentationFormat>On-screen Show (4:3)</PresentationFormat>
  <Paragraphs>77</Paragraphs>
  <Slides>15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Median</vt:lpstr>
      <vt:lpstr>Chart</vt:lpstr>
      <vt:lpstr>ITIS 3110 IT Infrastructure II</vt:lpstr>
      <vt:lpstr>Logging</vt:lpstr>
      <vt:lpstr>Logging</vt:lpstr>
      <vt:lpstr>Syslog</vt:lpstr>
      <vt:lpstr>Syslog Facilities</vt:lpstr>
      <vt:lpstr>Facility Levels 0-11</vt:lpstr>
      <vt:lpstr>Facility Levels (12-23)</vt:lpstr>
      <vt:lpstr>Syslog Priorities</vt:lpstr>
      <vt:lpstr>Severity Levels</vt:lpstr>
      <vt:lpstr>Syslog Configuration</vt:lpstr>
      <vt:lpstr>Example Syslog Configuration</vt:lpstr>
      <vt:lpstr>Notes about the configuration</vt:lpstr>
      <vt:lpstr>Syslog: Security Considerations</vt:lpstr>
      <vt:lpstr>Syslog: Security Mitigations</vt:lpstr>
      <vt:lpstr>Why do NTP and Syslog need to work together:</vt:lpstr>
    </vt:vector>
  </TitlesOfParts>
  <Company>UNC Charlotte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test</dc:creator>
  <cp:lastModifiedBy>ajkombol</cp:lastModifiedBy>
  <cp:revision>46</cp:revision>
  <dcterms:created xsi:type="dcterms:W3CDTF">2015-09-01T21:13:33Z</dcterms:created>
  <dcterms:modified xsi:type="dcterms:W3CDTF">2017-06-10T20:34:39Z</dcterms:modified>
</cp:coreProperties>
</file>