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318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331" r:id="rId26"/>
    <p:sldId id="319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320" r:id="rId37"/>
    <p:sldId id="288" r:id="rId38"/>
    <p:sldId id="289" r:id="rId39"/>
    <p:sldId id="290" r:id="rId40"/>
    <p:sldId id="291" r:id="rId41"/>
    <p:sldId id="292" r:id="rId42"/>
    <p:sldId id="321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25" r:id="rId52"/>
    <p:sldId id="301" r:id="rId53"/>
    <p:sldId id="302" r:id="rId54"/>
    <p:sldId id="303" r:id="rId55"/>
    <p:sldId id="317" r:id="rId56"/>
    <p:sldId id="304" r:id="rId57"/>
    <p:sldId id="322" r:id="rId58"/>
    <p:sldId id="308" r:id="rId59"/>
    <p:sldId id="309" r:id="rId60"/>
    <p:sldId id="310" r:id="rId61"/>
    <p:sldId id="332" r:id="rId62"/>
    <p:sldId id="323" r:id="rId63"/>
    <p:sldId id="311" r:id="rId64"/>
    <p:sldId id="312" r:id="rId65"/>
    <p:sldId id="324" r:id="rId66"/>
    <p:sldId id="327" r:id="rId67"/>
    <p:sldId id="330" r:id="rId68"/>
    <p:sldId id="328" r:id="rId69"/>
    <p:sldId id="329" r:id="rId70"/>
    <p:sldId id="313" r:id="rId71"/>
    <p:sldId id="315" r:id="rId72"/>
    <p:sldId id="314" r:id="rId73"/>
  </p:sldIdLst>
  <p:sldSz cx="9144000" cy="6858000" type="screen4x3"/>
  <p:notesSz cx="6858000" cy="9144000"/>
  <p:custDataLst>
    <p:tags r:id="rId7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BAEA2E0-0809-47A3-B4B5-9956CC877525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318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331"/>
            <p14:sldId id="319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320"/>
            <p14:sldId id="288"/>
            <p14:sldId id="289"/>
            <p14:sldId id="290"/>
            <p14:sldId id="291"/>
          </p14:sldIdLst>
        </p14:section>
        <p14:section name="Untitled Section" id="{955DA644-3CBE-4DCD-AA5A-E83901C20EAE}">
          <p14:sldIdLst>
            <p14:sldId id="292"/>
            <p14:sldId id="321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25"/>
            <p14:sldId id="301"/>
            <p14:sldId id="302"/>
            <p14:sldId id="303"/>
            <p14:sldId id="317"/>
            <p14:sldId id="304"/>
            <p14:sldId id="322"/>
            <p14:sldId id="308"/>
            <p14:sldId id="309"/>
          </p14:sldIdLst>
        </p14:section>
        <p14:section name="Untitled Section" id="{66AB0B55-9AA5-4B75-9960-DB859171B512}">
          <p14:sldIdLst>
            <p14:sldId id="310"/>
            <p14:sldId id="332"/>
            <p14:sldId id="323"/>
          </p14:sldIdLst>
        </p14:section>
        <p14:section name="Untitled Section" id="{8B35FDFF-0F5B-4B86-AFA0-0134B793EE80}">
          <p14:sldIdLst>
            <p14:sldId id="311"/>
            <p14:sldId id="312"/>
            <p14:sldId id="324"/>
            <p14:sldId id="327"/>
            <p14:sldId id="330"/>
            <p14:sldId id="328"/>
            <p14:sldId id="329"/>
            <p14:sldId id="313"/>
            <p14:sldId id="315"/>
            <p14:sldId id="31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90" y="4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871ED-D39D-474E-A7E6-C1B6F89870BB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AF739-391D-4A4E-9667-75AFB0D1BE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57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AF739-391D-4A4E-9667-75AFB0D1BEBE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047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29CB1-72BA-42C7-B65A-CECBCC1B28CB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D5838-F81D-4D33-9180-FB61D5062A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29CB1-72BA-42C7-B65A-CECBCC1B28CB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D5838-F81D-4D33-9180-FB61D5062A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29CB1-72BA-42C7-B65A-CECBCC1B28CB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D5838-F81D-4D33-9180-FB61D5062A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29CB1-72BA-42C7-B65A-CECBCC1B28CB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D5838-F81D-4D33-9180-FB61D5062A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29CB1-72BA-42C7-B65A-CECBCC1B28CB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D5838-F81D-4D33-9180-FB61D5062A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29CB1-72BA-42C7-B65A-CECBCC1B28CB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D5838-F81D-4D33-9180-FB61D5062A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29CB1-72BA-42C7-B65A-CECBCC1B28CB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D5838-F81D-4D33-9180-FB61D5062A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29CB1-72BA-42C7-B65A-CECBCC1B28CB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D5838-F81D-4D33-9180-FB61D5062A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29CB1-72BA-42C7-B65A-CECBCC1B28CB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D5838-F81D-4D33-9180-FB61D5062A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29CB1-72BA-42C7-B65A-CECBCC1B28CB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D5838-F81D-4D33-9180-FB61D5062A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29CB1-72BA-42C7-B65A-CECBCC1B28CB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D4D5838-F81D-4D33-9180-FB61D5062A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529CB1-72BA-42C7-B65A-CECBCC1B28CB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D4D5838-F81D-4D33-9180-FB61D5062A1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en.wikipedia.org/wiki/Usage_share_of_operating_systems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ITIS 3110</a:t>
            </a:r>
            <a:br>
              <a:rPr lang="en-US" dirty="0" smtClean="0"/>
            </a:br>
            <a:r>
              <a:rPr lang="en-US" dirty="0" smtClean="0"/>
              <a:t>System Auditing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16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Package Management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3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package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 on most Linux machines is delivered/installed as packages</a:t>
            </a:r>
          </a:p>
          <a:p>
            <a:r>
              <a:rPr lang="en-US" dirty="0" smtClean="0"/>
              <a:t>A Package Manager is used to perform tasks related to packages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70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PM </a:t>
            </a:r>
            <a:r>
              <a:rPr lang="en-US" dirty="0"/>
              <a:t>C</a:t>
            </a:r>
            <a:r>
              <a:rPr lang="en-US" dirty="0" smtClean="0"/>
              <a:t>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Searching</a:t>
            </a:r>
          </a:p>
          <a:p>
            <a:r>
              <a:rPr lang="en-US" dirty="0" smtClean="0"/>
              <a:t>Downloading</a:t>
            </a:r>
          </a:p>
          <a:p>
            <a:r>
              <a:rPr lang="en-US" dirty="0" smtClean="0"/>
              <a:t>Dependency detection and resolution</a:t>
            </a:r>
          </a:p>
          <a:p>
            <a:r>
              <a:rPr lang="en-US" dirty="0" smtClean="0"/>
              <a:t>Conflict detection and resolution</a:t>
            </a:r>
          </a:p>
          <a:p>
            <a:r>
              <a:rPr lang="en-US" dirty="0" smtClean="0"/>
              <a:t>Installation</a:t>
            </a:r>
          </a:p>
          <a:p>
            <a:r>
              <a:rPr lang="en-US" dirty="0" smtClean="0"/>
              <a:t>Configuration</a:t>
            </a:r>
          </a:p>
          <a:p>
            <a:r>
              <a:rPr lang="en-US" dirty="0" smtClean="0"/>
              <a:t>Upgrading</a:t>
            </a:r>
          </a:p>
          <a:p>
            <a:r>
              <a:rPr lang="en-US" dirty="0" smtClean="0"/>
              <a:t>Removing</a:t>
            </a:r>
          </a:p>
          <a:p>
            <a:r>
              <a:rPr lang="en-US" dirty="0" smtClean="0"/>
              <a:t>Verification</a:t>
            </a:r>
          </a:p>
          <a:p>
            <a:r>
              <a:rPr lang="en-US" dirty="0" smtClean="0"/>
              <a:t>Determining ownership of files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71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Categories/Types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Package managers are usually split into two categories</a:t>
            </a:r>
          </a:p>
          <a:p>
            <a:pPr lvl="1"/>
            <a:r>
              <a:rPr lang="en-US" dirty="0" smtClean="0"/>
              <a:t>Simple package managers</a:t>
            </a:r>
          </a:p>
          <a:p>
            <a:pPr lvl="1"/>
            <a:r>
              <a:rPr lang="en-US" dirty="0" smtClean="0"/>
              <a:t>Front-ends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76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package managers have been around almost as long as Linux</a:t>
            </a:r>
          </a:p>
          <a:p>
            <a:r>
              <a:rPr lang="en-US" dirty="0" smtClean="0"/>
              <a:t>Front-ends add functionality to a simple package manager</a:t>
            </a:r>
          </a:p>
          <a:p>
            <a:pPr lvl="1"/>
            <a:r>
              <a:rPr lang="en-US" dirty="0" smtClean="0"/>
              <a:t>dependency resolution</a:t>
            </a:r>
          </a:p>
          <a:p>
            <a:pPr lvl="1"/>
            <a:r>
              <a:rPr lang="en-US" dirty="0" smtClean="0"/>
              <a:t>network access</a:t>
            </a:r>
          </a:p>
          <a:p>
            <a:pPr lvl="1"/>
            <a:r>
              <a:rPr lang="en-US" dirty="0" smtClean="0"/>
              <a:t>graphical user interface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71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r</a:t>
            </a:r>
            <a:r>
              <a:rPr lang="en-US" dirty="0" smtClean="0"/>
              <a:t>pm </a:t>
            </a:r>
            <a:r>
              <a:rPr lang="en-US" u="sng" dirty="0" smtClean="0"/>
              <a:t>p</a:t>
            </a:r>
            <a:r>
              <a:rPr lang="en-US" dirty="0" smtClean="0"/>
              <a:t>ackage </a:t>
            </a:r>
            <a:r>
              <a:rPr lang="en-US" u="sng" dirty="0" smtClean="0"/>
              <a:t>m</a:t>
            </a:r>
            <a:r>
              <a:rPr lang="en-US" dirty="0" smtClean="0"/>
              <a:t>anager</a:t>
            </a:r>
          </a:p>
          <a:p>
            <a:pPr lvl="1"/>
            <a:r>
              <a:rPr lang="en-US" dirty="0" smtClean="0"/>
              <a:t>originally </a:t>
            </a:r>
            <a:r>
              <a:rPr lang="en-US" u="sng" dirty="0" smtClean="0"/>
              <a:t>R</a:t>
            </a:r>
            <a:r>
              <a:rPr lang="en-US" dirty="0" smtClean="0"/>
              <a:t>ed Hat </a:t>
            </a:r>
            <a:r>
              <a:rPr lang="en-US" u="sng" dirty="0" smtClean="0"/>
              <a:t>P</a:t>
            </a:r>
            <a:r>
              <a:rPr lang="en-US" dirty="0" smtClean="0"/>
              <a:t>ackage </a:t>
            </a:r>
            <a:r>
              <a:rPr lang="en-US" u="sng" dirty="0" smtClean="0"/>
              <a:t>M</a:t>
            </a:r>
            <a:r>
              <a:rPr lang="en-US" dirty="0" smtClean="0"/>
              <a:t>anager</a:t>
            </a:r>
          </a:p>
          <a:p>
            <a:r>
              <a:rPr lang="en-US" dirty="0" smtClean="0"/>
              <a:t>Developed by Red Hat</a:t>
            </a:r>
          </a:p>
          <a:p>
            <a:r>
              <a:rPr lang="en-US" dirty="0" smtClean="0"/>
              <a:t>Part of the Linux Standards Base</a:t>
            </a:r>
          </a:p>
          <a:p>
            <a:r>
              <a:rPr lang="en-US" dirty="0" smtClean="0"/>
              <a:t>Used in:</a:t>
            </a:r>
          </a:p>
          <a:p>
            <a:pPr lvl="1"/>
            <a:r>
              <a:rPr lang="en-US" dirty="0" smtClean="0"/>
              <a:t>CentOS</a:t>
            </a:r>
          </a:p>
          <a:p>
            <a:pPr lvl="1"/>
            <a:r>
              <a:rPr lang="en-US" dirty="0" smtClean="0"/>
              <a:t>Novell Netware</a:t>
            </a:r>
          </a:p>
          <a:p>
            <a:pPr lvl="1"/>
            <a:r>
              <a:rPr lang="en-US" dirty="0" smtClean="0"/>
              <a:t>IBM AIX</a:t>
            </a:r>
          </a:p>
          <a:p>
            <a:pPr lvl="1"/>
            <a:r>
              <a:rPr lang="en-US" dirty="0" smtClean="0"/>
              <a:t>many others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55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dpkg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Developed for Debian Linux</a:t>
            </a:r>
          </a:p>
          <a:p>
            <a:r>
              <a:rPr lang="en-US" dirty="0" smtClean="0"/>
              <a:t>Circa 1993</a:t>
            </a:r>
          </a:p>
          <a:p>
            <a:r>
              <a:rPr lang="en-US" dirty="0" smtClean="0"/>
              <a:t>Function comparable to RPM</a:t>
            </a:r>
          </a:p>
          <a:p>
            <a:r>
              <a:rPr lang="en-US" dirty="0" smtClean="0"/>
              <a:t>Used by many Linux distributions</a:t>
            </a:r>
          </a:p>
          <a:p>
            <a:r>
              <a:rPr lang="en-US" dirty="0" smtClean="0"/>
              <a:t>Used by </a:t>
            </a:r>
            <a:r>
              <a:rPr lang="en-US" b="1" i="1" dirty="0" smtClean="0"/>
              <a:t>fink</a:t>
            </a:r>
            <a:r>
              <a:rPr lang="en-US" dirty="0" smtClean="0"/>
              <a:t> on OS 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19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rpm front-ends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yum is the de facto standard</a:t>
            </a:r>
          </a:p>
          <a:p>
            <a:pPr lvl="1"/>
            <a:r>
              <a:rPr lang="en-US" u="sng" dirty="0" err="1" smtClean="0"/>
              <a:t>Y</a:t>
            </a:r>
            <a:r>
              <a:rPr lang="en-US" dirty="0" err="1" smtClean="0"/>
              <a:t>ellowdog</a:t>
            </a:r>
            <a:r>
              <a:rPr lang="en-US" dirty="0" smtClean="0"/>
              <a:t> </a:t>
            </a:r>
            <a:r>
              <a:rPr lang="en-US" u="sng" dirty="0" smtClean="0"/>
              <a:t>U</a:t>
            </a:r>
            <a:r>
              <a:rPr lang="en-US" dirty="0" smtClean="0"/>
              <a:t>pdater, </a:t>
            </a:r>
            <a:r>
              <a:rPr lang="en-US" u="sng" dirty="0" smtClean="0"/>
              <a:t>M</a:t>
            </a:r>
            <a:r>
              <a:rPr lang="en-US" dirty="0" smtClean="0"/>
              <a:t>odified</a:t>
            </a:r>
          </a:p>
          <a:p>
            <a:pPr lvl="1"/>
            <a:r>
              <a:rPr lang="en-US" dirty="0" smtClean="0"/>
              <a:t>Developed at Duke</a:t>
            </a:r>
          </a:p>
          <a:p>
            <a:r>
              <a:rPr lang="en-US" dirty="0" smtClean="0"/>
              <a:t>up2date is used by Red Hat for paying customers</a:t>
            </a:r>
          </a:p>
          <a:p>
            <a:r>
              <a:rPr lang="en-US" dirty="0" smtClean="0"/>
              <a:t>Others…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22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dpkg</a:t>
            </a:r>
            <a:r>
              <a:rPr lang="en-US" dirty="0" smtClean="0"/>
              <a:t> front-ends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Many, many front-ends available</a:t>
            </a:r>
          </a:p>
          <a:p>
            <a:r>
              <a:rPr lang="en-US" dirty="0"/>
              <a:t>C</a:t>
            </a:r>
            <a:r>
              <a:rPr lang="en-US" dirty="0" smtClean="0"/>
              <a:t>ommand line front-ends</a:t>
            </a:r>
          </a:p>
          <a:p>
            <a:pPr lvl="1"/>
            <a:r>
              <a:rPr lang="en-US" dirty="0" smtClean="0"/>
              <a:t>apt-get</a:t>
            </a:r>
          </a:p>
          <a:p>
            <a:pPr lvl="2"/>
            <a:r>
              <a:rPr lang="en-US" dirty="0" smtClean="0"/>
              <a:t>Terminal/text oriented</a:t>
            </a:r>
          </a:p>
          <a:p>
            <a:pPr lvl="1"/>
            <a:r>
              <a:rPr lang="en-US" dirty="0" smtClean="0"/>
              <a:t>aptitude </a:t>
            </a:r>
          </a:p>
          <a:p>
            <a:pPr lvl="2"/>
            <a:r>
              <a:rPr lang="en-US" dirty="0" smtClean="0"/>
              <a:t>Terminal/</a:t>
            </a:r>
            <a:r>
              <a:rPr lang="en-US" dirty="0" err="1" smtClean="0"/>
              <a:t>ncurses</a:t>
            </a:r>
            <a:r>
              <a:rPr lang="en-US" dirty="0" smtClean="0"/>
              <a:t> oriented</a:t>
            </a:r>
          </a:p>
          <a:p>
            <a:r>
              <a:rPr lang="en-US" dirty="0"/>
              <a:t>G</a:t>
            </a:r>
            <a:r>
              <a:rPr lang="en-US" dirty="0" smtClean="0"/>
              <a:t>raphical front-end</a:t>
            </a:r>
          </a:p>
          <a:p>
            <a:pPr lvl="1"/>
            <a:r>
              <a:rPr lang="en-US" dirty="0" smtClean="0"/>
              <a:t>synaptic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16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 familiar?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have used two package manager front-ends in your labs</a:t>
            </a:r>
          </a:p>
          <a:p>
            <a:pPr lvl="1"/>
            <a:r>
              <a:rPr lang="en-US" dirty="0"/>
              <a:t>apt tools</a:t>
            </a:r>
          </a:p>
          <a:p>
            <a:pPr lvl="2"/>
            <a:r>
              <a:rPr lang="en-US" dirty="0"/>
              <a:t>(</a:t>
            </a:r>
            <a:r>
              <a:rPr lang="en-US" dirty="0" err="1"/>
              <a:t>Debian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aptitude </a:t>
            </a:r>
          </a:p>
          <a:p>
            <a:pPr lvl="2"/>
            <a:r>
              <a:rPr lang="en-US" dirty="0" smtClean="0"/>
              <a:t>(</a:t>
            </a:r>
            <a:r>
              <a:rPr lang="en-US" dirty="0" err="1" smtClean="0"/>
              <a:t>Debian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yum </a:t>
            </a:r>
          </a:p>
          <a:p>
            <a:pPr lvl="2"/>
            <a:r>
              <a:rPr lang="en-US" dirty="0" smtClean="0"/>
              <a:t>(CentOS)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27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UNIX history</a:t>
            </a:r>
          </a:p>
          <a:p>
            <a:r>
              <a:rPr lang="en-US" dirty="0" smtClean="0"/>
              <a:t>Installed software</a:t>
            </a:r>
          </a:p>
          <a:p>
            <a:r>
              <a:rPr lang="en-US" dirty="0" smtClean="0"/>
              <a:t>System services</a:t>
            </a:r>
          </a:p>
          <a:p>
            <a:r>
              <a:rPr lang="en-US" dirty="0" smtClean="0"/>
              <a:t>Open ports (network services)</a:t>
            </a:r>
          </a:p>
          <a:p>
            <a:r>
              <a:rPr lang="en-US" dirty="0" smtClean="0"/>
              <a:t>Running processes</a:t>
            </a:r>
          </a:p>
          <a:p>
            <a:r>
              <a:rPr lang="en-US" dirty="0" smtClean="0"/>
              <a:t>Account and permission management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42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package listings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yum updates package listings automatically</a:t>
            </a:r>
          </a:p>
          <a:p>
            <a:endParaRPr lang="en-US" dirty="0" smtClean="0"/>
          </a:p>
          <a:p>
            <a:r>
              <a:rPr lang="en-US" dirty="0" smtClean="0"/>
              <a:t>aptitude update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52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updating packages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yum update</a:t>
            </a:r>
          </a:p>
          <a:p>
            <a:endParaRPr lang="en-US" dirty="0" smtClean="0"/>
          </a:p>
          <a:p>
            <a:r>
              <a:rPr lang="en-US" dirty="0" smtClean="0"/>
              <a:t>aptitude safe-upgrade</a:t>
            </a:r>
          </a:p>
          <a:p>
            <a:r>
              <a:rPr lang="en-US" dirty="0" smtClean="0"/>
              <a:t>aptitude </a:t>
            </a:r>
            <a:r>
              <a:rPr lang="en-US" dirty="0" err="1" smtClean="0"/>
              <a:t>dist</a:t>
            </a:r>
            <a:r>
              <a:rPr lang="en-US" dirty="0" smtClean="0"/>
              <a:t>-upgrade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13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Inspecting installed packages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8271407"/>
              </p:ext>
            </p:extLst>
          </p:nvPr>
        </p:nvGraphicFramePr>
        <p:xfrm>
          <a:off x="457200" y="2667000"/>
          <a:ext cx="82296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u="none" strike="noStrike" cap="none" baseline="0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u="none" strike="noStrike" cap="none" baseline="0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u="none" strike="noStrike" cap="none" baseline="0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DPKG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cap="none" baseline="0" dirty="0" smtClean="0">
                          <a:solidFill>
                            <a:srgbClr val="80621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installed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cap="none" baseline="0" dirty="0" smtClean="0">
                          <a:solidFill>
                            <a:srgbClr val="80621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rpm -qa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cap="none" baseline="0" dirty="0" smtClean="0">
                          <a:solidFill>
                            <a:srgbClr val="80621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dpkg -l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cap="none" baseline="0" dirty="0" smtClean="0">
                          <a:solidFill>
                            <a:srgbClr val="80621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cap="none" baseline="0" dirty="0" smtClean="0">
                          <a:solidFill>
                            <a:srgbClr val="80621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rpm -ql </a:t>
                      </a:r>
                      <a:r>
                        <a:rPr lang="en-US" sz="2400" b="0" i="1" u="none" strike="noStrike" cap="none" baseline="0" dirty="0" smtClean="0">
                          <a:solidFill>
                            <a:srgbClr val="80621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package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cap="none" baseline="0" dirty="0" smtClean="0">
                          <a:solidFill>
                            <a:srgbClr val="80621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dpkg -L </a:t>
                      </a:r>
                      <a:r>
                        <a:rPr lang="en-US" sz="2400" b="0" i="1" u="none" strike="noStrike" cap="none" baseline="0" dirty="0" smtClean="0">
                          <a:solidFill>
                            <a:srgbClr val="80621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package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cap="none" baseline="0" dirty="0" smtClean="0">
                          <a:solidFill>
                            <a:srgbClr val="80621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owner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cap="none" baseline="0" dirty="0" smtClean="0">
                          <a:solidFill>
                            <a:srgbClr val="80621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rpm -qf </a:t>
                      </a:r>
                      <a:r>
                        <a:rPr lang="en-US" sz="2400" b="0" i="1" u="none" strike="noStrike" cap="none" baseline="0" dirty="0" smtClean="0">
                          <a:solidFill>
                            <a:srgbClr val="80621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cap="none" baseline="0" dirty="0" smtClean="0">
                          <a:solidFill>
                            <a:srgbClr val="80621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dpkg -S </a:t>
                      </a:r>
                      <a:r>
                        <a:rPr lang="en-US" sz="2400" b="0" i="1" u="none" strike="noStrike" cap="none" baseline="0" dirty="0" smtClean="0">
                          <a:solidFill>
                            <a:srgbClr val="80621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filename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639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Verifying files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71005" cy="4525963"/>
          </a:xfrm>
        </p:spPr>
        <p:txBody>
          <a:bodyPr/>
          <a:lstStyle/>
          <a:p>
            <a:r>
              <a:rPr lang="en-US" dirty="0" smtClean="0"/>
              <a:t>Verifying:</a:t>
            </a:r>
          </a:p>
          <a:p>
            <a:pPr lvl="1"/>
            <a:r>
              <a:rPr lang="en-US" dirty="0" smtClean="0"/>
              <a:t>Ensuring what was installed on a machine is still “intact”</a:t>
            </a:r>
          </a:p>
          <a:p>
            <a:r>
              <a:rPr lang="en-US" dirty="0" smtClean="0"/>
              <a:t>rpm can verify files on disk using stored metadata</a:t>
            </a:r>
          </a:p>
          <a:p>
            <a:pPr lvl="1"/>
            <a:r>
              <a:rPr lang="en-US" dirty="0" smtClean="0">
                <a:latin typeface="Courier New" pitchFamily="49" charset="0"/>
                <a:cs typeface="Courier New" pitchFamily="49" charset="0"/>
              </a:rPr>
              <a:t>rpm -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Va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 smtClean="0">
                <a:latin typeface="Courier New" pitchFamily="49" charset="0"/>
                <a:cs typeface="Courier New" pitchFamily="49" charset="0"/>
              </a:rPr>
              <a:t>rpm -V package</a:t>
            </a:r>
          </a:p>
          <a:p>
            <a:pPr lvl="1"/>
            <a:r>
              <a:rPr lang="en-US" dirty="0" smtClean="0">
                <a:latin typeface="Courier New" pitchFamily="49" charset="0"/>
                <a:cs typeface="Courier New" pitchFamily="49" charset="0"/>
              </a:rPr>
              <a:t>rpm -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Vf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path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1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rpm verify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63" y="914400"/>
            <a:ext cx="8229600" cy="761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45" y="1846263"/>
            <a:ext cx="4999037" cy="501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97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Windows Package </a:t>
            </a:r>
            <a:r>
              <a:rPr lang="en-US" dirty="0" err="1" smtClean="0"/>
              <a:t>Mgmt</a:t>
            </a:r>
            <a:r>
              <a:rPr lang="en-US" dirty="0" smtClean="0"/>
              <a:t>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PMS systems are available for Windows</a:t>
            </a:r>
          </a:p>
          <a:p>
            <a:pPr lvl="1"/>
            <a:r>
              <a:rPr lang="en-US" dirty="0" smtClean="0"/>
              <a:t>“Proprietary”</a:t>
            </a:r>
          </a:p>
          <a:p>
            <a:pPr lvl="1"/>
            <a:r>
              <a:rPr lang="en-US" dirty="0" smtClean="0"/>
              <a:t>Win 10 includes </a:t>
            </a:r>
            <a:r>
              <a:rPr lang="en-US" b="1" i="1" dirty="0" err="1" smtClean="0"/>
              <a:t>OneGet</a:t>
            </a:r>
            <a:endParaRPr lang="en-US" b="1" i="1" dirty="0" smtClean="0"/>
          </a:p>
          <a:p>
            <a:r>
              <a:rPr lang="en-US" dirty="0" smtClean="0"/>
              <a:t>Some are cross-system</a:t>
            </a:r>
          </a:p>
          <a:p>
            <a:pPr lvl="1"/>
            <a:r>
              <a:rPr lang="en-US" dirty="0" smtClean="0"/>
              <a:t>E.g. Windows/OS X/Linux</a:t>
            </a:r>
          </a:p>
        </p:txBody>
      </p:sp>
    </p:spTree>
    <p:extLst>
      <p:ext uri="{BB962C8B-B14F-4D97-AF65-F5344CB8AC3E}">
        <p14:creationId xmlns:p14="http://schemas.microsoft.com/office/powerpoint/2010/main" val="383264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startup/control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5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linux</a:t>
            </a:r>
            <a:r>
              <a:rPr lang="en-US" dirty="0" smtClean="0"/>
              <a:t> boot 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7924800" cy="4389120"/>
          </a:xfrm>
        </p:spPr>
        <p:txBody>
          <a:bodyPr/>
          <a:lstStyle/>
          <a:p>
            <a:r>
              <a:rPr lang="en-US" dirty="0" smtClean="0"/>
              <a:t>Linux kernel only calls one process: </a:t>
            </a:r>
            <a:r>
              <a:rPr lang="en-US" i="1" dirty="0" err="1" smtClean="0"/>
              <a:t>init</a:t>
            </a:r>
            <a:endParaRPr lang="en-US" i="1" dirty="0" smtClean="0"/>
          </a:p>
          <a:p>
            <a:r>
              <a:rPr lang="en-US" i="1" dirty="0" err="1" smtClean="0"/>
              <a:t>init</a:t>
            </a:r>
            <a:r>
              <a:rPr lang="en-US" i="1" dirty="0" smtClean="0"/>
              <a:t> </a:t>
            </a:r>
            <a:r>
              <a:rPr lang="en-US" dirty="0" smtClean="0"/>
              <a:t>handles loading processes and services</a:t>
            </a:r>
          </a:p>
          <a:p>
            <a:r>
              <a:rPr lang="en-US" dirty="0" smtClean="0"/>
              <a:t>Majority of Linux systems use an </a:t>
            </a:r>
            <a:r>
              <a:rPr lang="en-US" i="1" dirty="0" err="1" smtClean="0"/>
              <a:t>init</a:t>
            </a:r>
            <a:r>
              <a:rPr lang="en-US" i="1" dirty="0" smtClean="0"/>
              <a:t> </a:t>
            </a:r>
            <a:r>
              <a:rPr lang="en-US" dirty="0" smtClean="0"/>
              <a:t>based on System V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09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ystem V </a:t>
            </a:r>
            <a:r>
              <a:rPr lang="en-US" dirty="0" err="1" smtClean="0"/>
              <a:t>init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concept of ‘</a:t>
            </a:r>
            <a:r>
              <a:rPr lang="en-US" i="1" dirty="0" smtClean="0"/>
              <a:t>run levels</a:t>
            </a:r>
            <a:r>
              <a:rPr lang="en-US" dirty="0" smtClean="0"/>
              <a:t>’</a:t>
            </a:r>
          </a:p>
          <a:p>
            <a:r>
              <a:rPr lang="en-US" dirty="0" smtClean="0"/>
              <a:t>Configuration is in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/etc/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inittab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/>
              <a:t>services started by each run level in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/etc/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rc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?.d/</a:t>
            </a:r>
          </a:p>
          <a:p>
            <a:pPr lvl="1"/>
            <a:r>
              <a:rPr lang="en-US" dirty="0" smtClean="0"/>
              <a:t> where </a:t>
            </a:r>
            <a:r>
              <a:rPr lang="en-US" b="1" dirty="0" smtClean="0"/>
              <a:t>?</a:t>
            </a:r>
            <a:r>
              <a:rPr lang="en-US" dirty="0" smtClean="0"/>
              <a:t> is the run level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25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levels usually numbered 0-6</a:t>
            </a:r>
          </a:p>
          <a:p>
            <a:pPr lvl="1"/>
            <a:r>
              <a:rPr lang="en-US" dirty="0" smtClean="0"/>
              <a:t>Others may exist (e.g. S)</a:t>
            </a:r>
          </a:p>
          <a:p>
            <a:r>
              <a:rPr lang="en-US" dirty="0" smtClean="0"/>
              <a:t>Meaning of each run level usually described in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/etc/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inittab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88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auditing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of this lecture may be familiar</a:t>
            </a:r>
          </a:p>
          <a:p>
            <a:r>
              <a:rPr lang="en-US" dirty="0" smtClean="0"/>
              <a:t>Bits and pieces have come up during labs</a:t>
            </a:r>
          </a:p>
          <a:p>
            <a:r>
              <a:rPr lang="en-US" dirty="0" smtClean="0"/>
              <a:t>Aim is to tie some of these things together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40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run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0 – Halt the system</a:t>
            </a:r>
          </a:p>
          <a:p>
            <a:r>
              <a:rPr lang="en-US" dirty="0" smtClean="0"/>
              <a:t>1 – Single user </a:t>
            </a:r>
          </a:p>
          <a:p>
            <a:r>
              <a:rPr lang="en-US" dirty="0" smtClean="0"/>
              <a:t>2 – Multi-user (without NFS)</a:t>
            </a:r>
          </a:p>
          <a:p>
            <a:r>
              <a:rPr lang="en-US" dirty="0" smtClean="0"/>
              <a:t>3 – Multi-user</a:t>
            </a:r>
          </a:p>
          <a:p>
            <a:r>
              <a:rPr lang="en-US" dirty="0" smtClean="0"/>
              <a:t>4 – unused</a:t>
            </a:r>
          </a:p>
          <a:p>
            <a:r>
              <a:rPr lang="en-US" dirty="0" smtClean="0"/>
              <a:t>5 – Multi-user, graphical mode</a:t>
            </a:r>
          </a:p>
          <a:p>
            <a:r>
              <a:rPr lang="en-US" dirty="0" smtClean="0"/>
              <a:t>6 – reboot</a:t>
            </a:r>
          </a:p>
          <a:p>
            <a:endParaRPr lang="en-US" dirty="0" smtClean="0"/>
          </a:p>
          <a:p>
            <a:r>
              <a:rPr lang="en-US" dirty="0" smtClean="0"/>
              <a:t>Notes: </a:t>
            </a:r>
          </a:p>
          <a:p>
            <a:pPr lvl="1"/>
            <a:r>
              <a:rPr lang="en-US" dirty="0" smtClean="0"/>
              <a:t>System may only be in one </a:t>
            </a:r>
            <a:r>
              <a:rPr lang="en-US" dirty="0" err="1" smtClean="0"/>
              <a:t>runlevel</a:t>
            </a:r>
            <a:r>
              <a:rPr lang="en-US" dirty="0" smtClean="0"/>
              <a:t> at a time</a:t>
            </a:r>
          </a:p>
          <a:p>
            <a:pPr lvl="1"/>
            <a:r>
              <a:rPr lang="en-US" dirty="0" smtClean="0"/>
              <a:t>0 and 1 are usually used to debug</a:t>
            </a:r>
          </a:p>
          <a:p>
            <a:pPr lvl="1"/>
            <a:r>
              <a:rPr lang="en-US" dirty="0" smtClean="0"/>
              <a:t>Various </a:t>
            </a:r>
            <a:r>
              <a:rPr lang="en-US" dirty="0" err="1" smtClean="0"/>
              <a:t>distros</a:t>
            </a:r>
            <a:r>
              <a:rPr lang="en-US" dirty="0" smtClean="0"/>
              <a:t> may interpret differently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73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debian</a:t>
            </a:r>
            <a:r>
              <a:rPr lang="en-US" dirty="0" smtClean="0"/>
              <a:t> run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2-5 are multi-user</a:t>
            </a:r>
          </a:p>
          <a:p>
            <a:r>
              <a:rPr lang="en-US" dirty="0" smtClean="0"/>
              <a:t>S - system initialization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58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centos run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0 – halt</a:t>
            </a:r>
          </a:p>
          <a:p>
            <a:r>
              <a:rPr lang="en-US" dirty="0" smtClean="0"/>
              <a:t>1 – single user</a:t>
            </a:r>
          </a:p>
          <a:p>
            <a:r>
              <a:rPr lang="en-US" dirty="0" smtClean="0"/>
              <a:t>2 - multi-user without NFS (no networking)</a:t>
            </a:r>
          </a:p>
          <a:p>
            <a:r>
              <a:rPr lang="en-US" dirty="0" smtClean="0"/>
              <a:t>3 - full multi-user</a:t>
            </a:r>
          </a:p>
          <a:p>
            <a:r>
              <a:rPr lang="en-US" dirty="0" smtClean="0"/>
              <a:t>5 - X11</a:t>
            </a:r>
          </a:p>
          <a:p>
            <a:r>
              <a:rPr lang="en-US" dirty="0" smtClean="0"/>
              <a:t>6 - reboot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78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default run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Default run level was stored in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/etc/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inittab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id: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:initdefault:</a:t>
            </a:r>
          </a:p>
          <a:p>
            <a:r>
              <a:rPr lang="en-US" dirty="0" smtClean="0"/>
              <a:t>Current and previous run level can be checked with </a:t>
            </a:r>
            <a:r>
              <a:rPr lang="en-US" i="1" dirty="0" err="1" smtClean="0"/>
              <a:t>runlevel</a:t>
            </a:r>
            <a:endParaRPr lang="en-US" i="1" dirty="0" smtClean="0"/>
          </a:p>
          <a:p>
            <a:pPr lvl="1"/>
            <a:r>
              <a:rPr lang="en-US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sudo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runlevel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 3</a:t>
            </a:r>
          </a:p>
          <a:p>
            <a:r>
              <a:rPr lang="en-US" dirty="0" smtClean="0"/>
              <a:t>Run level can be changed with</a:t>
            </a:r>
            <a:r>
              <a:rPr lang="en-US" i="1" dirty="0" smtClean="0"/>
              <a:t> </a:t>
            </a:r>
            <a:r>
              <a:rPr lang="en-US" i="1" dirty="0" err="1" smtClean="0"/>
              <a:t>telinit</a:t>
            </a:r>
            <a:endParaRPr lang="en-US" i="1" dirty="0" smtClean="0"/>
          </a:p>
          <a:p>
            <a:endParaRPr lang="en-US" i="1" dirty="0"/>
          </a:p>
          <a:p>
            <a:r>
              <a:rPr lang="en-US" dirty="0" err="1" smtClean="0"/>
              <a:t>Debian</a:t>
            </a:r>
            <a:r>
              <a:rPr lang="en-US" dirty="0" smtClean="0"/>
              <a:t>: function now in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systemd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pPr lvl="1"/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ystemctl</a:t>
            </a: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is the tool</a:t>
            </a:r>
            <a:r>
              <a:rPr lang="en-US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57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/etc/</a:t>
            </a:r>
            <a:r>
              <a:rPr lang="en-US" dirty="0" err="1" smtClean="0"/>
              <a:t>rc</a:t>
            </a:r>
            <a:r>
              <a:rPr lang="en-US" dirty="0" smtClean="0"/>
              <a:t>?.d/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Contains links to service scripts in </a:t>
            </a: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/etc/</a:t>
            </a:r>
            <a:r>
              <a:rPr lang="en-US" sz="2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init.d</a:t>
            </a: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r>
              <a:rPr lang="en-US" dirty="0" smtClean="0"/>
              <a:t>Starting and stopping services:</a:t>
            </a:r>
          </a:p>
          <a:p>
            <a:pPr lvl="1"/>
            <a:r>
              <a:rPr lang="en-US" dirty="0" smtClean="0"/>
              <a:t>K##service </a:t>
            </a:r>
          </a:p>
          <a:p>
            <a:pPr lvl="2"/>
            <a:r>
              <a:rPr lang="en-US" dirty="0" smtClean="0"/>
              <a:t>stops service in this run level</a:t>
            </a:r>
          </a:p>
          <a:p>
            <a:pPr lvl="1"/>
            <a:r>
              <a:rPr lang="en-US" dirty="0" smtClean="0"/>
              <a:t>S##service</a:t>
            </a:r>
          </a:p>
          <a:p>
            <a:pPr lvl="2"/>
            <a:r>
              <a:rPr lang="en-US" dirty="0" smtClean="0"/>
              <a:t>starts service in this run level</a:t>
            </a:r>
          </a:p>
          <a:p>
            <a:pPr lvl="1"/>
            <a:r>
              <a:rPr lang="en-US" dirty="0" smtClean="0"/>
              <a:t>Where:</a:t>
            </a:r>
          </a:p>
          <a:p>
            <a:pPr lvl="2"/>
            <a:r>
              <a:rPr lang="en-US" dirty="0" smtClean="0"/>
              <a:t>## is a number</a:t>
            </a:r>
          </a:p>
          <a:p>
            <a:r>
              <a:rPr lang="en-US" dirty="0" smtClean="0"/>
              <a:t>Scripts are started or stopped in alphabetic order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89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/etc/</a:t>
            </a:r>
            <a:r>
              <a:rPr lang="en-US" dirty="0" err="1" smtClean="0"/>
              <a:t>init.d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Contains scripts to start and stop services</a:t>
            </a:r>
          </a:p>
          <a:p>
            <a:r>
              <a:rPr lang="en-US" dirty="0" smtClean="0"/>
              <a:t>Service scripts have minimum of three options:</a:t>
            </a:r>
          </a:p>
          <a:p>
            <a:pPr lvl="1"/>
            <a:r>
              <a:rPr lang="en-US" dirty="0" smtClean="0"/>
              <a:t>start, stop, restart</a:t>
            </a:r>
          </a:p>
          <a:p>
            <a:r>
              <a:rPr lang="en-US" dirty="0" smtClean="0"/>
              <a:t>Others options may be supported</a:t>
            </a:r>
          </a:p>
          <a:p>
            <a:pPr lvl="1"/>
            <a:r>
              <a:rPr lang="en-US" dirty="0" smtClean="0"/>
              <a:t>status, reload</a:t>
            </a:r>
          </a:p>
          <a:p>
            <a:endParaRPr lang="en-US" dirty="0" smtClean="0"/>
          </a:p>
          <a:p>
            <a:r>
              <a:rPr lang="en-US" dirty="0" smtClean="0"/>
              <a:t>Notes: 	</a:t>
            </a:r>
          </a:p>
          <a:p>
            <a:pPr lvl="1"/>
            <a:r>
              <a:rPr lang="en-US" dirty="0" smtClean="0"/>
              <a:t>varies by system 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system</a:t>
            </a:r>
            <a:r>
              <a:rPr lang="en-US" dirty="0" smtClean="0"/>
              <a:t> command can control too</a:t>
            </a:r>
          </a:p>
          <a:p>
            <a:pPr lvl="2"/>
            <a:r>
              <a:rPr lang="en-US" dirty="0" smtClean="0"/>
              <a:t>Tries to be the same between systems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40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“background”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64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services are ‘daemons’</a:t>
            </a:r>
          </a:p>
          <a:p>
            <a:r>
              <a:rPr lang="en-US" dirty="0" smtClean="0"/>
              <a:t>Daemons: programs running in background</a:t>
            </a:r>
          </a:p>
          <a:p>
            <a:pPr lvl="1"/>
            <a:r>
              <a:rPr lang="en-US" dirty="0" smtClean="0"/>
              <a:t>No open terminal</a:t>
            </a:r>
          </a:p>
          <a:p>
            <a:r>
              <a:rPr lang="en-US" dirty="0" smtClean="0"/>
              <a:t>Services are started and stopped from scripts in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/etc/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init.d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r>
              <a:rPr lang="en-US" dirty="0" smtClean="0"/>
              <a:t>Services include things like 	</a:t>
            </a:r>
          </a:p>
          <a:p>
            <a:pPr lvl="1"/>
            <a:r>
              <a:rPr lang="en-US" dirty="0" smtClean="0"/>
              <a:t>networking</a:t>
            </a:r>
          </a:p>
          <a:p>
            <a:pPr lvl="1"/>
            <a:r>
              <a:rPr lang="en-US" dirty="0" smtClean="0"/>
              <a:t>web servers</a:t>
            </a:r>
          </a:p>
          <a:p>
            <a:pPr lvl="1"/>
            <a:r>
              <a:rPr lang="en-US" dirty="0" smtClean="0"/>
              <a:t>X11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43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Running services increases potential attack vectors</a:t>
            </a:r>
          </a:p>
          <a:p>
            <a:pPr lvl="1"/>
            <a:r>
              <a:rPr lang="en-US" dirty="0" smtClean="0"/>
              <a:t>Unused services should be disabled</a:t>
            </a:r>
          </a:p>
          <a:p>
            <a:pPr lvl="2"/>
            <a:r>
              <a:rPr lang="en-US" dirty="0" smtClean="0"/>
              <a:t>Removing is a better option if practical</a:t>
            </a:r>
          </a:p>
          <a:p>
            <a:pPr lvl="1"/>
            <a:r>
              <a:rPr lang="en-US" dirty="0" smtClean="0"/>
              <a:t>Running services take up resources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1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disabling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Services can be disabled by moving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S##service </a:t>
            </a:r>
            <a:r>
              <a:rPr lang="en-US" dirty="0" smtClean="0"/>
              <a:t>in all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/etc/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rc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?.d/ </a:t>
            </a:r>
            <a:r>
              <a:rPr lang="en-US" dirty="0" smtClean="0"/>
              <a:t>directories to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K##service</a:t>
            </a:r>
          </a:p>
          <a:p>
            <a:r>
              <a:rPr lang="en-US" dirty="0" smtClean="0"/>
              <a:t>Most distributions provide helper utilities</a:t>
            </a:r>
          </a:p>
          <a:p>
            <a:pPr lvl="1"/>
            <a:r>
              <a:rPr lang="en-US" dirty="0" err="1" smtClean="0"/>
              <a:t>chkconfig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(CentOS)</a:t>
            </a:r>
          </a:p>
          <a:p>
            <a:pPr lvl="1"/>
            <a:r>
              <a:rPr lang="en-US" dirty="0" smtClean="0"/>
              <a:t>update-</a:t>
            </a:r>
            <a:r>
              <a:rPr lang="en-US" dirty="0" err="1" smtClean="0"/>
              <a:t>rc.d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(Debian)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19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err="1" smtClean="0"/>
              <a:t>unix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http://en.wikipedia.org/wiki/Usage_share_of_operating_systems#Servers</a:t>
            </a:r>
            <a:endParaRPr lang="en-US" dirty="0" smtClean="0"/>
          </a:p>
          <a:p>
            <a:pPr lvl="1"/>
            <a:r>
              <a:rPr lang="en-US" dirty="0" smtClean="0"/>
              <a:t>UNIX/Linux/etc</a:t>
            </a:r>
          </a:p>
          <a:p>
            <a:pPr lvl="1"/>
            <a:r>
              <a:rPr lang="en-US" dirty="0" smtClean="0"/>
              <a:t>MS Windows</a:t>
            </a:r>
          </a:p>
          <a:p>
            <a:r>
              <a:rPr lang="en-US" dirty="0" smtClean="0"/>
              <a:t>Super computers</a:t>
            </a:r>
          </a:p>
          <a:p>
            <a:pPr lvl="1"/>
            <a:r>
              <a:rPr lang="en-US" dirty="0" smtClean="0"/>
              <a:t>Same ref as above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448" y="3048000"/>
            <a:ext cx="5389563" cy="323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620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disabling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CentOS</a:t>
            </a:r>
          </a:p>
          <a:p>
            <a:pPr lvl="1"/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/etc/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init.d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/service stop</a:t>
            </a:r>
          </a:p>
          <a:p>
            <a:pPr lvl="1"/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chkconfig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service off</a:t>
            </a:r>
          </a:p>
          <a:p>
            <a:r>
              <a:rPr lang="en-US" dirty="0" smtClean="0"/>
              <a:t>Debian</a:t>
            </a:r>
          </a:p>
          <a:p>
            <a:pPr lvl="1"/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/etc/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init.d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/service stop</a:t>
            </a:r>
          </a:p>
          <a:p>
            <a:pPr lvl="1"/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rm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/etc/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rc</a:t>
            </a:r>
            <a:r>
              <a:rPr lang="en-US" sz="2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.d/</a:t>
            </a:r>
            <a:r>
              <a:rPr lang="en-US" sz="2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[SK]??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service</a:t>
            </a:r>
          </a:p>
          <a:p>
            <a:pPr lvl="1"/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update-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rc.d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service stop </a:t>
            </a:r>
            <a:r>
              <a:rPr lang="en-US" sz="2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##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 1 2 3 4 5 6 S . </a:t>
            </a:r>
          </a:p>
          <a:p>
            <a:pPr lvl="1"/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05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Knowing what ports are open on a system is important to keeping it secure</a:t>
            </a:r>
          </a:p>
          <a:p>
            <a:r>
              <a:rPr lang="en-US" dirty="0" smtClean="0"/>
              <a:t>Disabling unused services will limit the number of ports available to crackers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05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0352" y="1316736"/>
            <a:ext cx="8080248" cy="1362456"/>
          </a:xfrm>
        </p:spPr>
        <p:txBody>
          <a:bodyPr/>
          <a:lstStyle/>
          <a:p>
            <a:r>
              <a:rPr lang="en-US" dirty="0" smtClean="0"/>
              <a:t>Auditing “Tools”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8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checking open 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netstat</a:t>
            </a:r>
            <a:r>
              <a:rPr lang="en-US" dirty="0" smtClean="0"/>
              <a:t> is your friend when dealing with networking</a:t>
            </a:r>
          </a:p>
          <a:p>
            <a:r>
              <a:rPr lang="en-US" dirty="0" smtClean="0"/>
              <a:t>display routing table: </a:t>
            </a:r>
          </a:p>
          <a:p>
            <a:pPr lvl="1"/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netstat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-r</a:t>
            </a:r>
          </a:p>
          <a:p>
            <a:r>
              <a:rPr lang="en-US" dirty="0" smtClean="0"/>
              <a:t>display open ports: </a:t>
            </a:r>
          </a:p>
          <a:p>
            <a:pPr lvl="1"/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netstat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–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atunp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/>
              <a:t>See next page for explanations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82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netstat</a:t>
            </a:r>
            <a:r>
              <a:rPr lang="en-US" dirty="0" smtClean="0"/>
              <a:t>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-a </a:t>
            </a:r>
          </a:p>
          <a:p>
            <a:pPr lvl="1"/>
            <a:r>
              <a:rPr lang="en-US" dirty="0" smtClean="0"/>
              <a:t>show listening and non-listening sockets</a:t>
            </a:r>
          </a:p>
          <a:p>
            <a:r>
              <a:rPr lang="en-US" dirty="0" smtClean="0"/>
              <a:t>-t </a:t>
            </a:r>
          </a:p>
          <a:p>
            <a:pPr lvl="1"/>
            <a:r>
              <a:rPr lang="en-US" dirty="0" smtClean="0"/>
              <a:t>TCP</a:t>
            </a:r>
          </a:p>
          <a:p>
            <a:r>
              <a:rPr lang="en-US" dirty="0" smtClean="0"/>
              <a:t>-u </a:t>
            </a:r>
          </a:p>
          <a:p>
            <a:pPr lvl="1"/>
            <a:r>
              <a:rPr lang="en-US" dirty="0" smtClean="0"/>
              <a:t>UDP</a:t>
            </a:r>
          </a:p>
          <a:p>
            <a:r>
              <a:rPr lang="en-US" dirty="0" smtClean="0"/>
              <a:t>-n </a:t>
            </a:r>
          </a:p>
          <a:p>
            <a:pPr lvl="1"/>
            <a:r>
              <a:rPr lang="en-US" dirty="0" smtClean="0"/>
              <a:t>do not resolve host or port names</a:t>
            </a:r>
          </a:p>
          <a:p>
            <a:r>
              <a:rPr lang="en-US" dirty="0" smtClean="0"/>
              <a:t>-p </a:t>
            </a:r>
          </a:p>
          <a:p>
            <a:pPr lvl="1"/>
            <a:r>
              <a:rPr lang="en-US" dirty="0" smtClean="0"/>
              <a:t>show process names and IDs (root only)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55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Linux Firewall: </a:t>
            </a:r>
            <a:r>
              <a:rPr lang="en-US" dirty="0" err="1" smtClean="0"/>
              <a:t>iptables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iptables</a:t>
            </a:r>
            <a:r>
              <a:rPr lang="en-US" dirty="0" smtClean="0"/>
              <a:t> is the firewall in Linux</a:t>
            </a:r>
          </a:p>
          <a:p>
            <a:pPr lvl="1"/>
            <a:r>
              <a:rPr lang="en-US" dirty="0" smtClean="0"/>
              <a:t>also for NAT</a:t>
            </a:r>
          </a:p>
          <a:p>
            <a:r>
              <a:rPr lang="en-US" dirty="0" smtClean="0"/>
              <a:t>Many systems ship with it enabled by default</a:t>
            </a:r>
          </a:p>
          <a:p>
            <a:r>
              <a:rPr lang="en-US" dirty="0" smtClean="0"/>
              <a:t>If you are having odd problems</a:t>
            </a:r>
          </a:p>
          <a:p>
            <a:pPr lvl="1"/>
            <a:r>
              <a:rPr lang="en-US" dirty="0" smtClean="0"/>
              <a:t>check to see if it running</a:t>
            </a:r>
          </a:p>
          <a:p>
            <a:r>
              <a:rPr lang="en-US" dirty="0" smtClean="0"/>
              <a:t>It usually is controlled from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/etc/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init.d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r>
              <a:rPr lang="en-US" dirty="0" smtClean="0"/>
              <a:t>Firewalls are recommended</a:t>
            </a:r>
          </a:p>
          <a:p>
            <a:pPr lvl="1"/>
            <a:r>
              <a:rPr lang="en-US" dirty="0" smtClean="0"/>
              <a:t>but checking it is an important troubleshooting step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67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iptables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606101"/>
            <a:ext cx="8229600" cy="3047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162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dirty="0" smtClean="0"/>
              <a:t>running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lvl="1"/>
            <a:r>
              <a:rPr lang="en-US" dirty="0" smtClean="0"/>
              <a:t>is the quintessential tool to view the process list</a:t>
            </a:r>
          </a:p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aux </a:t>
            </a:r>
          </a:p>
          <a:p>
            <a:pPr lvl="1"/>
            <a:r>
              <a:rPr lang="en-US" i="1" dirty="0" smtClean="0"/>
              <a:t>a u</a:t>
            </a:r>
            <a:r>
              <a:rPr lang="en-US" dirty="0" smtClean="0"/>
              <a:t> and </a:t>
            </a:r>
            <a:r>
              <a:rPr lang="en-US" i="1" dirty="0" smtClean="0"/>
              <a:t>x</a:t>
            </a:r>
            <a:r>
              <a:rPr lang="en-US" dirty="0" smtClean="0"/>
              <a:t> are separate options</a:t>
            </a:r>
          </a:p>
          <a:p>
            <a:pPr lvl="2"/>
            <a:r>
              <a:rPr lang="en-US" dirty="0" smtClean="0"/>
              <a:t>can be in any order</a:t>
            </a:r>
          </a:p>
          <a:p>
            <a:pPr lvl="1"/>
            <a:r>
              <a:rPr lang="en-US" dirty="0" smtClean="0"/>
              <a:t>view all processes on a system</a:t>
            </a:r>
          </a:p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auxww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/>
              <a:t>No line formatting to pipe to another command</a:t>
            </a:r>
          </a:p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faux</a:t>
            </a:r>
          </a:p>
          <a:p>
            <a:pPr lvl="1"/>
            <a:r>
              <a:rPr lang="en-US" dirty="0" smtClean="0"/>
              <a:t>view processes as a ‘forest’</a:t>
            </a:r>
          </a:p>
          <a:p>
            <a:pPr lvl="2"/>
            <a:r>
              <a:rPr lang="en-US" dirty="0" smtClean="0"/>
              <a:t>children processes are shown below parent</a:t>
            </a:r>
          </a:p>
          <a:p>
            <a:endParaRPr lang="en-US" b="1" dirty="0" smtClean="0"/>
          </a:p>
          <a:p>
            <a:r>
              <a:rPr lang="en-US" sz="1900" b="1" dirty="0" smtClean="0"/>
              <a:t>Note:</a:t>
            </a:r>
            <a:r>
              <a:rPr lang="en-US" sz="1900" dirty="0" smtClean="0"/>
              <a:t> - is "not needed" for some options</a:t>
            </a:r>
          </a:p>
          <a:p>
            <a:pPr lvl="1"/>
            <a:r>
              <a:rPr lang="en-US" sz="1900" dirty="0" smtClean="0"/>
              <a:t>indeed </a:t>
            </a:r>
            <a:r>
              <a:rPr lang="en-US" sz="19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ps</a:t>
            </a:r>
            <a:r>
              <a:rPr lang="en-US" sz="1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aux </a:t>
            </a:r>
            <a:r>
              <a:rPr lang="en-US" sz="1900" dirty="0" smtClean="0"/>
              <a:t>and </a:t>
            </a:r>
            <a:r>
              <a:rPr lang="en-US" sz="19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ps</a:t>
            </a:r>
            <a:r>
              <a:rPr lang="en-US" sz="1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-aux </a:t>
            </a:r>
            <a:r>
              <a:rPr lang="en-US" sz="1900" dirty="0" smtClean="0"/>
              <a:t>are different options</a:t>
            </a:r>
          </a:p>
          <a:p>
            <a:pPr lvl="2"/>
            <a:r>
              <a:rPr lang="en-US" sz="1700" dirty="0" smtClean="0"/>
              <a:t>-a is different than 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77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ps</a:t>
            </a:r>
            <a:r>
              <a:rPr lang="en-US" dirty="0" smtClean="0"/>
              <a:t> popular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</a:t>
            </a:r>
          </a:p>
          <a:p>
            <a:pPr lvl="1"/>
            <a:r>
              <a:rPr lang="en-US" dirty="0" smtClean="0"/>
              <a:t>show process hierarchy (forest)</a:t>
            </a:r>
          </a:p>
          <a:p>
            <a:r>
              <a:rPr lang="en-US" dirty="0" smtClean="0"/>
              <a:t>a</a:t>
            </a:r>
          </a:p>
          <a:p>
            <a:pPr lvl="1"/>
            <a:r>
              <a:rPr lang="en-US" dirty="0" smtClean="0"/>
              <a:t>show processes belonging to all users</a:t>
            </a:r>
          </a:p>
          <a:p>
            <a:r>
              <a:rPr lang="en-US" dirty="0" smtClean="0"/>
              <a:t>u</a:t>
            </a:r>
          </a:p>
          <a:p>
            <a:pPr lvl="1"/>
            <a:r>
              <a:rPr lang="en-US" dirty="0" smtClean="0"/>
              <a:t>display user-oriented format</a:t>
            </a:r>
          </a:p>
          <a:p>
            <a:r>
              <a:rPr lang="en-US" dirty="0" smtClean="0"/>
              <a:t>x</a:t>
            </a:r>
          </a:p>
          <a:p>
            <a:pPr lvl="1"/>
            <a:r>
              <a:rPr lang="en-US" dirty="0" smtClean="0"/>
              <a:t>include processes without a TTY</a:t>
            </a:r>
          </a:p>
          <a:p>
            <a:pPr lvl="2"/>
            <a:r>
              <a:rPr lang="en-US" dirty="0" smtClean="0"/>
              <a:t>TTY == teletype == interactive process</a:t>
            </a:r>
          </a:p>
          <a:p>
            <a:r>
              <a:rPr lang="en-US" dirty="0" smtClean="0"/>
              <a:t>w  </a:t>
            </a:r>
          </a:p>
          <a:p>
            <a:pPr lvl="1"/>
            <a:r>
              <a:rPr lang="en-US" dirty="0" smtClean="0"/>
              <a:t>wide output </a:t>
            </a:r>
          </a:p>
          <a:p>
            <a:pPr lvl="1"/>
            <a:r>
              <a:rPr lang="en-US" dirty="0" smtClean="0"/>
              <a:t>twice (</a:t>
            </a:r>
            <a:r>
              <a:rPr lang="en-US" dirty="0" err="1" smtClean="0"/>
              <a:t>ww</a:t>
            </a:r>
            <a:r>
              <a:rPr lang="en-US" dirty="0" smtClean="0"/>
              <a:t>) is unlimited output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12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top </a:t>
            </a:r>
          </a:p>
          <a:p>
            <a:pPr lvl="1"/>
            <a:r>
              <a:rPr lang="en-US" dirty="0" smtClean="0"/>
              <a:t>Interactive way to view the process list</a:t>
            </a:r>
          </a:p>
          <a:p>
            <a:pPr lvl="2"/>
            <a:r>
              <a:rPr lang="en-US" dirty="0" smtClean="0"/>
              <a:t>From a CLI terminal</a:t>
            </a:r>
          </a:p>
          <a:p>
            <a:pPr lvl="1"/>
            <a:r>
              <a:rPr lang="en-US" dirty="0" smtClean="0"/>
              <a:t>‘&lt;‘ and ‘&gt;’ changes sort column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toggles individual and combined CPU views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z </a:t>
            </a:r>
          </a:p>
          <a:p>
            <a:pPr lvl="2"/>
            <a:r>
              <a:rPr lang="en-US" dirty="0" smtClean="0"/>
              <a:t>enables color output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38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err="1" smtClean="0"/>
              <a:t>unix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According to W3Techs (Aug 2011), 64% of all web servers are Unix based</a:t>
            </a:r>
          </a:p>
          <a:p>
            <a:r>
              <a:rPr lang="en-US" dirty="0" smtClean="0"/>
              <a:t>Most of these are Linux</a:t>
            </a:r>
          </a:p>
          <a:p>
            <a:r>
              <a:rPr lang="en-US" dirty="0" smtClean="0"/>
              <a:t>Does not include Unix derived infrastructure equipment</a:t>
            </a:r>
          </a:p>
          <a:p>
            <a:pPr lvl="1"/>
            <a:r>
              <a:rPr lang="en-US" dirty="0" smtClean="0"/>
              <a:t>home based routers, Cisco IOS, etc</a:t>
            </a:r>
          </a:p>
          <a:p>
            <a:r>
              <a:rPr lang="en-US" dirty="0" smtClean="0"/>
              <a:t>Does not include mobile platforms</a:t>
            </a:r>
          </a:p>
          <a:p>
            <a:pPr lvl="1"/>
            <a:r>
              <a:rPr lang="en-US" dirty="0" smtClean="0"/>
              <a:t>Note: Android phones run a Linux kernel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19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lsof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lsof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isplays open files and internet sockets</a:t>
            </a:r>
          </a:p>
          <a:p>
            <a:pPr lvl="1"/>
            <a:r>
              <a:rPr lang="en-US" dirty="0" smtClean="0"/>
              <a:t>Tons of options!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90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Scheduling tasks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6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cron</a:t>
            </a:r>
            <a:r>
              <a:rPr lang="en-US" dirty="0" smtClean="0"/>
              <a:t> and 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cron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/>
              <a:t>daemon that runs jobs at set intervals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at</a:t>
            </a:r>
          </a:p>
          <a:p>
            <a:pPr lvl="1"/>
            <a:r>
              <a:rPr lang="en-US" dirty="0" smtClean="0"/>
              <a:t>daemon that runs a job at a specified time</a:t>
            </a:r>
          </a:p>
          <a:p>
            <a:endParaRPr lang="en-US" dirty="0" smtClean="0"/>
          </a:p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cron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jobs repeat</a:t>
            </a:r>
          </a:p>
          <a:p>
            <a:pPr lvl="1"/>
            <a:r>
              <a:rPr lang="en-US" dirty="0" smtClean="0"/>
              <a:t>Does not run if machine is off</a:t>
            </a:r>
          </a:p>
          <a:p>
            <a:pPr lvl="2"/>
            <a:r>
              <a:rPr lang="en-US" dirty="0" smtClean="0"/>
              <a:t>Use </a:t>
            </a:r>
            <a:r>
              <a:rPr lang="en-US" dirty="0" err="1" smtClean="0"/>
              <a:t>anacron</a:t>
            </a:r>
            <a:endParaRPr lang="en-US" dirty="0" smtClean="0"/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at </a:t>
            </a:r>
          </a:p>
          <a:p>
            <a:pPr lvl="1"/>
            <a:r>
              <a:rPr lang="en-US" dirty="0" smtClean="0"/>
              <a:t>a job is only run once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46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crontab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-l </a:t>
            </a:r>
          </a:p>
          <a:p>
            <a:pPr lvl="1"/>
            <a:r>
              <a:rPr lang="en-US" dirty="0" smtClean="0"/>
              <a:t>to view your </a:t>
            </a:r>
            <a:r>
              <a:rPr lang="en-US" dirty="0" err="1" smtClean="0"/>
              <a:t>cron</a:t>
            </a:r>
            <a:r>
              <a:rPr lang="en-US" dirty="0" smtClean="0"/>
              <a:t> jobs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/etc/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cron.deny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lvl="1"/>
            <a:r>
              <a:rPr lang="en-US" dirty="0" smtClean="0"/>
              <a:t>contains users not permitted to use </a:t>
            </a:r>
            <a:r>
              <a:rPr lang="en-US" dirty="0" err="1" smtClean="0"/>
              <a:t>cron</a:t>
            </a:r>
            <a:endParaRPr lang="en-US" dirty="0" smtClean="0"/>
          </a:p>
          <a:p>
            <a:pPr lvl="1"/>
            <a:r>
              <a:rPr lang="en-US" dirty="0" smtClean="0"/>
              <a:t>one per line</a:t>
            </a:r>
          </a:p>
          <a:p>
            <a:r>
              <a:rPr lang="en-US" dirty="0" err="1" smtClean="0"/>
              <a:t>Cron</a:t>
            </a:r>
            <a:r>
              <a:rPr lang="en-US" dirty="0" smtClean="0"/>
              <a:t> jobs can be stored in:</a:t>
            </a:r>
          </a:p>
          <a:p>
            <a:pPr lvl="1"/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/spool/</a:t>
            </a:r>
            <a:r>
              <a:rPr lang="en-US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cron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/$USER</a:t>
            </a:r>
          </a:p>
          <a:p>
            <a:pPr lvl="1"/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/etc/</a:t>
            </a:r>
            <a:r>
              <a:rPr lang="en-US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crontab</a:t>
            </a:r>
            <a:endParaRPr lang="en-US" sz="2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/etc/</a:t>
            </a:r>
            <a:r>
              <a:rPr lang="en-US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cron</a:t>
            </a:r>
            <a:r>
              <a:rPr lang="en-US" sz="22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.{</a:t>
            </a:r>
            <a:r>
              <a:rPr lang="en-US" sz="22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d,hourly,daily,weekly,monthly</a:t>
            </a:r>
            <a:r>
              <a:rPr lang="en-US" sz="22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15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crontab</a:t>
            </a:r>
            <a:r>
              <a:rPr lang="en-US" dirty="0" smtClean="0"/>
              <a:t> format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82296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370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anacron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to cron</a:t>
            </a:r>
          </a:p>
          <a:p>
            <a:pPr lvl="1"/>
            <a:r>
              <a:rPr lang="en-US" dirty="0" smtClean="0"/>
              <a:t>Does not require computer to be running continuously</a:t>
            </a:r>
          </a:p>
          <a:p>
            <a:pPr lvl="1"/>
            <a:r>
              <a:rPr lang="en-US" dirty="0" smtClean="0"/>
              <a:t>Runs next time computer started	</a:t>
            </a:r>
          </a:p>
          <a:p>
            <a:pPr lvl="2"/>
            <a:r>
              <a:rPr lang="en-US" dirty="0" smtClean="0"/>
              <a:t>If the job was to run when the system was off</a:t>
            </a:r>
          </a:p>
          <a:p>
            <a:pPr lvl="1"/>
            <a:r>
              <a:rPr lang="en-US" dirty="0" smtClean="0"/>
              <a:t>Options to specify how to run “missed” jobs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53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atq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/>
              <a:t>view your pending jobs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/etc/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at.deny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lvl="1"/>
            <a:r>
              <a:rPr lang="en-US" dirty="0" smtClean="0"/>
              <a:t>contains users not permitted to use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at</a:t>
            </a:r>
          </a:p>
          <a:p>
            <a:pPr lvl="1"/>
            <a:r>
              <a:rPr lang="en-US" dirty="0" smtClean="0"/>
              <a:t>one per line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28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Permissions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Files and Directories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38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All files belong to an owner and a group</a:t>
            </a:r>
          </a:p>
          <a:p>
            <a:r>
              <a:rPr lang="en-US" dirty="0" smtClean="0"/>
              <a:t>Three sets of permissions: </a:t>
            </a:r>
          </a:p>
          <a:p>
            <a:pPr lvl="1"/>
            <a:r>
              <a:rPr lang="en-US" dirty="0" smtClean="0"/>
              <a:t>owner</a:t>
            </a:r>
          </a:p>
          <a:p>
            <a:pPr lvl="1"/>
            <a:r>
              <a:rPr lang="en-US" dirty="0" smtClean="0"/>
              <a:t>group</a:t>
            </a:r>
          </a:p>
          <a:p>
            <a:pPr lvl="1"/>
            <a:r>
              <a:rPr lang="en-US" dirty="0" smtClean="0"/>
              <a:t>world</a:t>
            </a:r>
          </a:p>
          <a:p>
            <a:r>
              <a:rPr lang="en-US" dirty="0" smtClean="0"/>
              <a:t>Three permissions available: </a:t>
            </a:r>
          </a:p>
          <a:p>
            <a:pPr lvl="1"/>
            <a:r>
              <a:rPr lang="en-US" dirty="0" smtClean="0"/>
              <a:t>read</a:t>
            </a:r>
          </a:p>
          <a:p>
            <a:pPr lvl="1"/>
            <a:r>
              <a:rPr lang="en-US" dirty="0" smtClean="0"/>
              <a:t>write</a:t>
            </a:r>
          </a:p>
          <a:p>
            <a:pPr lvl="1"/>
            <a:r>
              <a:rPr lang="en-US" dirty="0" smtClean="0"/>
              <a:t>execute</a:t>
            </a:r>
          </a:p>
          <a:p>
            <a:pPr lvl="2"/>
            <a:r>
              <a:rPr lang="en-US" dirty="0" smtClean="0"/>
              <a:t>Execute on a directory allows a user to cd into it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93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special permissions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Three special permissions: </a:t>
            </a:r>
          </a:p>
          <a:p>
            <a:pPr lvl="1"/>
            <a:r>
              <a:rPr lang="en-US" dirty="0" err="1" smtClean="0"/>
              <a:t>suid</a:t>
            </a:r>
            <a:endParaRPr lang="en-US" dirty="0" smtClean="0"/>
          </a:p>
          <a:p>
            <a:pPr lvl="2"/>
            <a:r>
              <a:rPr lang="en-US" dirty="0" smtClean="0"/>
              <a:t>S or s</a:t>
            </a:r>
          </a:p>
          <a:p>
            <a:pPr lvl="2"/>
            <a:r>
              <a:rPr lang="en-US" dirty="0" smtClean="0"/>
              <a:t>Program executed with file owners permissions</a:t>
            </a:r>
          </a:p>
          <a:p>
            <a:pPr lvl="1"/>
            <a:r>
              <a:rPr lang="en-US" dirty="0" err="1" smtClean="0"/>
              <a:t>sgid</a:t>
            </a:r>
            <a:endParaRPr lang="en-US" dirty="0" smtClean="0"/>
          </a:p>
          <a:p>
            <a:pPr lvl="2"/>
            <a:r>
              <a:rPr lang="en-US" dirty="0" smtClean="0"/>
              <a:t>S or s</a:t>
            </a:r>
          </a:p>
          <a:p>
            <a:pPr lvl="2"/>
            <a:r>
              <a:rPr lang="en-US" dirty="0" smtClean="0"/>
              <a:t>Program executed with groups permissions</a:t>
            </a:r>
          </a:p>
          <a:p>
            <a:pPr lvl="2"/>
            <a:r>
              <a:rPr lang="en-US" dirty="0" smtClean="0"/>
              <a:t>s</a:t>
            </a:r>
          </a:p>
          <a:p>
            <a:pPr lvl="1"/>
            <a:r>
              <a:rPr lang="en-US" dirty="0" smtClean="0"/>
              <a:t>sticky</a:t>
            </a:r>
          </a:p>
          <a:p>
            <a:pPr lvl="2"/>
            <a:r>
              <a:rPr lang="en-US" dirty="0" smtClean="0"/>
              <a:t>T or t</a:t>
            </a:r>
          </a:p>
          <a:p>
            <a:pPr lvl="2"/>
            <a:r>
              <a:rPr lang="en-US" dirty="0" smtClean="0"/>
              <a:t>Program:</a:t>
            </a:r>
          </a:p>
          <a:p>
            <a:pPr lvl="3"/>
            <a:r>
              <a:rPr lang="en-US" dirty="0" smtClean="0"/>
              <a:t>Programs stay in memory after execution (usual </a:t>
            </a:r>
            <a:r>
              <a:rPr lang="en-US" dirty="0" err="1" smtClean="0"/>
              <a:t>def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Directory</a:t>
            </a:r>
          </a:p>
          <a:p>
            <a:pPr lvl="3"/>
            <a:r>
              <a:rPr lang="en-US" dirty="0" smtClean="0"/>
              <a:t>Users can create files, but only owner can delete</a:t>
            </a:r>
          </a:p>
          <a:p>
            <a:r>
              <a:rPr lang="en-US" dirty="0" smtClean="0"/>
              <a:t>UNIX permissions can be specified in octal </a:t>
            </a:r>
          </a:p>
          <a:p>
            <a:pPr lvl="1"/>
            <a:r>
              <a:rPr lang="en-US" dirty="0" err="1" smtClean="0"/>
              <a:t>rwx</a:t>
            </a:r>
            <a:r>
              <a:rPr lang="en-US" dirty="0" smtClean="0"/>
              <a:t> = 4+2+1 = 7</a:t>
            </a:r>
          </a:p>
          <a:p>
            <a:pPr lvl="1"/>
            <a:r>
              <a:rPr lang="en-US" dirty="0" smtClean="0"/>
              <a:t>Special Permissions can be set with a 4</a:t>
            </a:r>
            <a:r>
              <a:rPr lang="en-US" baseline="30000" dirty="0" smtClean="0"/>
              <a:t>th</a:t>
            </a:r>
            <a:r>
              <a:rPr lang="en-US" dirty="0" smtClean="0"/>
              <a:t> octal, e.g. 1777, 4775, etc.</a:t>
            </a:r>
          </a:p>
          <a:p>
            <a:endParaRPr lang="en-US" dirty="0" smtClean="0"/>
          </a:p>
          <a:p>
            <a:r>
              <a:rPr lang="en-US" dirty="0" smtClean="0"/>
              <a:t>Note: </a:t>
            </a:r>
          </a:p>
          <a:p>
            <a:pPr lvl="1"/>
            <a:r>
              <a:rPr lang="en-US" dirty="0" smtClean="0"/>
              <a:t>S or T – </a:t>
            </a:r>
            <a:r>
              <a:rPr lang="en-US" dirty="0" err="1" smtClean="0"/>
              <a:t>SxID</a:t>
            </a:r>
            <a:r>
              <a:rPr lang="en-US" dirty="0" smtClean="0"/>
              <a:t> set, normal r, w, or x not set</a:t>
            </a:r>
          </a:p>
          <a:p>
            <a:pPr lvl="1"/>
            <a:r>
              <a:rPr lang="en-US" dirty="0" smtClean="0"/>
              <a:t>s or t – </a:t>
            </a:r>
            <a:r>
              <a:rPr lang="en-US" dirty="0" err="1" smtClean="0"/>
              <a:t>SxID</a:t>
            </a:r>
            <a:r>
              <a:rPr lang="en-US" dirty="0" smtClean="0"/>
              <a:t> set, normal r, w or x is also set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334000"/>
            <a:ext cx="3719384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327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951"/>
            <a:ext cx="8229600" cy="652849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unix</a:t>
            </a:r>
            <a:r>
              <a:rPr lang="en-US" dirty="0" smtClean="0"/>
              <a:t> family</a:t>
            </a:r>
            <a:endParaRPr lang="en-US" dirty="0"/>
          </a:p>
        </p:txBody>
      </p:sp>
      <p:pic>
        <p:nvPicPr>
          <p:cNvPr id="1026" name="Picture 2" descr="File:Unix history-simp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" y="821150"/>
            <a:ext cx="8903677" cy="593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32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permissions</a:t>
            </a:r>
            <a:endParaRPr lang="en-US" dirty="0"/>
          </a:p>
        </p:txBody>
      </p:sp>
      <p:sp>
        <p:nvSpPr>
          <p:cNvPr id="4" name="Shape 373"/>
          <p:cNvSpPr txBox="1">
            <a:spLocks noGrp="1"/>
          </p:cNvSpPr>
          <p:nvPr>
            <p:ph idx="1"/>
          </p:nvPr>
        </p:nvSpPr>
        <p:spPr>
          <a:xfrm>
            <a:off x="457200" y="3570794"/>
            <a:ext cx="8229600" cy="5847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  <a:sym typeface="Arial"/>
              </a:rPr>
              <a:t>-</a:t>
            </a:r>
            <a:r>
              <a:rPr lang="en-US" sz="2000" b="0" i="0" u="none" strike="noStrike" cap="none" baseline="0" dirty="0" err="1" smtClean="0">
                <a:latin typeface="Courier New" pitchFamily="49" charset="0"/>
                <a:cs typeface="Courier New" pitchFamily="49" charset="0"/>
                <a:sym typeface="Arial"/>
              </a:rPr>
              <a:t>rw</a:t>
            </a:r>
            <a:r>
              <a:rPr lang="en-US" sz="2000" b="1" i="0" u="none" strike="noStrike" cap="none" baseline="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Arial"/>
              </a:rPr>
              <a:t>s</a:t>
            </a:r>
            <a:r>
              <a:rPr lang="en-US" sz="2000" b="0" i="0" u="none" strike="noStrike" cap="none" baseline="0" dirty="0" err="1" smtClean="0">
                <a:latin typeface="Courier New" pitchFamily="49" charset="0"/>
                <a:cs typeface="Courier New" pitchFamily="49" charset="0"/>
                <a:sym typeface="Arial"/>
              </a:rPr>
              <a:t>r</a:t>
            </a:r>
            <a:r>
              <a:rPr lang="en-US" sz="2000" b="0" i="0" u="none" strike="noStrike" cap="none" baseline="0" dirty="0" smtClean="0">
                <a:latin typeface="Courier New" pitchFamily="49" charset="0"/>
                <a:cs typeface="Courier New" pitchFamily="49" charset="0"/>
                <a:sym typeface="Arial"/>
              </a:rPr>
              <a:t>-</a:t>
            </a:r>
            <a:r>
              <a:rPr lang="en-US" sz="2000" b="0" i="0" u="none" strike="noStrike" cap="none" baseline="0" dirty="0" err="1" smtClean="0">
                <a:latin typeface="Courier New" pitchFamily="49" charset="0"/>
                <a:cs typeface="Courier New" pitchFamily="49" charset="0"/>
                <a:sym typeface="Arial"/>
              </a:rPr>
              <a:t>xr-x</a:t>
            </a:r>
            <a:r>
              <a:rPr lang="en-US" sz="2000" b="0" i="0" u="none" strike="noStrike" cap="none" baseline="0" dirty="0" smtClean="0">
                <a:latin typeface="Courier New" pitchFamily="49" charset="0"/>
                <a:cs typeface="Courier New" pitchFamily="49" charset="0"/>
                <a:sym typeface="Arial"/>
              </a:rPr>
              <a:t> </a:t>
            </a:r>
            <a:r>
              <a:rPr lang="en-US" sz="2000" b="0" i="0" u="none" strike="noStrike" cap="none" baseline="0" dirty="0">
                <a:latin typeface="Courier New" pitchFamily="49" charset="0"/>
                <a:cs typeface="Courier New" pitchFamily="49" charset="0"/>
                <a:sym typeface="Arial"/>
              </a:rPr>
              <a:t>1 root root 37312 Sep 26 2009 /bin/ping</a:t>
            </a: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 dirty="0">
                <a:latin typeface="Courier New" pitchFamily="49" charset="0"/>
                <a:cs typeface="Courier New" pitchFamily="49" charset="0"/>
                <a:sym typeface="Arial"/>
              </a:rPr>
              <a:t>drwxrwxrw</a:t>
            </a:r>
            <a:r>
              <a:rPr lang="en-US" sz="2000" b="1" i="0" u="none" strike="noStrike" cap="none" baseline="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Arial"/>
              </a:rPr>
              <a:t>t</a:t>
            </a:r>
            <a:r>
              <a:rPr lang="en-US" sz="2000" b="0" i="0" u="none" strike="noStrike" cap="none" baseline="0" dirty="0">
                <a:latin typeface="Courier New" pitchFamily="49" charset="0"/>
                <a:cs typeface="Courier New" pitchFamily="49" charset="0"/>
                <a:sym typeface="Arial"/>
              </a:rPr>
              <a:t> 6 root root 12288 Oct 20 18:46 /</a:t>
            </a:r>
            <a:r>
              <a:rPr lang="en-US" sz="2000" b="0" i="0" u="none" strike="noStrike" cap="none" baseline="0" dirty="0" err="1" smtClean="0">
                <a:latin typeface="Courier New" pitchFamily="49" charset="0"/>
                <a:cs typeface="Courier New" pitchFamily="49" charset="0"/>
                <a:sym typeface="Arial"/>
              </a:rPr>
              <a:t>tmp</a:t>
            </a:r>
            <a:endParaRPr lang="en-US" sz="2000" b="0" i="0" u="none" strike="noStrike" cap="none" baseline="0" dirty="0" smtClean="0">
              <a:latin typeface="Courier New" pitchFamily="49" charset="0"/>
              <a:cs typeface="Courier New" pitchFamily="49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548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Resume 2/13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00222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 Management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95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Briefly covered name services before</a:t>
            </a:r>
          </a:p>
          <a:p>
            <a:r>
              <a:rPr lang="en-US" dirty="0" smtClean="0"/>
              <a:t>Again, </a:t>
            </a:r>
            <a:r>
              <a:rPr lang="en-US" i="1" dirty="0" err="1" smtClean="0"/>
              <a:t>getent</a:t>
            </a:r>
            <a:r>
              <a:rPr lang="en-US" dirty="0" smtClean="0"/>
              <a:t> is your friend</a:t>
            </a:r>
          </a:p>
          <a:p>
            <a:r>
              <a:rPr lang="en-US" dirty="0" smtClean="0"/>
              <a:t>For an external account management like LDAP or Kerberos</a:t>
            </a:r>
          </a:p>
          <a:p>
            <a:pPr lvl="1"/>
            <a:r>
              <a:rPr lang="en-US" dirty="0" smtClean="0"/>
              <a:t>root should be only account with local password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33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tells you people currently logged in and from where</a:t>
            </a:r>
          </a:p>
          <a:p>
            <a:pPr lvl="1"/>
            <a:r>
              <a:rPr lang="en-US" dirty="0" smtClean="0"/>
              <a:t>more details than </a:t>
            </a:r>
            <a:r>
              <a:rPr lang="en-US" i="1" dirty="0" smtClean="0"/>
              <a:t>who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last </a:t>
            </a:r>
          </a:p>
          <a:p>
            <a:pPr lvl="1"/>
            <a:r>
              <a:rPr lang="en-US" dirty="0" smtClean="0"/>
              <a:t>gives you login history for all users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94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Misc.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4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apropos 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llows </a:t>
            </a:r>
            <a:r>
              <a:rPr lang="en-US" dirty="0" smtClean="0"/>
              <a:t>searching of man pages</a:t>
            </a:r>
          </a:p>
          <a:p>
            <a:pPr lvl="2"/>
            <a:r>
              <a:rPr lang="en-US" dirty="0" smtClean="0"/>
              <a:t>Very important!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locate 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atabase </a:t>
            </a:r>
            <a:r>
              <a:rPr lang="en-US" dirty="0" smtClean="0"/>
              <a:t>is index of files on system</a:t>
            </a:r>
          </a:p>
          <a:p>
            <a:pPr lvl="2"/>
            <a:r>
              <a:rPr lang="en-US" dirty="0" smtClean="0"/>
              <a:t>Database </a:t>
            </a:r>
            <a:r>
              <a:rPr lang="en-US" dirty="0" smtClean="0"/>
              <a:t>created/updated </a:t>
            </a:r>
            <a:r>
              <a:rPr lang="en-US" dirty="0" smtClean="0"/>
              <a:t>by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updatedb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/>
              <a:t>Often out of date, if database is built at </a:t>
            </a:r>
            <a:r>
              <a:rPr lang="en-US" dirty="0" smtClean="0"/>
              <a:t>all</a:t>
            </a:r>
          </a:p>
          <a:p>
            <a:pPr lvl="2"/>
            <a:r>
              <a:rPr lang="en-US" dirty="0" smtClean="0"/>
              <a:t>Could use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cron</a:t>
            </a:r>
            <a:r>
              <a:rPr lang="en-US" dirty="0" smtClean="0"/>
              <a:t> to schedule</a:t>
            </a:r>
            <a:endParaRPr lang="en-US" dirty="0" smtClean="0"/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find </a:t>
            </a:r>
          </a:p>
          <a:p>
            <a:pPr lvl="1"/>
            <a:r>
              <a:rPr lang="en-US" dirty="0" smtClean="0"/>
              <a:t>Lets you find files</a:t>
            </a:r>
          </a:p>
          <a:p>
            <a:pPr lvl="1"/>
            <a:r>
              <a:rPr lang="en-US" dirty="0" smtClean="0"/>
              <a:t>Slow but powerful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11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935480"/>
            <a:ext cx="8915400" cy="4389120"/>
          </a:xfrm>
        </p:spPr>
        <p:txBody>
          <a:bodyPr/>
          <a:lstStyle/>
          <a:p>
            <a:r>
              <a:rPr lang="en-US" dirty="0" smtClean="0"/>
              <a:t>Syntax:</a:t>
            </a:r>
          </a:p>
          <a:p>
            <a:pPr lvl="1"/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find </a:t>
            </a: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[-H] [-L] [-P] [-D </a:t>
            </a:r>
            <a:r>
              <a:rPr lang="en-US" alt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debugopts</a:t>
            </a: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 [-</a:t>
            </a:r>
            <a:r>
              <a:rPr lang="en-US" alt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Olevel</a:t>
            </a: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 [</a:t>
            </a:r>
            <a:r>
              <a:rPr lang="en-US" alt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starting-point] </a:t>
            </a:r>
            <a:r>
              <a:rPr lang="en-US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[expression]</a:t>
            </a:r>
            <a:r>
              <a:rPr lang="en-US" altLang="en-US" sz="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alt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/>
              <a:t>Last 2 options usually used</a:t>
            </a:r>
          </a:p>
          <a:p>
            <a:pPr lvl="2"/>
            <a:r>
              <a:rPr lang="en-US" dirty="0" smtClean="0"/>
              <a:t>Starting Point</a:t>
            </a:r>
          </a:p>
          <a:p>
            <a:pPr lvl="3"/>
            <a:r>
              <a:rPr lang="en-US" dirty="0" smtClean="0"/>
              <a:t>First directory</a:t>
            </a:r>
          </a:p>
          <a:p>
            <a:pPr lvl="2"/>
            <a:r>
              <a:rPr lang="en-US" dirty="0" smtClean="0"/>
              <a:t>Expression</a:t>
            </a:r>
          </a:p>
          <a:p>
            <a:pPr lvl="3"/>
            <a:r>
              <a:rPr lang="en-US" dirty="0" smtClean="0"/>
              <a:t>What to look for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5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ind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find / -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xdev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-name \*.java -print 2&gt;/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dev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/null</a:t>
            </a: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find . -name core -print0 |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xargs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-0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rm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find / -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xdev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-perm /600 -print</a:t>
            </a: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find / \( -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nouser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-o -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nogroup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\) –print </a:t>
            </a:r>
          </a:p>
          <a:p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Options described on next page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xdev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lvl="1"/>
            <a:r>
              <a:rPr lang="en-US" dirty="0" smtClean="0"/>
              <a:t>stop at </a:t>
            </a:r>
            <a:r>
              <a:rPr lang="en-US" dirty="0" err="1" smtClean="0"/>
              <a:t>filesystem</a:t>
            </a:r>
            <a:r>
              <a:rPr lang="en-US" dirty="0" smtClean="0"/>
              <a:t> boundaries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-name </a:t>
            </a:r>
          </a:p>
          <a:p>
            <a:pPr lvl="1"/>
            <a:r>
              <a:rPr lang="en-US" dirty="0" smtClean="0"/>
              <a:t>match filenames matching pattern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-print </a:t>
            </a:r>
          </a:p>
          <a:p>
            <a:pPr lvl="1"/>
            <a:r>
              <a:rPr lang="en-US" dirty="0" smtClean="0"/>
              <a:t>output results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-print0 </a:t>
            </a:r>
          </a:p>
          <a:p>
            <a:pPr lvl="1"/>
            <a:r>
              <a:rPr lang="en-US" dirty="0" smtClean="0"/>
              <a:t>output results separated by a ‘\0’</a:t>
            </a:r>
          </a:p>
          <a:p>
            <a:pPr lvl="1"/>
            <a:r>
              <a:rPr lang="en-US" dirty="0" smtClean="0"/>
              <a:t>use if the file name may contain a newline character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-perm </a:t>
            </a:r>
          </a:p>
          <a:p>
            <a:pPr lvl="1"/>
            <a:r>
              <a:rPr lang="en-US" dirty="0" smtClean="0"/>
              <a:t>matches file permissions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06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unix</a:t>
            </a:r>
            <a:r>
              <a:rPr lang="en-US" dirty="0" smtClean="0"/>
              <a:t>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main branches to be concerned with</a:t>
            </a:r>
          </a:p>
          <a:p>
            <a:pPr lvl="1"/>
            <a:r>
              <a:rPr lang="en-US" dirty="0" smtClean="0"/>
              <a:t>AT&amp;T System V</a:t>
            </a:r>
          </a:p>
          <a:p>
            <a:pPr lvl="2"/>
            <a:r>
              <a:rPr lang="en-US" dirty="0" smtClean="0"/>
              <a:t>Derived from UNIX developed at Bell Labs</a:t>
            </a:r>
          </a:p>
          <a:p>
            <a:pPr lvl="1"/>
            <a:r>
              <a:rPr lang="en-US" dirty="0" smtClean="0"/>
              <a:t>BSD</a:t>
            </a:r>
          </a:p>
          <a:p>
            <a:pPr lvl="2"/>
            <a:r>
              <a:rPr lang="en-US" dirty="0" smtClean="0"/>
              <a:t>Re-implementation from Berkley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36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/sys and /proc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Linux exposes much of its internals via 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proc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/sys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proc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lvl="1"/>
            <a:r>
              <a:rPr lang="en-US" dirty="0" smtClean="0"/>
              <a:t>contains information about all running processes </a:t>
            </a:r>
          </a:p>
          <a:p>
            <a:pPr lvl="1"/>
            <a:r>
              <a:rPr lang="en-US" dirty="0" smtClean="0"/>
              <a:t>by process ID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sys</a:t>
            </a:r>
            <a:endParaRPr lang="en-US" sz="2600" dirty="0"/>
          </a:p>
          <a:p>
            <a:pPr lvl="1"/>
            <a:r>
              <a:rPr lang="en-US" dirty="0"/>
              <a:t>i</a:t>
            </a:r>
            <a:r>
              <a:rPr lang="en-US" dirty="0" smtClean="0"/>
              <a:t>nfo on the system and its components</a:t>
            </a:r>
          </a:p>
          <a:p>
            <a:r>
              <a:rPr lang="en-US" dirty="0" smtClean="0"/>
              <a:t>Original intent was to make debugging easier</a:t>
            </a:r>
          </a:p>
          <a:p>
            <a:r>
              <a:rPr lang="en-US" dirty="0" smtClean="0"/>
              <a:t>Many options can be tweaked via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proc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/>
              <a:t>or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/sys</a:t>
            </a:r>
          </a:p>
          <a:p>
            <a:r>
              <a:rPr lang="en-US" dirty="0" smtClean="0"/>
              <a:t>Note: 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/sys</a:t>
            </a:r>
            <a:r>
              <a:rPr lang="en-US" dirty="0" smtClean="0"/>
              <a:t> and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proc</a:t>
            </a:r>
            <a:r>
              <a:rPr lang="en-US" dirty="0" smtClean="0"/>
              <a:t> are not “real”</a:t>
            </a:r>
          </a:p>
          <a:p>
            <a:pPr lvl="1"/>
            <a:r>
              <a:rPr lang="en-US" dirty="0" smtClean="0"/>
              <a:t>pseudo-files</a:t>
            </a:r>
          </a:p>
          <a:p>
            <a:pPr lvl="1"/>
            <a:r>
              <a:rPr lang="en-US" dirty="0" smtClean="0"/>
              <a:t>most are read-only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82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hiding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forms of data hiding have been used by hackers to cover their tracks</a:t>
            </a:r>
          </a:p>
          <a:p>
            <a:r>
              <a:rPr lang="en-US" dirty="0" smtClean="0"/>
              <a:t>Hidden files and directories</a:t>
            </a:r>
          </a:p>
          <a:p>
            <a:pPr lvl="1"/>
            <a:r>
              <a:rPr lang="en-US" dirty="0" smtClean="0"/>
              <a:t>e.g.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‘, ‘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’ ‘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.^G.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</a:p>
          <a:p>
            <a:r>
              <a:rPr lang="en-US" dirty="0" smtClean="0"/>
              <a:t>mangling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[0]</a:t>
            </a:r>
          </a:p>
          <a:p>
            <a:r>
              <a:rPr lang="en-US" dirty="0" smtClean="0"/>
              <a:t>Replacing system utilities with hacked copies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85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Commands covered </a:t>
            </a:r>
            <a:r>
              <a:rPr lang="en-US" dirty="0" smtClean="0"/>
              <a:t>allows one </a:t>
            </a:r>
            <a:r>
              <a:rPr lang="en-US" dirty="0" smtClean="0"/>
              <a:t>to gather a large amount of information about a system</a:t>
            </a:r>
          </a:p>
          <a:p>
            <a:r>
              <a:rPr lang="en-US" dirty="0" smtClean="0"/>
              <a:t>Being familiar with these </a:t>
            </a:r>
            <a:r>
              <a:rPr lang="en-US" dirty="0" smtClean="0"/>
              <a:t>commands is important for administers</a:t>
            </a:r>
            <a:endParaRPr lang="en-US" dirty="0" smtClean="0"/>
          </a:p>
          <a:p>
            <a:r>
              <a:rPr lang="en-US" dirty="0" smtClean="0"/>
              <a:t>If something goes </a:t>
            </a:r>
            <a:r>
              <a:rPr lang="en-US" dirty="0" smtClean="0"/>
              <a:t>wrong</a:t>
            </a:r>
          </a:p>
          <a:p>
            <a:pPr lvl="1"/>
            <a:r>
              <a:rPr lang="en-US" dirty="0" smtClean="0"/>
              <a:t>Need</a:t>
            </a:r>
            <a:r>
              <a:rPr lang="en-US" dirty="0" smtClean="0"/>
              <a:t> </a:t>
            </a:r>
            <a:r>
              <a:rPr lang="en-US" dirty="0" smtClean="0"/>
              <a:t>a frame of reference to see if anything is out of the ordinary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>
                <a:sym typeface="Wingdings" panose="05000000000000000000" pitchFamily="2" charset="2"/>
              </a:rPr>
              <a:t>create and keep </a:t>
            </a:r>
            <a:r>
              <a:rPr lang="en-US" smtClean="0">
                <a:sym typeface="Wingdings" panose="05000000000000000000" pitchFamily="2" charset="2"/>
              </a:rPr>
              <a:t>a </a:t>
            </a:r>
            <a:r>
              <a:rPr lang="en-US" smtClean="0">
                <a:sym typeface="Wingdings" panose="05000000000000000000" pitchFamily="2" charset="2"/>
              </a:rPr>
              <a:t>copies/records </a:t>
            </a:r>
            <a:r>
              <a:rPr lang="en-US" dirty="0" smtClean="0">
                <a:sym typeface="Wingdings" panose="05000000000000000000" pitchFamily="2" charset="2"/>
              </a:rPr>
              <a:t>of configurations to compare to current data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94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V vs. BSD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 V and BSD tend to do things differently</a:t>
            </a:r>
          </a:p>
          <a:p>
            <a:pPr lvl="1"/>
            <a:r>
              <a:rPr lang="en-US" dirty="0" smtClean="0"/>
              <a:t>Due to schism in the 1970's</a:t>
            </a:r>
          </a:p>
          <a:p>
            <a:r>
              <a:rPr lang="en-US" dirty="0" smtClean="0"/>
              <a:t>Linux inherits quirks from both families</a:t>
            </a:r>
          </a:p>
          <a:p>
            <a:r>
              <a:rPr lang="en-US" dirty="0" smtClean="0"/>
              <a:t>Can be seen in system commands</a:t>
            </a:r>
          </a:p>
          <a:p>
            <a:pPr lvl="1"/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ef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lvl="2"/>
            <a:r>
              <a:rPr lang="en-US" dirty="0" smtClean="0"/>
              <a:t>(System V)</a:t>
            </a:r>
          </a:p>
          <a:p>
            <a:pPr lvl="1"/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aux </a:t>
            </a:r>
          </a:p>
          <a:p>
            <a:pPr lvl="2"/>
            <a:r>
              <a:rPr lang="en-US" dirty="0" smtClean="0"/>
              <a:t>(BSD)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63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err="1" smtClean="0"/>
              <a:t>linux</a:t>
            </a:r>
            <a:r>
              <a:rPr lang="en-US" dirty="0" smtClean="0"/>
              <a:t> family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35" y="762000"/>
            <a:ext cx="8414365" cy="6069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876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6"/>
  <p:tag name="TPFULLVERSION" val="7.5.3.1"/>
  <p:tag name="PPTVERSION" val="15"/>
  <p:tag name="TPOS" val="2"/>
  <p:tag name="TPLASTSAVEVERSION" val="6.2 PC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989</TotalTime>
  <Words>1954</Words>
  <Application>Microsoft Office PowerPoint</Application>
  <PresentationFormat>On-screen Show (4:3)</PresentationFormat>
  <Paragraphs>469</Paragraphs>
  <Slides>72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9" baseType="lpstr">
      <vt:lpstr>Arial</vt:lpstr>
      <vt:lpstr>Calibri</vt:lpstr>
      <vt:lpstr>Constantia</vt:lpstr>
      <vt:lpstr>Courier New</vt:lpstr>
      <vt:lpstr>Wingdings</vt:lpstr>
      <vt:lpstr>Wingdings 2</vt:lpstr>
      <vt:lpstr>Flow</vt:lpstr>
      <vt:lpstr>ITIS 3110 System Auditing</vt:lpstr>
      <vt:lpstr>overview</vt:lpstr>
      <vt:lpstr>system auditing</vt:lpstr>
      <vt:lpstr>why unix?</vt:lpstr>
      <vt:lpstr>why unix?</vt:lpstr>
      <vt:lpstr>unix family</vt:lpstr>
      <vt:lpstr>unix history</vt:lpstr>
      <vt:lpstr>System V vs. BSD</vt:lpstr>
      <vt:lpstr>linux family</vt:lpstr>
      <vt:lpstr>Package Management</vt:lpstr>
      <vt:lpstr>package management</vt:lpstr>
      <vt:lpstr>PM Capabilities</vt:lpstr>
      <vt:lpstr>Categories/Types</vt:lpstr>
      <vt:lpstr>Types</vt:lpstr>
      <vt:lpstr>rpm</vt:lpstr>
      <vt:lpstr>dpkg</vt:lpstr>
      <vt:lpstr>rpm front-ends</vt:lpstr>
      <vt:lpstr>dpkg front-ends</vt:lpstr>
      <vt:lpstr>look familiar?</vt:lpstr>
      <vt:lpstr>package listings</vt:lpstr>
      <vt:lpstr>updating packages</vt:lpstr>
      <vt:lpstr>Inspecting installed packages</vt:lpstr>
      <vt:lpstr>Verifying files </vt:lpstr>
      <vt:lpstr>rpm verify</vt:lpstr>
      <vt:lpstr>Windows Package Mgmt Systems</vt:lpstr>
      <vt:lpstr>System startup/control</vt:lpstr>
      <vt:lpstr>linux boot sequence</vt:lpstr>
      <vt:lpstr>System V init</vt:lpstr>
      <vt:lpstr>run levels</vt:lpstr>
      <vt:lpstr>standard run levels</vt:lpstr>
      <vt:lpstr>debian run levels</vt:lpstr>
      <vt:lpstr>centos run levels</vt:lpstr>
      <vt:lpstr>default run level</vt:lpstr>
      <vt:lpstr>/etc/rc?.d/</vt:lpstr>
      <vt:lpstr>/etc/init.d/</vt:lpstr>
      <vt:lpstr>Services</vt:lpstr>
      <vt:lpstr>services</vt:lpstr>
      <vt:lpstr>services</vt:lpstr>
      <vt:lpstr>disabling services</vt:lpstr>
      <vt:lpstr>disabling services</vt:lpstr>
      <vt:lpstr>network services</vt:lpstr>
      <vt:lpstr>Auditing “Tools”</vt:lpstr>
      <vt:lpstr>checking open ports</vt:lpstr>
      <vt:lpstr>netstat options</vt:lpstr>
      <vt:lpstr>Linux Firewall: iptables</vt:lpstr>
      <vt:lpstr>iptables</vt:lpstr>
      <vt:lpstr>running processes</vt:lpstr>
      <vt:lpstr>ps popular options</vt:lpstr>
      <vt:lpstr>top</vt:lpstr>
      <vt:lpstr>lsof</vt:lpstr>
      <vt:lpstr>Scheduling tasks</vt:lpstr>
      <vt:lpstr>cron and at</vt:lpstr>
      <vt:lpstr>cron</vt:lpstr>
      <vt:lpstr>crontab format</vt:lpstr>
      <vt:lpstr>anacron</vt:lpstr>
      <vt:lpstr>at</vt:lpstr>
      <vt:lpstr>Permissions</vt:lpstr>
      <vt:lpstr>permissions</vt:lpstr>
      <vt:lpstr>special permissions</vt:lpstr>
      <vt:lpstr>permissions</vt:lpstr>
      <vt:lpstr>Resume 2/13</vt:lpstr>
      <vt:lpstr>Account Management</vt:lpstr>
      <vt:lpstr>account management</vt:lpstr>
      <vt:lpstr>account management</vt:lpstr>
      <vt:lpstr>Misc.</vt:lpstr>
      <vt:lpstr>finding files</vt:lpstr>
      <vt:lpstr>find</vt:lpstr>
      <vt:lpstr>find examples</vt:lpstr>
      <vt:lpstr>find options</vt:lpstr>
      <vt:lpstr>/sys and /proc</vt:lpstr>
      <vt:lpstr>data hiding</vt:lpstr>
      <vt:lpstr>baselines</vt:lpstr>
    </vt:vector>
  </TitlesOfParts>
  <Company>UNC Charlotte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test</dc:creator>
  <cp:lastModifiedBy>Kombol, Tony</cp:lastModifiedBy>
  <cp:revision>41</cp:revision>
  <dcterms:created xsi:type="dcterms:W3CDTF">2015-02-05T21:14:09Z</dcterms:created>
  <dcterms:modified xsi:type="dcterms:W3CDTF">2017-02-13T19:25:09Z</dcterms:modified>
</cp:coreProperties>
</file>