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20"/>
  </p:notesMasterIdLst>
  <p:sldIdLst>
    <p:sldId id="283" r:id="rId2"/>
    <p:sldId id="285" r:id="rId3"/>
    <p:sldId id="286" r:id="rId4"/>
    <p:sldId id="299" r:id="rId5"/>
    <p:sldId id="301" r:id="rId6"/>
    <p:sldId id="302" r:id="rId7"/>
    <p:sldId id="288" r:id="rId8"/>
    <p:sldId id="289" r:id="rId9"/>
    <p:sldId id="292" r:id="rId10"/>
    <p:sldId id="287" r:id="rId11"/>
    <p:sldId id="296" r:id="rId12"/>
    <p:sldId id="291" r:id="rId13"/>
    <p:sldId id="303" r:id="rId14"/>
    <p:sldId id="290" r:id="rId15"/>
    <p:sldId id="300" r:id="rId16"/>
    <p:sldId id="306" r:id="rId17"/>
    <p:sldId id="295" r:id="rId18"/>
    <p:sldId id="304" r:id="rId19"/>
  </p:sldIdLst>
  <p:sldSz cx="10160000" cy="7620000"/>
  <p:notesSz cx="6858000" cy="9144000"/>
  <p:custDataLst>
    <p:tags r:id="rId21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28E9"/>
    <a:srgbClr val="08C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352" autoAdjust="0"/>
  </p:normalViewPr>
  <p:slideViewPr>
    <p:cSldViewPr>
      <p:cViewPr varScale="1">
        <p:scale>
          <a:sx n="65" d="100"/>
          <a:sy n="65" d="100"/>
        </p:scale>
        <p:origin x="690" y="78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02444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5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91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86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82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77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6011314" y="423333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6011334" y="4330011"/>
            <a:ext cx="4148668" cy="21336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6011334" y="4572408"/>
            <a:ext cx="4148668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6011333" y="4627114"/>
            <a:ext cx="2184400" cy="2032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6011333" y="4666191"/>
            <a:ext cx="2184400" cy="1016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6011333" y="4402667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8196119" y="4512203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4055180"/>
            <a:ext cx="10160000" cy="2713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4083919"/>
            <a:ext cx="10160001" cy="1563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126723" y="4047878"/>
            <a:ext cx="3033278" cy="27603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0160000" cy="41130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08000" y="2668764"/>
            <a:ext cx="9398000" cy="1633361"/>
          </a:xfrm>
        </p:spPr>
        <p:txBody>
          <a:bodyPr anchor="b"/>
          <a:lstStyle>
            <a:lvl1pPr>
              <a:defRPr sz="49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4333265"/>
            <a:ext cx="5503333" cy="1947333"/>
          </a:xfrm>
        </p:spPr>
        <p:txBody>
          <a:bodyPr/>
          <a:lstStyle>
            <a:lvl1pPr marL="71119" indent="0" algn="l">
              <a:buNone/>
              <a:defRPr sz="2700">
                <a:solidFill>
                  <a:schemeClr val="tx2"/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450667" y="4673600"/>
            <a:ext cx="1066800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011334" y="4672542"/>
            <a:ext cx="1439333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244542" y="1262"/>
            <a:ext cx="830791" cy="406400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5333" y="1270000"/>
            <a:ext cx="2116667" cy="60960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270000"/>
            <a:ext cx="6942667" cy="60960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2201334"/>
            <a:ext cx="8636000" cy="1513417"/>
          </a:xfrm>
        </p:spPr>
        <p:txBody>
          <a:bodyPr anchor="b">
            <a:noAutofit/>
          </a:bodyPr>
          <a:lstStyle>
            <a:lvl1pPr algn="l">
              <a:buNone/>
              <a:defRPr sz="48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741209"/>
            <a:ext cx="8636000" cy="1677458"/>
          </a:xfrm>
        </p:spPr>
        <p:txBody>
          <a:bodyPr anchor="t"/>
          <a:lstStyle>
            <a:lvl1pPr marL="50799" indent="0">
              <a:buNone/>
              <a:defRPr sz="2300" b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499360"/>
            <a:ext cx="4487333" cy="5028848"/>
          </a:xfrm>
        </p:spPr>
        <p:txBody>
          <a:bodyPr/>
          <a:lstStyle>
            <a:lvl1pPr>
              <a:defRPr sz="2200"/>
            </a:lvl1pPr>
            <a:lvl2pPr>
              <a:defRPr sz="21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34" y="1270000"/>
            <a:ext cx="9313333" cy="1188720"/>
          </a:xfrm>
        </p:spPr>
        <p:txBody>
          <a:bodyPr anchor="ctr"/>
          <a:lstStyle>
            <a:lvl1pPr>
              <a:defRPr sz="44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333" y="2494411"/>
            <a:ext cx="4490720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45806" y="2494411"/>
            <a:ext cx="4490861" cy="508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50799" indent="0">
              <a:buNone/>
              <a:defRPr sz="21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3333" y="3009466"/>
            <a:ext cx="4490720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2561" y="3009466"/>
            <a:ext cx="4490861" cy="4318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8720"/>
          </a:xfrm>
        </p:spPr>
        <p:txBody>
          <a:bodyPr anchor="ctr"/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5200" y="680720"/>
            <a:ext cx="1063627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42000" y="680720"/>
            <a:ext cx="1473200" cy="508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83040" y="2524"/>
            <a:ext cx="846667" cy="40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8329" y="1224411"/>
            <a:ext cx="3759200" cy="97536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948329" y="2234141"/>
            <a:ext cx="3759200" cy="5130800"/>
          </a:xfrm>
        </p:spPr>
        <p:txBody>
          <a:bodyPr/>
          <a:lstStyle>
            <a:lvl1pPr marL="10160" indent="0">
              <a:buNone/>
              <a:defRPr sz="16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9333" y="862541"/>
            <a:ext cx="5669280" cy="650240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927" y="1232401"/>
            <a:ext cx="652003" cy="5201819"/>
          </a:xfrm>
        </p:spPr>
        <p:txBody>
          <a:bodyPr vert="vert270" lIns="50799" tIns="0" rIns="50799" anchor="t"/>
          <a:lstStyle>
            <a:lvl1pPr algn="ctr">
              <a:buNone/>
              <a:defRPr sz="2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523" y="1270000"/>
            <a:ext cx="5080000" cy="5080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4937" y="3638121"/>
            <a:ext cx="2878667" cy="2796099"/>
          </a:xfrm>
        </p:spPr>
        <p:txBody>
          <a:bodyPr lIns="0" tIns="0" rIns="50799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407576"/>
            <a:ext cx="10160000" cy="9378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0160000" cy="345181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42530"/>
            <a:ext cx="10160001" cy="1016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6011314" y="400274"/>
            <a:ext cx="4148688" cy="1012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6011334" y="489014"/>
            <a:ext cx="4148668" cy="20003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6008154" y="552782"/>
            <a:ext cx="34036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8192940" y="654381"/>
            <a:ext cx="1778000" cy="4064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0094407" y="-2223"/>
            <a:ext cx="64029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0049423" y="-2223"/>
            <a:ext cx="30480" cy="69088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0028253" y="-2223"/>
            <a:ext cx="10160" cy="69088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9972692" y="-2223"/>
            <a:ext cx="30480" cy="69088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9906308" y="422"/>
            <a:ext cx="60960" cy="65024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9859417" y="422"/>
            <a:ext cx="10160" cy="65024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599" tIns="50799" rIns="101599" bIns="50799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08000" y="1270000"/>
            <a:ext cx="9144000" cy="1185333"/>
          </a:xfrm>
          <a:prstGeom prst="rect">
            <a:avLst/>
          </a:prstGeom>
        </p:spPr>
        <p:txBody>
          <a:bodyPr vert="horz" lIns="101599" tIns="50799" rIns="101599" bIns="5079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08000" y="2499360"/>
            <a:ext cx="9144000" cy="4805680"/>
          </a:xfrm>
          <a:prstGeom prst="rect">
            <a:avLst/>
          </a:prstGeom>
        </p:spPr>
        <p:txBody>
          <a:bodyPr vert="horz" lIns="101599" tIns="50799" rIns="101599" bIns="5079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18373" y="680720"/>
            <a:ext cx="1063627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l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842000" y="680720"/>
            <a:ext cx="1473200" cy="508000"/>
          </a:xfrm>
          <a:prstGeom prst="rect">
            <a:avLst/>
          </a:prstGeom>
        </p:spPr>
        <p:txBody>
          <a:bodyPr vert="horz" lIns="101599" tIns="50799" rIns="101599" bIns="50799"/>
          <a:lstStyle>
            <a:lvl1pPr algn="r" eaLnBrk="1" latinLnBrk="0" hangingPunct="1">
              <a:defRPr kumimoji="0"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083040" y="2524"/>
            <a:ext cx="846667" cy="406400"/>
          </a:xfrm>
          <a:prstGeom prst="rect">
            <a:avLst/>
          </a:prstGeom>
        </p:spPr>
        <p:txBody>
          <a:bodyPr vert="horz" lIns="101599" tIns="50799" rIns="101599" bIns="50799" anchor="b"/>
          <a:lstStyle>
            <a:lvl1pPr algn="r" eaLnBrk="1" latinLnBrk="0" hangingPunct="1">
              <a:defRPr kumimoji="0"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06396" indent="-284477" algn="l" rtl="0" eaLnBrk="1" latinLnBrk="0" hangingPunct="1">
        <a:spcBef>
          <a:spcPts val="333"/>
        </a:spcBef>
        <a:buClr>
          <a:schemeClr val="accent3"/>
        </a:buClr>
        <a:buFont typeface="Georgia"/>
        <a:buChar char="•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13" indent="-274317" algn="l" rtl="0" eaLnBrk="1" latinLnBrk="0" hangingPunct="1">
        <a:spcBef>
          <a:spcPts val="333"/>
        </a:spcBef>
        <a:buClr>
          <a:schemeClr val="accent2"/>
        </a:buClr>
        <a:buFont typeface="Georgia"/>
        <a:buChar char="▫"/>
        <a:defRPr kumimoji="0" sz="29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026150" indent="-24383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7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10627" indent="-223518" algn="l" rtl="0" eaLnBrk="1" latinLnBrk="0" hangingPunct="1">
        <a:spcBef>
          <a:spcPts val="333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4430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2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788142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2031980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255497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7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489175" indent="-203198" algn="l" rtl="0" eaLnBrk="1" latinLnBrk="0" hangingPunct="1">
        <a:spcBef>
          <a:spcPts val="333"/>
        </a:spcBef>
        <a:buClr>
          <a:schemeClr val="accent3"/>
        </a:buClr>
        <a:buFont typeface="Georgia"/>
        <a:buChar char="◦"/>
        <a:defRPr kumimoji="0" sz="16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Wrapup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Half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Network Auditing</a:t>
            </a:r>
          </a:p>
          <a:p>
            <a:pPr lvl="1"/>
            <a:r>
              <a:rPr lang="en-US" dirty="0" smtClean="0"/>
              <a:t>hardware roles </a:t>
            </a:r>
          </a:p>
          <a:p>
            <a:pPr lvl="2"/>
            <a:r>
              <a:rPr lang="en-US" dirty="0" smtClean="0"/>
              <a:t>(hubs, switches, routers, etc.)</a:t>
            </a:r>
          </a:p>
          <a:p>
            <a:pPr lvl="1"/>
            <a:r>
              <a:rPr lang="en-US" dirty="0" smtClean="0"/>
              <a:t>Tools </a:t>
            </a:r>
          </a:p>
          <a:p>
            <a:pPr lvl="2"/>
            <a:r>
              <a:rPr lang="en-US" dirty="0" smtClean="0"/>
              <a:t>(ping, </a:t>
            </a:r>
            <a:r>
              <a:rPr lang="en-US" dirty="0" err="1" smtClean="0"/>
              <a:t>nmap</a:t>
            </a:r>
            <a:r>
              <a:rPr lang="en-US" dirty="0" smtClean="0"/>
              <a:t>, </a:t>
            </a:r>
            <a:r>
              <a:rPr lang="en-US" dirty="0" err="1" smtClean="0"/>
              <a:t>wireshark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Network Hardening</a:t>
            </a:r>
          </a:p>
          <a:p>
            <a:pPr lvl="1"/>
            <a:r>
              <a:rPr lang="en-US" dirty="0" smtClean="0"/>
              <a:t>firewalls</a:t>
            </a:r>
          </a:p>
          <a:p>
            <a:pPr lvl="1"/>
            <a:r>
              <a:rPr lang="en-US" dirty="0" err="1" smtClean="0"/>
              <a:t>dhcp</a:t>
            </a:r>
            <a:r>
              <a:rPr lang="en-US" dirty="0" smtClean="0"/>
              <a:t> hazards</a:t>
            </a:r>
          </a:p>
          <a:p>
            <a:pPr lvl="1"/>
            <a:r>
              <a:rPr lang="en-US" dirty="0" smtClean="0"/>
              <a:t>rogue devices</a:t>
            </a:r>
          </a:p>
          <a:p>
            <a:pPr lvl="1"/>
            <a:r>
              <a:rPr lang="en-US" dirty="0" err="1" smtClean="0"/>
              <a:t>vpn</a:t>
            </a:r>
            <a:r>
              <a:rPr lang="en-US" dirty="0" smtClean="0"/>
              <a:t> roles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I and II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AWK</a:t>
            </a:r>
          </a:p>
          <a:p>
            <a:pPr lvl="1"/>
            <a:r>
              <a:rPr lang="en-US" dirty="0" smtClean="0"/>
              <a:t>who named for</a:t>
            </a:r>
          </a:p>
          <a:p>
            <a:pPr lvl="1"/>
            <a:r>
              <a:rPr lang="en-US" dirty="0" smtClean="0"/>
              <a:t>how to spell</a:t>
            </a:r>
          </a:p>
          <a:p>
            <a:pPr lvl="1"/>
            <a:r>
              <a:rPr lang="en-US" dirty="0" smtClean="0"/>
              <a:t>basic use</a:t>
            </a:r>
          </a:p>
          <a:p>
            <a:pPr lvl="2"/>
            <a:r>
              <a:rPr lang="en-US" dirty="0" smtClean="0"/>
              <a:t>$n is the field on a line</a:t>
            </a:r>
          </a:p>
          <a:p>
            <a:pPr lvl="2"/>
            <a:r>
              <a:rPr lang="en-US" dirty="0" smtClean="0"/>
              <a:t>blank is default delimiter</a:t>
            </a:r>
          </a:p>
          <a:p>
            <a:pPr lvl="2"/>
            <a:r>
              <a:rPr lang="en-US" dirty="0" smtClean="0"/>
              <a:t>what is default std out</a:t>
            </a:r>
          </a:p>
          <a:p>
            <a:pPr lvl="2"/>
            <a:r>
              <a:rPr lang="en-US" dirty="0" smtClean="0"/>
              <a:t>role of BEGIN and END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286000"/>
            <a:ext cx="9144000" cy="5019040"/>
          </a:xfrm>
        </p:spPr>
        <p:txBody>
          <a:bodyPr>
            <a:normAutofit/>
          </a:bodyPr>
          <a:lstStyle/>
          <a:p>
            <a:r>
              <a:rPr lang="en-US" dirty="0" smtClean="0"/>
              <a:t>User Management</a:t>
            </a:r>
          </a:p>
          <a:p>
            <a:pPr lvl="1"/>
            <a:r>
              <a:rPr lang="en-US" dirty="0" smtClean="0"/>
              <a:t>Keberos</a:t>
            </a:r>
          </a:p>
          <a:p>
            <a:r>
              <a:rPr lang="en-US" dirty="0" smtClean="0"/>
              <a:t>LDAP</a:t>
            </a:r>
          </a:p>
          <a:p>
            <a:pPr lvl="1"/>
            <a:r>
              <a:rPr lang="en-US" dirty="0" smtClean="0"/>
              <a:t>Good as standalone</a:t>
            </a:r>
          </a:p>
          <a:p>
            <a:pPr lvl="1"/>
            <a:r>
              <a:rPr lang="en-US" dirty="0" smtClean="0"/>
              <a:t>Better when </a:t>
            </a:r>
            <a:r>
              <a:rPr lang="en-US" dirty="0" smtClean="0"/>
              <a:t>teamed with another product</a:t>
            </a:r>
            <a:endParaRPr lang="en-US" dirty="0" smtClean="0"/>
          </a:p>
          <a:p>
            <a:r>
              <a:rPr lang="en-US" dirty="0" err="1" smtClean="0"/>
              <a:t>eMail</a:t>
            </a:r>
            <a:endParaRPr lang="en-US" dirty="0" smtClean="0"/>
          </a:p>
          <a:p>
            <a:pPr lvl="1"/>
            <a:r>
              <a:rPr lang="en-US" dirty="0" smtClean="0"/>
              <a:t>TLS</a:t>
            </a:r>
            <a:endParaRPr lang="en-US" dirty="0" smtClean="0"/>
          </a:p>
          <a:p>
            <a:pPr lvl="1"/>
            <a:r>
              <a:rPr lang="en-US" dirty="0" smtClean="0"/>
              <a:t>SPF</a:t>
            </a:r>
            <a:endParaRPr lang="en-US" dirty="0" smtClean="0"/>
          </a:p>
          <a:p>
            <a:pPr lvl="2"/>
            <a:r>
              <a:rPr lang="en-US" dirty="0" smtClean="0"/>
              <a:t>Verifies a domains valid mail servers</a:t>
            </a:r>
          </a:p>
          <a:p>
            <a:pPr lvl="2"/>
            <a:r>
              <a:rPr lang="en-US" dirty="0" smtClean="0"/>
              <a:t>Does not validate content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Replication</a:t>
            </a:r>
          </a:p>
          <a:p>
            <a:pPr lvl="1"/>
            <a:r>
              <a:rPr lang="en-US" dirty="0" smtClean="0"/>
              <a:t>Types:</a:t>
            </a:r>
          </a:p>
          <a:p>
            <a:pPr lvl="2"/>
            <a:r>
              <a:rPr lang="en-US" dirty="0" smtClean="0"/>
              <a:t>Primary/backup</a:t>
            </a:r>
          </a:p>
          <a:p>
            <a:pPr lvl="2"/>
            <a:r>
              <a:rPr lang="en-US" dirty="0" smtClean="0"/>
              <a:t>Master/Slave</a:t>
            </a:r>
          </a:p>
          <a:p>
            <a:pPr lvl="2"/>
            <a:r>
              <a:rPr lang="en-US" dirty="0" smtClean="0"/>
              <a:t>Multi-master</a:t>
            </a:r>
          </a:p>
          <a:p>
            <a:r>
              <a:rPr lang="en-US" dirty="0" smtClean="0"/>
              <a:t>Load Balancing</a:t>
            </a:r>
          </a:p>
          <a:p>
            <a:pPr lvl="1"/>
            <a:r>
              <a:rPr lang="en-US" dirty="0" smtClean="0"/>
              <a:t>What is it</a:t>
            </a:r>
          </a:p>
          <a:p>
            <a:pPr lvl="2"/>
            <a:r>
              <a:rPr lang="en-US" dirty="0" smtClean="0"/>
              <a:t>Round Robin</a:t>
            </a:r>
          </a:p>
          <a:p>
            <a:pPr lvl="2"/>
            <a:r>
              <a:rPr lang="en-US" dirty="0" smtClean="0"/>
              <a:t>Reverse Proxies</a:t>
            </a:r>
          </a:p>
          <a:p>
            <a:pPr lvl="1"/>
            <a:r>
              <a:rPr lang="en-US" dirty="0" smtClean="0"/>
              <a:t>Differences</a:t>
            </a:r>
          </a:p>
          <a:p>
            <a:pPr lvl="1"/>
            <a:r>
              <a:rPr lang="en-US" dirty="0" smtClean="0"/>
              <a:t>How to do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System Administration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u</a:t>
            </a:r>
            <a:endParaRPr lang="en-US" dirty="0" smtClean="0"/>
          </a:p>
          <a:p>
            <a:pPr lvl="1"/>
            <a:r>
              <a:rPr lang="en-US" dirty="0" err="1" smtClean="0"/>
              <a:t>sudo</a:t>
            </a:r>
            <a:endParaRPr lang="en-US" dirty="0" smtClean="0"/>
          </a:p>
          <a:p>
            <a:pPr lvl="1"/>
            <a:r>
              <a:rPr lang="en-US" dirty="0" smtClean="0"/>
              <a:t>special attributes 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suid</a:t>
            </a:r>
            <a:r>
              <a:rPr lang="en-US" dirty="0" smtClean="0"/>
              <a:t>, </a:t>
            </a:r>
            <a:r>
              <a:rPr lang="en-US" dirty="0" err="1" smtClean="0"/>
              <a:t>guid</a:t>
            </a:r>
            <a:r>
              <a:rPr lang="en-US" dirty="0" smtClean="0"/>
              <a:t>, sticky bit)</a:t>
            </a:r>
          </a:p>
          <a:p>
            <a:pPr lvl="1"/>
            <a:r>
              <a:rPr lang="en-US" dirty="0" smtClean="0"/>
              <a:t>booting basics</a:t>
            </a:r>
          </a:p>
          <a:p>
            <a:pPr lvl="2"/>
            <a:r>
              <a:rPr lang="en-US" dirty="0" smtClean="0"/>
              <a:t>init</a:t>
            </a:r>
          </a:p>
          <a:p>
            <a:pPr lvl="1"/>
            <a:r>
              <a:rPr lang="en-US" dirty="0" smtClean="0"/>
              <a:t>device files</a:t>
            </a:r>
          </a:p>
          <a:p>
            <a:pPr lvl="1"/>
            <a:r>
              <a:rPr lang="en-US" dirty="0" smtClean="0"/>
              <a:t>file systems</a:t>
            </a:r>
          </a:p>
          <a:p>
            <a:pPr lvl="1"/>
            <a:r>
              <a:rPr lang="en-US" dirty="0" smtClean="0"/>
              <a:t>tar, compress, </a:t>
            </a:r>
            <a:r>
              <a:rPr lang="en-US" dirty="0" err="1" smtClean="0"/>
              <a:t>gzip</a:t>
            </a:r>
            <a:r>
              <a:rPr lang="en-US" dirty="0" smtClean="0"/>
              <a:t> and zip</a:t>
            </a:r>
          </a:p>
          <a:p>
            <a:pPr lvl="1"/>
            <a:r>
              <a:rPr lang="en-US" dirty="0" smtClean="0"/>
              <a:t>package management</a:t>
            </a:r>
          </a:p>
          <a:p>
            <a:pPr lvl="2"/>
            <a:r>
              <a:rPr lang="en-US" dirty="0" smtClean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439552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SNMP</a:t>
            </a:r>
          </a:p>
          <a:p>
            <a:pPr lvl="1"/>
            <a:r>
              <a:rPr lang="en-US" dirty="0" smtClean="0"/>
              <a:t>basics of protocol</a:t>
            </a:r>
          </a:p>
          <a:p>
            <a:pPr lvl="1"/>
            <a:r>
              <a:rPr lang="en-US" dirty="0" smtClean="0"/>
              <a:t>security concerns</a:t>
            </a:r>
          </a:p>
          <a:p>
            <a:pPr lvl="2"/>
            <a:r>
              <a:rPr lang="en-US" dirty="0" smtClean="0"/>
              <a:t>Most common version</a:t>
            </a:r>
          </a:p>
          <a:p>
            <a:pPr lvl="2"/>
            <a:r>
              <a:rPr lang="en-US" dirty="0" smtClean="0"/>
              <a:t>Most </a:t>
            </a:r>
            <a:r>
              <a:rPr lang="en-US" smtClean="0"/>
              <a:t>secure version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Configuration Management</a:t>
            </a:r>
          </a:p>
          <a:p>
            <a:pPr lvl="1"/>
            <a:r>
              <a:rPr lang="en-US" dirty="0" smtClean="0"/>
              <a:t>What is supposed to be on the systems</a:t>
            </a:r>
          </a:p>
          <a:p>
            <a:pPr lvl="1"/>
            <a:r>
              <a:rPr lang="en-US" dirty="0" smtClean="0"/>
              <a:t>What IS on the systems</a:t>
            </a:r>
          </a:p>
          <a:p>
            <a:r>
              <a:rPr lang="en-US" dirty="0"/>
              <a:t>Security </a:t>
            </a:r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Policies</a:t>
            </a:r>
          </a:p>
          <a:p>
            <a:pPr lvl="1"/>
            <a:r>
              <a:rPr lang="en-US" smtClean="0"/>
              <a:t>Procedures</a:t>
            </a:r>
            <a:endParaRPr lang="en-US" dirty="0" smtClean="0"/>
          </a:p>
          <a:p>
            <a:pPr lvl="1"/>
            <a:r>
              <a:rPr lang="en-US" dirty="0" smtClean="0"/>
              <a:t>Objectives</a:t>
            </a:r>
          </a:p>
          <a:p>
            <a:pPr lvl="2"/>
            <a:r>
              <a:rPr lang="en-US" dirty="0" smtClean="0"/>
              <a:t>Confidentiality</a:t>
            </a:r>
          </a:p>
          <a:p>
            <a:pPr lvl="2"/>
            <a:r>
              <a:rPr lang="en-US" dirty="0" smtClean="0"/>
              <a:t>Integrity</a:t>
            </a:r>
          </a:p>
          <a:p>
            <a:pPr lvl="2"/>
            <a:r>
              <a:rPr lang="en-US" dirty="0" smtClean="0"/>
              <a:t>Availability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half</a:t>
            </a:r>
          </a:p>
          <a:p>
            <a:r>
              <a:rPr lang="en-US" dirty="0" smtClean="0"/>
              <a:t>Last half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half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Shells</a:t>
            </a:r>
          </a:p>
          <a:p>
            <a:pPr lvl="1"/>
            <a:r>
              <a:rPr lang="en-US" dirty="0" smtClean="0"/>
              <a:t>What is a shell and what does it do</a:t>
            </a:r>
          </a:p>
          <a:p>
            <a:pPr lvl="1"/>
            <a:r>
              <a:rPr lang="en-US" dirty="0" smtClean="0"/>
              <a:t>Most popular shells</a:t>
            </a:r>
          </a:p>
          <a:p>
            <a:pPr lvl="1"/>
            <a:r>
              <a:rPr lang="en-US" dirty="0" smtClean="0"/>
              <a:t>Redirection</a:t>
            </a:r>
          </a:p>
          <a:p>
            <a:pPr lvl="1"/>
            <a:r>
              <a:rPr lang="en-US" dirty="0" smtClean="0"/>
              <a:t>shell variables</a:t>
            </a:r>
          </a:p>
          <a:p>
            <a:pPr lvl="1"/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export and environment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Utilities and Filters</a:t>
            </a:r>
          </a:p>
          <a:p>
            <a:pPr lvl="1"/>
            <a:r>
              <a:rPr lang="en-US" dirty="0" smtClean="0"/>
              <a:t>What are filters and why to use them</a:t>
            </a:r>
          </a:p>
          <a:p>
            <a:pPr lvl="1"/>
            <a:r>
              <a:rPr lang="en-US" dirty="0" smtClean="0"/>
              <a:t>Filter examples (tail, diff, etc)</a:t>
            </a:r>
          </a:p>
          <a:p>
            <a:pPr lvl="1"/>
            <a:r>
              <a:rPr lang="en-US" dirty="0" smtClean="0"/>
              <a:t>Basics of regular expressions</a:t>
            </a:r>
          </a:p>
          <a:p>
            <a:pPr lvl="1"/>
            <a:r>
              <a:rPr lang="en-US" dirty="0" err="1" smtClean="0"/>
              <a:t>grep</a:t>
            </a:r>
            <a:endParaRPr lang="en-US" dirty="0" smtClean="0"/>
          </a:p>
          <a:p>
            <a:pPr lvl="1"/>
            <a:r>
              <a:rPr lang="en-US" dirty="0" err="1" smtClean="0"/>
              <a:t>sed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Scripting</a:t>
            </a:r>
          </a:p>
          <a:p>
            <a:pPr lvl="1"/>
            <a:r>
              <a:rPr lang="en-US" dirty="0" smtClean="0"/>
              <a:t>Centered on BASH</a:t>
            </a:r>
          </a:p>
          <a:p>
            <a:pPr lvl="1"/>
            <a:r>
              <a:rPr lang="en-US" dirty="0" smtClean="0"/>
              <a:t>Basic operators </a:t>
            </a:r>
          </a:p>
          <a:p>
            <a:pPr lvl="2"/>
            <a:r>
              <a:rPr lang="en-US" dirty="0" smtClean="0"/>
              <a:t>(conditionals, if, test, case, for, while, here docs, trap, signals, etc)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NTP</a:t>
            </a:r>
          </a:p>
          <a:p>
            <a:pPr lvl="1"/>
            <a:r>
              <a:rPr lang="en-US" dirty="0" smtClean="0"/>
              <a:t>Centralized clock</a:t>
            </a:r>
          </a:p>
          <a:p>
            <a:pPr lvl="1"/>
            <a:r>
              <a:rPr lang="en-US" dirty="0" smtClean="0"/>
              <a:t>Many </a:t>
            </a:r>
            <a:r>
              <a:rPr lang="en-US" dirty="0" smtClean="0"/>
              <a:t>networked </a:t>
            </a:r>
            <a:r>
              <a:rPr lang="en-US" dirty="0" smtClean="0"/>
              <a:t>programs need a synchronized clock</a:t>
            </a:r>
          </a:p>
          <a:p>
            <a:r>
              <a:rPr lang="en-US" dirty="0" smtClean="0"/>
              <a:t>Syslog</a:t>
            </a:r>
          </a:p>
          <a:p>
            <a:pPr lvl="1"/>
            <a:r>
              <a:rPr lang="en-US" dirty="0" smtClean="0"/>
              <a:t>Need a common clock when monitoring errors on a network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SSH</a:t>
            </a:r>
          </a:p>
          <a:p>
            <a:r>
              <a:rPr lang="en-US" dirty="0" smtClean="0"/>
              <a:t>DNS</a:t>
            </a:r>
          </a:p>
          <a:p>
            <a:pPr lvl="1"/>
            <a:r>
              <a:rPr lang="en-US" dirty="0" err="1" smtClean="0"/>
              <a:t>DNSSec</a:t>
            </a:r>
            <a:endParaRPr lang="en-US" dirty="0" smtClean="0"/>
          </a:p>
          <a:p>
            <a:r>
              <a:rPr lang="en-US" dirty="0" smtClean="0"/>
              <a:t>Distributed File Systems</a:t>
            </a:r>
          </a:p>
          <a:p>
            <a:pPr lvl="1"/>
            <a:r>
              <a:rPr lang="en-US" dirty="0" smtClean="0"/>
              <a:t>NFS</a:t>
            </a:r>
          </a:p>
          <a:p>
            <a:pPr lvl="1"/>
            <a:r>
              <a:rPr lang="en-US" dirty="0" smtClean="0"/>
              <a:t>SMB</a:t>
            </a:r>
          </a:p>
          <a:p>
            <a:pPr lvl="1"/>
            <a:r>
              <a:rPr lang="en-US" dirty="0" smtClean="0"/>
              <a:t>SAN</a:t>
            </a:r>
          </a:p>
          <a:p>
            <a:pPr lvl="1"/>
            <a:r>
              <a:rPr lang="en-US" dirty="0" smtClean="0"/>
              <a:t>NAS</a:t>
            </a:r>
          </a:p>
          <a:p>
            <a:r>
              <a:rPr lang="en-US" dirty="0" smtClean="0"/>
              <a:t>RAID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Auditing</a:t>
            </a:r>
          </a:p>
          <a:p>
            <a:pPr lvl="1"/>
            <a:r>
              <a:rPr lang="en-US" dirty="0" smtClean="0"/>
              <a:t>Run levels</a:t>
            </a:r>
          </a:p>
          <a:p>
            <a:pPr lvl="1"/>
            <a:r>
              <a:rPr lang="en-US" dirty="0" smtClean="0"/>
              <a:t>Services/Daemons</a:t>
            </a:r>
          </a:p>
          <a:p>
            <a:pPr lvl="1"/>
            <a:r>
              <a:rPr lang="en-US" dirty="0" err="1" smtClean="0"/>
              <a:t>iptables</a:t>
            </a:r>
            <a:endParaRPr lang="en-US" dirty="0" smtClean="0"/>
          </a:p>
          <a:p>
            <a:pPr lvl="1"/>
            <a:r>
              <a:rPr lang="en-US" dirty="0" smtClean="0"/>
              <a:t>permissions</a:t>
            </a:r>
          </a:p>
          <a:p>
            <a:pPr lvl="1"/>
            <a:r>
              <a:rPr lang="en-US" dirty="0" smtClean="0"/>
              <a:t>Account management</a:t>
            </a:r>
          </a:p>
          <a:p>
            <a:r>
              <a:rPr lang="en-US" dirty="0" smtClean="0"/>
              <a:t>System Hardening</a:t>
            </a:r>
          </a:p>
          <a:p>
            <a:pPr lvl="1"/>
            <a:r>
              <a:rPr lang="en-US" dirty="0" smtClean="0"/>
              <a:t>basic practices</a:t>
            </a:r>
          </a:p>
          <a:p>
            <a:pPr lvl="1"/>
            <a:r>
              <a:rPr lang="en-US" dirty="0" smtClean="0"/>
              <a:t>vulnerability databases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5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2645</TotalTime>
  <Words>338</Words>
  <Application>Microsoft Office PowerPoint</Application>
  <PresentationFormat>Custom</PresentationFormat>
  <Paragraphs>127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Georgia</vt:lpstr>
      <vt:lpstr>Trebuchet MS</vt:lpstr>
      <vt:lpstr>Wingdings 2</vt:lpstr>
      <vt:lpstr>Urban</vt:lpstr>
      <vt:lpstr>Wrapup</vt:lpstr>
      <vt:lpstr>Overview</vt:lpstr>
      <vt:lpstr>First half</vt:lpstr>
      <vt:lpstr>First Half</vt:lpstr>
      <vt:lpstr>First Half</vt:lpstr>
      <vt:lpstr>First Half</vt:lpstr>
      <vt:lpstr>First half</vt:lpstr>
      <vt:lpstr>First half</vt:lpstr>
      <vt:lpstr>First Half</vt:lpstr>
      <vt:lpstr>Last Half</vt:lpstr>
      <vt:lpstr>Last Half</vt:lpstr>
      <vt:lpstr>Last half</vt:lpstr>
      <vt:lpstr>Last Half</vt:lpstr>
      <vt:lpstr>Last half</vt:lpstr>
      <vt:lpstr>Last Half</vt:lpstr>
      <vt:lpstr>Last Half</vt:lpstr>
      <vt:lpstr>Last Half</vt:lpstr>
      <vt:lpstr>Last Half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sender policy framework</dc:title>
  <dc:creator>ajkombol</dc:creator>
  <cp:lastModifiedBy>Kombol, Tony</cp:lastModifiedBy>
  <cp:revision>92</cp:revision>
  <dcterms:modified xsi:type="dcterms:W3CDTF">2015-12-08T15:16:35Z</dcterms:modified>
</cp:coreProperties>
</file>