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handoutMasterIdLst>
    <p:handoutMasterId r:id="rId38"/>
  </p:handoutMasterIdLst>
  <p:sldIdLst>
    <p:sldId id="256" r:id="rId2"/>
    <p:sldId id="258" r:id="rId3"/>
    <p:sldId id="257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87" r:id="rId22"/>
    <p:sldId id="277" r:id="rId23"/>
    <p:sldId id="278" r:id="rId24"/>
    <p:sldId id="288" r:id="rId25"/>
    <p:sldId id="279" r:id="rId26"/>
    <p:sldId id="280" r:id="rId27"/>
    <p:sldId id="286" r:id="rId28"/>
    <p:sldId id="281" r:id="rId29"/>
    <p:sldId id="289" r:id="rId30"/>
    <p:sldId id="282" r:id="rId31"/>
    <p:sldId id="290" r:id="rId32"/>
    <p:sldId id="283" r:id="rId33"/>
    <p:sldId id="291" r:id="rId34"/>
    <p:sldId id="284" r:id="rId35"/>
    <p:sldId id="292" r:id="rId36"/>
    <p:sldId id="285" r:id="rId37"/>
  </p:sldIdLst>
  <p:sldSz cx="9144000" cy="6858000" type="screen4x3"/>
  <p:notesSz cx="7086600" cy="9080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  <a:srgbClr val="FFFF00"/>
    <a:srgbClr val="3366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28" y="-96"/>
      </p:cViewPr>
      <p:guideLst>
        <p:guide orient="horz" pos="2160"/>
        <p:guide pos="292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36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4788" y="0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24888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4788" y="8624888"/>
            <a:ext cx="3070225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6C8B2F1-EA49-4B02-9B59-7FA2310064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/>
          <p:cNvSpPr>
            <a:spLocks noChangeArrowheads="1"/>
          </p:cNvSpPr>
          <p:nvPr/>
        </p:nvSpPr>
        <p:spPr bwMode="auto">
          <a:xfrm>
            <a:off x="228600" y="381000"/>
            <a:ext cx="8686800" cy="5638800"/>
          </a:xfrm>
          <a:prstGeom prst="roundRect">
            <a:avLst>
              <a:gd name="adj" fmla="val 7912"/>
            </a:avLst>
          </a:prstGeom>
          <a:solidFill>
            <a:schemeClr val="folHlink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AutoShape 3"/>
          <p:cNvSpPr>
            <a:spLocks noChangeArrowheads="1"/>
          </p:cNvSpPr>
          <p:nvPr/>
        </p:nvSpPr>
        <p:spPr bwMode="white">
          <a:xfrm>
            <a:off x="327025" y="488950"/>
            <a:ext cx="8435975" cy="4768850"/>
          </a:xfrm>
          <a:prstGeom prst="roundRect">
            <a:avLst>
              <a:gd name="adj" fmla="val 7310"/>
            </a:avLst>
          </a:prstGeom>
          <a:solidFill>
            <a:schemeClr val="bg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AutoShape 4"/>
          <p:cNvSpPr>
            <a:spLocks noChangeArrowheads="1"/>
          </p:cNvSpPr>
          <p:nvPr/>
        </p:nvSpPr>
        <p:spPr bwMode="blackWhite">
          <a:xfrm>
            <a:off x="1371600" y="3338513"/>
            <a:ext cx="6400800" cy="2286000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4453" name="Rectangle 5"/>
          <p:cNvSpPr>
            <a:spLocks noGrp="1" noChangeArrowheads="1"/>
          </p:cNvSpPr>
          <p:nvPr>
            <p:ph type="ctrTitle"/>
          </p:nvPr>
        </p:nvSpPr>
        <p:spPr>
          <a:xfrm>
            <a:off x="685800" y="857250"/>
            <a:ext cx="7772400" cy="2266950"/>
          </a:xfrm>
        </p:spPr>
        <p:txBody>
          <a:bodyPr anchor="ctr" anchorCtr="1"/>
          <a:lstStyle>
            <a:lvl1pPr algn="ctr">
              <a:defRPr sz="4100" i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445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1752600" y="3567113"/>
            <a:ext cx="5410200" cy="19050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 sz="33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391275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391275"/>
            <a:ext cx="16002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32C0ACF-980D-4890-B40A-967E673394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3D1AF8-7A74-46E9-9E3F-058968514E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34150" y="533400"/>
            <a:ext cx="192405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533400"/>
            <a:ext cx="561975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782F34-E3E4-482C-8E3B-5F85D24703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696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A904A5-E49A-41E0-9172-EEACDCA3A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05687-AA8E-4A35-8D01-89F6EC260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493DF3-F771-45C9-9FE1-2FC6E8AFD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905000"/>
            <a:ext cx="3771900" cy="4038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EB9020-9FC5-420A-9282-700F388395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C3DF27-053A-4393-A264-ED2A5448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B43AD3-9A40-436B-8D1D-3230EDE8B5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42AB75-5A32-4B19-8FFD-70C6B033FD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ECC79D-3606-4E9B-B6B3-278287AD46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291B7-C415-43AE-B988-E3F8E5F83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533400"/>
            <a:ext cx="7696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905000"/>
            <a:ext cx="76962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391275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40397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4008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/>
            </a:lvl1pPr>
          </a:lstStyle>
          <a:p>
            <a:pPr>
              <a:defRPr/>
            </a:pPr>
            <a:fld id="{6CD859C8-C08E-429C-8C3E-CC949480DE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8199" name="Group 7"/>
          <p:cNvGrpSpPr>
            <a:grpSpLocks/>
          </p:cNvGrpSpPr>
          <p:nvPr/>
        </p:nvGrpSpPr>
        <p:grpSpPr bwMode="auto">
          <a:xfrm>
            <a:off x="168275" y="228600"/>
            <a:ext cx="8823325" cy="6096000"/>
            <a:chOff x="106" y="144"/>
            <a:chExt cx="5558" cy="3840"/>
          </a:xfrm>
        </p:grpSpPr>
        <p:sp>
          <p:nvSpPr>
            <p:cNvPr id="103432" name="AutoShape 8"/>
            <p:cNvSpPr>
              <a:spLocks noChangeArrowheads="1"/>
            </p:cNvSpPr>
            <p:nvPr/>
          </p:nvSpPr>
          <p:spPr bwMode="auto">
            <a:xfrm>
              <a:off x="106" y="144"/>
              <a:ext cx="5558" cy="3840"/>
            </a:xfrm>
            <a:prstGeom prst="roundRect">
              <a:avLst>
                <a:gd name="adj" fmla="val 11046"/>
              </a:avLst>
            </a:prstGeom>
            <a:noFill/>
            <a:ln w="28575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33" name="Line 9"/>
            <p:cNvSpPr>
              <a:spLocks noChangeShapeType="1"/>
            </p:cNvSpPr>
            <p:nvPr/>
          </p:nvSpPr>
          <p:spPr bwMode="auto">
            <a:xfrm>
              <a:off x="480" y="1077"/>
              <a:ext cx="484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  <p:sldLayoutId id="2147483761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l"/>
        <a:defRPr sz="31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50000"/>
        <a:buChar char="•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50000"/>
        <a:buChar char="•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150000"/>
        <a:buChar char="•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15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conixsw.com/" TargetMode="External"/><Relationship Id="rId2" Type="http://schemas.openxmlformats.org/officeDocument/2006/relationships/hyperlink" Target="http://www.open.org.au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Software Engineering &amp; Design Architecture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Module 1</a:t>
            </a:r>
          </a:p>
          <a:p>
            <a:pPr eaLnBrk="1" hangingPunct="1"/>
            <a:r>
              <a:rPr lang="en-US" smtClean="0"/>
              <a:t>UML Fundamentals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Lifecycle Models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Iterative-Incremental</a:t>
            </a:r>
          </a:p>
          <a:p>
            <a:pPr lvl="1" eaLnBrk="1" hangingPunct="1"/>
            <a:r>
              <a:rPr lang="en-US" smtClean="0"/>
              <a:t>Divides project into sub-projects</a:t>
            </a:r>
          </a:p>
          <a:p>
            <a:pPr lvl="1" eaLnBrk="1" hangingPunct="1"/>
            <a:r>
              <a:rPr lang="en-US" smtClean="0"/>
              <a:t>Waterfall method on each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066800" y="3890963"/>
            <a:ext cx="1349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Analysis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3897313" y="3890963"/>
            <a:ext cx="1349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Design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6553200" y="3890963"/>
            <a:ext cx="19050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Implementation</a:t>
            </a:r>
          </a:p>
        </p:txBody>
      </p:sp>
      <p:sp>
        <p:nvSpPr>
          <p:cNvPr id="19463" name="Line 7"/>
          <p:cNvSpPr>
            <a:spLocks noChangeShapeType="1"/>
          </p:cNvSpPr>
          <p:nvPr/>
        </p:nvSpPr>
        <p:spPr bwMode="auto">
          <a:xfrm>
            <a:off x="2438400" y="4075113"/>
            <a:ext cx="144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4" name="Line 8"/>
          <p:cNvSpPr>
            <a:spLocks noChangeShapeType="1"/>
          </p:cNvSpPr>
          <p:nvPr/>
        </p:nvSpPr>
        <p:spPr bwMode="auto">
          <a:xfrm>
            <a:off x="5257800" y="4075113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5" name="Text Box 9"/>
          <p:cNvSpPr txBox="1">
            <a:spLocks noChangeArrowheads="1"/>
          </p:cNvSpPr>
          <p:nvPr/>
        </p:nvSpPr>
        <p:spPr bwMode="auto">
          <a:xfrm>
            <a:off x="1295400" y="5338763"/>
            <a:ext cx="18288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Component A</a:t>
            </a:r>
          </a:p>
        </p:txBody>
      </p:sp>
      <p:sp>
        <p:nvSpPr>
          <p:cNvPr id="19466" name="Text Box 11"/>
          <p:cNvSpPr txBox="1">
            <a:spLocks noChangeArrowheads="1"/>
          </p:cNvSpPr>
          <p:nvPr/>
        </p:nvSpPr>
        <p:spPr bwMode="auto">
          <a:xfrm>
            <a:off x="5867400" y="5338763"/>
            <a:ext cx="19050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Component B</a:t>
            </a:r>
          </a:p>
        </p:txBody>
      </p:sp>
      <p:sp>
        <p:nvSpPr>
          <p:cNvPr id="19467" name="Line 12"/>
          <p:cNvSpPr>
            <a:spLocks noChangeShapeType="1"/>
          </p:cNvSpPr>
          <p:nvPr/>
        </p:nvSpPr>
        <p:spPr bwMode="auto">
          <a:xfrm flipH="1">
            <a:off x="2895600" y="4271963"/>
            <a:ext cx="1676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468" name="Line 13"/>
          <p:cNvSpPr>
            <a:spLocks noChangeShapeType="1"/>
          </p:cNvSpPr>
          <p:nvPr/>
        </p:nvSpPr>
        <p:spPr bwMode="auto">
          <a:xfrm>
            <a:off x="4572000" y="4271963"/>
            <a:ext cx="1676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Lifecycle Models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Iterative-Incremental (cont.)</a:t>
            </a:r>
          </a:p>
          <a:p>
            <a:pPr lvl="1" eaLnBrk="1" hangingPunct="1"/>
            <a:r>
              <a:rPr lang="en-US" smtClean="0"/>
              <a:t>Components aren’t necessarily deliverables</a:t>
            </a:r>
          </a:p>
          <a:p>
            <a:pPr lvl="1" eaLnBrk="1" hangingPunct="1"/>
            <a:r>
              <a:rPr lang="en-US" smtClean="0"/>
              <a:t>But they </a:t>
            </a:r>
            <a:r>
              <a:rPr lang="en-US" u="sng" smtClean="0"/>
              <a:t>are</a:t>
            </a:r>
            <a:r>
              <a:rPr lang="en-US" smtClean="0"/>
              <a:t> combined from time to time to create useable products</a:t>
            </a:r>
          </a:p>
          <a:p>
            <a:pPr lvl="1" eaLnBrk="1" hangingPunct="1"/>
            <a:r>
              <a:rPr lang="en-US" smtClean="0"/>
              <a:t>Promotes reusable code</a:t>
            </a:r>
          </a:p>
          <a:p>
            <a:pPr lvl="1" eaLnBrk="1" hangingPunct="1"/>
            <a:r>
              <a:rPr lang="en-US" smtClean="0"/>
              <a:t>Separates functionality for ease of development and maintenance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Unified Modeling Process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UML (Unified Modeling Language) is </a:t>
            </a:r>
            <a:r>
              <a:rPr lang="en-US" u="sng" smtClean="0"/>
              <a:t>not</a:t>
            </a:r>
            <a:r>
              <a:rPr lang="en-US" smtClean="0"/>
              <a:t> a way to design a system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It is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</a:t>
            </a:r>
            <a:r>
              <a:rPr lang="en-US" i="1" smtClean="0"/>
              <a:t>notation</a:t>
            </a:r>
            <a:r>
              <a:rPr lang="en-US" smtClean="0"/>
              <a:t>, a way to </a:t>
            </a:r>
            <a:r>
              <a:rPr lang="en-US" u="sng" smtClean="0"/>
              <a:t>model</a:t>
            </a:r>
            <a:r>
              <a:rPr lang="en-US" smtClean="0"/>
              <a:t> a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semantic language applicable to any SW development process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But it doesn’t exist in a vacuum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UML has to be used within a </a:t>
            </a:r>
            <a:r>
              <a:rPr lang="en-US" i="1" smtClean="0"/>
              <a:t>method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There are several …</a:t>
            </a:r>
            <a:endParaRPr lang="en-US" i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Unified Modeling Process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Object-Oriented Software Process</a:t>
            </a:r>
          </a:p>
          <a:p>
            <a:pPr eaLnBrk="1" hangingPunct="1"/>
            <a:r>
              <a:rPr lang="en-US" smtClean="0"/>
              <a:t>OPEN Process</a:t>
            </a:r>
          </a:p>
          <a:p>
            <a:pPr lvl="1" eaLnBrk="1" hangingPunct="1"/>
            <a:r>
              <a:rPr lang="en-US" smtClean="0">
                <a:hlinkClick r:id="rId2"/>
              </a:rPr>
              <a:t>www.open.org.au</a:t>
            </a:r>
            <a:endParaRPr lang="en-US" smtClean="0"/>
          </a:p>
          <a:p>
            <a:pPr eaLnBrk="1" hangingPunct="1"/>
            <a:r>
              <a:rPr lang="en-US" smtClean="0"/>
              <a:t>ICONIX Unified Object Modeling</a:t>
            </a:r>
          </a:p>
          <a:p>
            <a:pPr lvl="1" eaLnBrk="1" hangingPunct="1"/>
            <a:r>
              <a:rPr lang="en-US" smtClean="0">
                <a:hlinkClick r:id="rId3"/>
              </a:rPr>
              <a:t>www.iconixsw.com</a:t>
            </a:r>
            <a:endParaRPr lang="en-US" smtClean="0"/>
          </a:p>
          <a:p>
            <a:pPr eaLnBrk="1" hangingPunct="1"/>
            <a:r>
              <a:rPr lang="en-US" smtClean="0"/>
              <a:t>Rational Unified Process (RUP)</a:t>
            </a:r>
          </a:p>
          <a:p>
            <a:pPr lvl="1" eaLnBrk="1" hangingPunct="1"/>
            <a:r>
              <a:rPr lang="en-US" smtClean="0"/>
              <a:t>aka Unified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Unified Modeling Process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RUP was released in December 1998</a:t>
            </a:r>
          </a:p>
          <a:p>
            <a:pPr eaLnBrk="1" hangingPunct="1"/>
            <a:r>
              <a:rPr lang="en-US" smtClean="0"/>
              <a:t>It consists of a set of phases</a:t>
            </a:r>
          </a:p>
          <a:p>
            <a:pPr eaLnBrk="1" hangingPunct="1"/>
            <a:r>
              <a:rPr lang="en-US" smtClean="0"/>
              <a:t>The purpose is to bring a product from conception to reality</a:t>
            </a:r>
          </a:p>
          <a:p>
            <a:pPr eaLnBrk="1" hangingPunct="1"/>
            <a:r>
              <a:rPr lang="en-US" smtClean="0"/>
              <a:t>In RUP there are four phases</a:t>
            </a:r>
          </a:p>
          <a:p>
            <a:pPr lvl="1" eaLnBrk="1" hangingPunct="1"/>
            <a:r>
              <a:rPr lang="en-US" smtClean="0"/>
              <a:t>Inception</a:t>
            </a:r>
          </a:p>
          <a:p>
            <a:pPr lvl="1" eaLnBrk="1" hangingPunct="1"/>
            <a:r>
              <a:rPr lang="en-US" smtClean="0"/>
              <a:t>Elaboration</a:t>
            </a:r>
          </a:p>
        </p:txBody>
      </p:sp>
      <p:sp>
        <p:nvSpPr>
          <p:cNvPr id="23556" name="Rectangle 5"/>
          <p:cNvSpPr>
            <a:spLocks noChangeArrowheads="1"/>
          </p:cNvSpPr>
          <p:nvPr/>
        </p:nvSpPr>
        <p:spPr bwMode="auto">
          <a:xfrm>
            <a:off x="3124200" y="4648200"/>
            <a:ext cx="3581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eaLnBrk="1" hangingPunct="1">
              <a:spcBef>
                <a:spcPct val="20000"/>
              </a:spcBef>
              <a:buClr>
                <a:schemeClr val="accent1"/>
              </a:buClr>
              <a:buSzPct val="150000"/>
              <a:buFontTx/>
              <a:buChar char="•"/>
            </a:pPr>
            <a:r>
              <a:rPr lang="en-US" sz="2600"/>
              <a:t>Construction</a:t>
            </a:r>
          </a:p>
          <a:p>
            <a:pPr marL="742950" lvl="1" indent="-285750" eaLnBrk="1" hangingPunct="1">
              <a:spcBef>
                <a:spcPct val="20000"/>
              </a:spcBef>
              <a:buClr>
                <a:schemeClr val="accent1"/>
              </a:buClr>
              <a:buSzPct val="150000"/>
              <a:buFontTx/>
              <a:buChar char="•"/>
            </a:pPr>
            <a:r>
              <a:rPr lang="en-US" sz="2600"/>
              <a:t>Transition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Unified Modeling Process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Inception</a:t>
            </a:r>
          </a:p>
          <a:p>
            <a:pPr lvl="1" eaLnBrk="1" hangingPunct="1"/>
            <a:r>
              <a:rPr lang="en-US" smtClean="0"/>
              <a:t>Identify the system to be built</a:t>
            </a:r>
          </a:p>
          <a:p>
            <a:pPr lvl="2" eaLnBrk="1" hangingPunct="1"/>
            <a:r>
              <a:rPr lang="en-US" smtClean="0"/>
              <a:t>What are the business reasons to build it?</a:t>
            </a:r>
          </a:p>
          <a:p>
            <a:pPr lvl="2" eaLnBrk="1" hangingPunct="1"/>
            <a:r>
              <a:rPr lang="en-US" smtClean="0"/>
              <a:t>What functions will it perform?</a:t>
            </a:r>
          </a:p>
          <a:p>
            <a:pPr lvl="1" eaLnBrk="1" hangingPunct="1"/>
            <a:r>
              <a:rPr lang="en-US" smtClean="0"/>
              <a:t>Initial analysis</a:t>
            </a:r>
          </a:p>
          <a:p>
            <a:pPr lvl="2" eaLnBrk="1" hangingPunct="1"/>
            <a:r>
              <a:rPr lang="en-US" smtClean="0"/>
              <a:t>Involve a domain expert (or experts)</a:t>
            </a:r>
          </a:p>
          <a:p>
            <a:pPr lvl="2" eaLnBrk="1" hangingPunct="1"/>
            <a:r>
              <a:rPr lang="en-US" smtClean="0"/>
              <a:t>Identify business requirements</a:t>
            </a:r>
          </a:p>
          <a:p>
            <a:pPr lvl="2" eaLnBrk="1" hangingPunct="1"/>
            <a:r>
              <a:rPr lang="en-US" smtClean="0"/>
              <a:t>Develop use cases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Unified Modeling Process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Elaboration</a:t>
            </a:r>
          </a:p>
          <a:p>
            <a:pPr lvl="1" eaLnBrk="1" hangingPunct="1"/>
            <a:r>
              <a:rPr lang="en-US" smtClean="0"/>
              <a:t>Develop a unified vision of how the system should be constructed</a:t>
            </a:r>
          </a:p>
          <a:p>
            <a:pPr lvl="1" eaLnBrk="1" hangingPunct="1"/>
            <a:r>
              <a:rPr lang="en-US" smtClean="0"/>
              <a:t>Identify subsystems (which will be modeled separately)</a:t>
            </a:r>
          </a:p>
          <a:p>
            <a:pPr lvl="1" eaLnBrk="1" hangingPunct="1"/>
            <a:r>
              <a:rPr lang="en-US" smtClean="0"/>
              <a:t>Use cases evolve into business objects and the relationships between them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Unified Modeling Process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Construction</a:t>
            </a:r>
          </a:p>
          <a:p>
            <a:pPr lvl="1" eaLnBrk="1" hangingPunct="1"/>
            <a:r>
              <a:rPr lang="en-US" smtClean="0"/>
              <a:t>Code the software using the design</a:t>
            </a:r>
          </a:p>
          <a:p>
            <a:pPr lvl="1" eaLnBrk="1" hangingPunct="1"/>
            <a:r>
              <a:rPr lang="en-US" smtClean="0"/>
              <a:t>RUP uses the iterative-incremental approach</a:t>
            </a:r>
          </a:p>
          <a:p>
            <a:pPr lvl="1" eaLnBrk="1" hangingPunct="1"/>
            <a:r>
              <a:rPr lang="en-US" smtClean="0"/>
              <a:t>Code is developed in manageable portions</a:t>
            </a:r>
          </a:p>
          <a:p>
            <a:pPr lvl="2" eaLnBrk="1" hangingPunct="1"/>
            <a:r>
              <a:rPr lang="en-US" smtClean="0"/>
              <a:t>Each undergoes its own RUP mini-cycle</a:t>
            </a:r>
          </a:p>
          <a:p>
            <a:pPr lvl="1" eaLnBrk="1" hangingPunct="1"/>
            <a:r>
              <a:rPr lang="en-US" smtClean="0"/>
              <a:t>Changes will be managed</a:t>
            </a:r>
          </a:p>
          <a:p>
            <a:pPr lvl="2" eaLnBrk="1" hangingPunct="1"/>
            <a:r>
              <a:rPr lang="en-US" smtClean="0"/>
              <a:t>Return to earlier phases may be necessary </a:t>
            </a:r>
          </a:p>
          <a:p>
            <a:pPr lvl="2" eaLnBrk="1" hangingPunct="1"/>
            <a:r>
              <a:rPr lang="en-US" smtClean="0"/>
              <a:t>However project creep will be avoided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Unified Modeling Process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Transition</a:t>
            </a:r>
          </a:p>
          <a:p>
            <a:pPr lvl="1" eaLnBrk="1" hangingPunct="1"/>
            <a:r>
              <a:rPr lang="en-US" smtClean="0"/>
              <a:t>Deliver the system to the users</a:t>
            </a:r>
          </a:p>
          <a:p>
            <a:pPr lvl="1" eaLnBrk="1" hangingPunct="1"/>
            <a:r>
              <a:rPr lang="en-US" smtClean="0"/>
              <a:t>Maintenance and upgrades occur</a:t>
            </a:r>
          </a:p>
          <a:p>
            <a:pPr lvl="1" eaLnBrk="1" hangingPunct="1"/>
            <a:r>
              <a:rPr lang="en-US" smtClean="0"/>
              <a:t>The system is eventually replaced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UML Components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Two main components: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Structural diagrams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Class and Object diagrams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Implementation diagrams</a:t>
            </a:r>
          </a:p>
          <a:p>
            <a:pPr lvl="3" eaLnBrk="1" hangingPunct="1">
              <a:lnSpc>
                <a:spcPct val="90000"/>
              </a:lnSpc>
            </a:pPr>
            <a:r>
              <a:rPr lang="en-US" smtClean="0"/>
              <a:t>Component and Deployment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Behavioral diagrams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Use Case diagrams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Activity diagrams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Sequence diagrams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Collaboration diagrams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Statechart diagrams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Who learned to program by trial-and-error and just plain hard work?</a:t>
            </a:r>
          </a:p>
          <a:p>
            <a:pPr eaLnBrk="1" hangingPunct="1"/>
            <a:r>
              <a:rPr lang="en-US" smtClean="0"/>
              <a:t>Who learned to program by rigorous application of educational principles?</a:t>
            </a:r>
          </a:p>
          <a:p>
            <a:pPr eaLnBrk="1" hangingPunct="1"/>
            <a:r>
              <a:rPr lang="en-US" smtClean="0"/>
              <a:t>Who was taught modeling </a:t>
            </a:r>
            <a:r>
              <a:rPr lang="en-US" u="sng" smtClean="0"/>
              <a:t>BEFORE</a:t>
            </a:r>
            <a:r>
              <a:rPr lang="en-US" smtClean="0"/>
              <a:t> they were taught coding?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UML Components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905000"/>
            <a:ext cx="7772400" cy="4267200"/>
          </a:xfrm>
        </p:spPr>
        <p:txBody>
          <a:bodyPr/>
          <a:lstStyle/>
          <a:p>
            <a:pPr eaLnBrk="1" hangingPunct="1"/>
            <a:r>
              <a:rPr lang="en-US" smtClean="0"/>
              <a:t>Class diagrams represent</a:t>
            </a:r>
          </a:p>
          <a:p>
            <a:pPr lvl="1" eaLnBrk="1" hangingPunct="1"/>
            <a:r>
              <a:rPr lang="en-US" smtClean="0"/>
              <a:t>Classes</a:t>
            </a:r>
          </a:p>
          <a:p>
            <a:pPr lvl="1" eaLnBrk="1" hangingPunct="1"/>
            <a:r>
              <a:rPr lang="en-US" smtClean="0"/>
              <a:t>Relationships between them</a:t>
            </a:r>
          </a:p>
          <a:p>
            <a:pPr lvl="1" eaLnBrk="1" hangingPunct="1"/>
            <a:r>
              <a:rPr lang="en-US" smtClean="0"/>
              <a:t>Subsystems to which they belong</a:t>
            </a:r>
          </a:p>
          <a:p>
            <a:pPr eaLnBrk="1" hangingPunct="1"/>
            <a:r>
              <a:rPr lang="en-US" smtClean="0"/>
              <a:t>Include</a:t>
            </a:r>
          </a:p>
          <a:p>
            <a:pPr lvl="1" eaLnBrk="1" hangingPunct="1"/>
            <a:r>
              <a:rPr lang="en-US" smtClean="0"/>
              <a:t>Attributes and operations</a:t>
            </a:r>
          </a:p>
          <a:p>
            <a:pPr lvl="1" eaLnBrk="1" hangingPunct="1"/>
            <a:r>
              <a:rPr lang="en-US" smtClean="0"/>
              <a:t>Roles</a:t>
            </a:r>
          </a:p>
          <a:p>
            <a:pPr lvl="1" eaLnBrk="1" hangingPunct="1"/>
            <a:r>
              <a:rPr lang="en-US" smtClean="0"/>
              <a:t>Associations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UML Components – </a:t>
            </a:r>
            <a:br>
              <a:rPr lang="en-US" dirty="0" smtClean="0"/>
            </a:br>
            <a:r>
              <a:rPr lang="en-US" dirty="0" smtClean="0"/>
              <a:t>Example Class Diagram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idx="1"/>
          </p:nvPr>
        </p:nvGraphicFramePr>
        <p:xfrm>
          <a:off x="2895600" y="2209800"/>
          <a:ext cx="3505200" cy="3452813"/>
        </p:xfrm>
        <a:graphic>
          <a:graphicData uri="http://schemas.openxmlformats.org/presentationml/2006/ole">
            <p:oleObj spid="_x0000_s1026" name="Visio" r:id="rId3" imgW="861365" imgH="84917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UML Components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 diagram</a:t>
            </a:r>
          </a:p>
          <a:p>
            <a:pPr lvl="1" eaLnBrk="1" hangingPunct="1"/>
            <a:r>
              <a:rPr lang="en-US" smtClean="0"/>
              <a:t>Similar to a class diagram except</a:t>
            </a:r>
          </a:p>
          <a:p>
            <a:pPr lvl="1" eaLnBrk="1" hangingPunct="1"/>
            <a:r>
              <a:rPr lang="en-US" smtClean="0"/>
              <a:t>Shows objects that are instances of classes</a:t>
            </a:r>
          </a:p>
          <a:p>
            <a:pPr lvl="2" eaLnBrk="1" hangingPunct="1"/>
            <a:r>
              <a:rPr lang="en-US" smtClean="0"/>
              <a:t>Classes are generic</a:t>
            </a:r>
          </a:p>
          <a:p>
            <a:pPr lvl="2" eaLnBrk="1" hangingPunct="1"/>
            <a:r>
              <a:rPr lang="en-US" smtClean="0"/>
              <a:t>Objects are specific</a:t>
            </a:r>
          </a:p>
          <a:p>
            <a:pPr lvl="1" eaLnBrk="1" hangingPunct="1"/>
            <a:r>
              <a:rPr lang="en-US" smtClean="0"/>
              <a:t>More about design by example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UML Components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905000"/>
            <a:ext cx="77724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Component diagrams show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How components interact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Dependencies between source file and classes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Deployment diagrams show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Where components will be installed in a system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How systems interact with each other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UML Components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idx="1"/>
          </p:nvPr>
        </p:nvGraphicFramePr>
        <p:xfrm>
          <a:off x="1790700" y="3200400"/>
          <a:ext cx="5715000" cy="2116138"/>
        </p:xfrm>
        <a:graphic>
          <a:graphicData uri="http://schemas.openxmlformats.org/presentationml/2006/ole">
            <p:oleObj spid="_x0000_s2050" name="Visio" r:id="rId3" imgW="1119835" imgH="413918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UML Components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Behavioral diagrams show how a system’s processes flow between</a:t>
            </a:r>
          </a:p>
          <a:p>
            <a:pPr lvl="1" eaLnBrk="1" hangingPunct="1"/>
            <a:r>
              <a:rPr lang="en-US" smtClean="0"/>
              <a:t>Components</a:t>
            </a:r>
          </a:p>
          <a:p>
            <a:pPr lvl="1" eaLnBrk="1" hangingPunct="1"/>
            <a:r>
              <a:rPr lang="en-US" smtClean="0"/>
              <a:t>Classes</a:t>
            </a:r>
          </a:p>
          <a:p>
            <a:pPr lvl="1" eaLnBrk="1" hangingPunct="1"/>
            <a:r>
              <a:rPr lang="en-US" smtClean="0"/>
              <a:t>Users</a:t>
            </a:r>
          </a:p>
          <a:p>
            <a:pPr lvl="1" eaLnBrk="1" hangingPunct="1"/>
            <a:r>
              <a:rPr lang="en-US" smtClean="0"/>
              <a:t>Systems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UML Components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Use Case Diagrams</a:t>
            </a:r>
          </a:p>
          <a:p>
            <a:pPr lvl="1" eaLnBrk="1" hangingPunct="1"/>
            <a:r>
              <a:rPr lang="en-US" dirty="0" smtClean="0"/>
              <a:t>Projects overall structure of a system</a:t>
            </a:r>
          </a:p>
          <a:p>
            <a:pPr lvl="2" eaLnBrk="1" hangingPunct="1"/>
            <a:r>
              <a:rPr lang="en-US" dirty="0" smtClean="0"/>
              <a:t>Especially to non-technical readers (management)</a:t>
            </a:r>
          </a:p>
          <a:p>
            <a:pPr lvl="1" eaLnBrk="1" hangingPunct="1"/>
            <a:r>
              <a:rPr lang="en-US" dirty="0" smtClean="0"/>
              <a:t>Can </a:t>
            </a:r>
            <a:r>
              <a:rPr lang="en-US" dirty="0" smtClean="0"/>
              <a:t>model:</a:t>
            </a:r>
            <a:endParaRPr lang="en-US" dirty="0" smtClean="0"/>
          </a:p>
          <a:p>
            <a:pPr lvl="2" eaLnBrk="1" hangingPunct="1"/>
            <a:r>
              <a:rPr lang="en-US" dirty="0" smtClean="0"/>
              <a:t>Main flow (no errors)</a:t>
            </a:r>
          </a:p>
          <a:p>
            <a:pPr lvl="2" eaLnBrk="1" hangingPunct="1"/>
            <a:r>
              <a:rPr lang="en-US" dirty="0" smtClean="0"/>
              <a:t>Alternative flow (error-handling)</a:t>
            </a:r>
          </a:p>
          <a:p>
            <a:pPr lvl="1" eaLnBrk="1" hangingPunct="1"/>
            <a:r>
              <a:rPr lang="en-US" dirty="0" smtClean="0"/>
              <a:t>Starting point for analysis phase</a:t>
            </a:r>
          </a:p>
          <a:p>
            <a:pPr lvl="1" eaLnBrk="1" hangingPunct="1"/>
            <a:r>
              <a:rPr lang="en-US" dirty="0" smtClean="0"/>
              <a:t>Shows use cases and actors</a:t>
            </a:r>
          </a:p>
          <a:p>
            <a:pPr lvl="2" eaLnBrk="1" hangingPunct="1"/>
            <a:r>
              <a:rPr lang="en-US" dirty="0" smtClean="0"/>
              <a:t>Illustrates relationship between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UML Components</a:t>
            </a:r>
          </a:p>
        </p:txBody>
      </p:sp>
      <p:graphicFrame>
        <p:nvGraphicFramePr>
          <p:cNvPr id="3074" name="Object 8"/>
          <p:cNvGraphicFramePr>
            <a:graphicFrameLocks noChangeAspect="1"/>
          </p:cNvGraphicFramePr>
          <p:nvPr>
            <p:ph idx="1"/>
          </p:nvPr>
        </p:nvGraphicFramePr>
        <p:xfrm>
          <a:off x="1485900" y="2057400"/>
          <a:ext cx="6324600" cy="4059238"/>
        </p:xfrm>
        <a:graphic>
          <a:graphicData uri="http://schemas.openxmlformats.org/presentationml/2006/ole">
            <p:oleObj spid="_x0000_s3074" name="Visio" r:id="rId3" imgW="2827934" imgH="1814170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UML Components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8077200" cy="4038600"/>
          </a:xfrm>
        </p:spPr>
        <p:txBody>
          <a:bodyPr/>
          <a:lstStyle/>
          <a:p>
            <a:pPr eaLnBrk="1" hangingPunct="1"/>
            <a:r>
              <a:rPr lang="en-US" smtClean="0"/>
              <a:t>Activity diagrams</a:t>
            </a:r>
          </a:p>
          <a:p>
            <a:pPr lvl="1" eaLnBrk="1" hangingPunct="1"/>
            <a:r>
              <a:rPr lang="en-US" smtClean="0"/>
              <a:t>Analyzes the behavior within complex use cases</a:t>
            </a:r>
          </a:p>
          <a:p>
            <a:pPr lvl="1" eaLnBrk="1" hangingPunct="1"/>
            <a:r>
              <a:rPr lang="en-US" smtClean="0"/>
              <a:t>Shows interactions between use cases</a:t>
            </a:r>
          </a:p>
          <a:p>
            <a:pPr lvl="1" eaLnBrk="1" hangingPunct="1"/>
            <a:r>
              <a:rPr lang="en-US" smtClean="0"/>
              <a:t>Models business work flows during design of use cases</a:t>
            </a:r>
          </a:p>
          <a:p>
            <a:pPr lvl="1" eaLnBrk="1" hangingPunct="1"/>
            <a:r>
              <a:rPr lang="en-US" smtClean="0"/>
              <a:t>Useful in identifying use cases and interactions between and within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UML Components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>
            <p:ph idx="1"/>
          </p:nvPr>
        </p:nvGraphicFramePr>
        <p:xfrm>
          <a:off x="762000" y="2232025"/>
          <a:ext cx="7696200" cy="3382963"/>
        </p:xfrm>
        <a:graphic>
          <a:graphicData uri="http://schemas.openxmlformats.org/presentationml/2006/ole">
            <p:oleObj spid="_x0000_s4098" name="Visio" r:id="rId3" imgW="4687519" imgH="2060753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We Model Software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343400"/>
          </a:xfrm>
        </p:spPr>
        <p:txBody>
          <a:bodyPr/>
          <a:lstStyle/>
          <a:p>
            <a:pPr eaLnBrk="1" hangingPunct="1"/>
            <a:r>
              <a:rPr lang="en-US" smtClean="0"/>
              <a:t>Quality doesn’t just happen</a:t>
            </a:r>
          </a:p>
          <a:p>
            <a:pPr eaLnBrk="1" hangingPunct="1"/>
            <a:r>
              <a:rPr lang="en-US" smtClean="0"/>
              <a:t>Between conception and implementation there are many opportunities to fail</a:t>
            </a:r>
          </a:p>
          <a:p>
            <a:pPr eaLnBrk="1" hangingPunct="1"/>
            <a:r>
              <a:rPr lang="en-US" smtClean="0"/>
              <a:t>The more you know about the process of development, the better your systems will be</a:t>
            </a:r>
          </a:p>
          <a:p>
            <a:pPr eaLnBrk="1" hangingPunct="1"/>
            <a:r>
              <a:rPr lang="en-US" smtClean="0"/>
              <a:t>The point of modeling is to produce better, higher quality software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UML Components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267200"/>
          </a:xfrm>
        </p:spPr>
        <p:txBody>
          <a:bodyPr/>
          <a:lstStyle/>
          <a:p>
            <a:pPr eaLnBrk="1" hangingPunct="1"/>
            <a:r>
              <a:rPr lang="en-US" smtClean="0"/>
              <a:t>Sequence diagram</a:t>
            </a:r>
          </a:p>
          <a:p>
            <a:pPr lvl="1" eaLnBrk="1" hangingPunct="1"/>
            <a:r>
              <a:rPr lang="en-US" smtClean="0"/>
              <a:t>Shows interaction between actors and objects by use of messages</a:t>
            </a:r>
          </a:p>
          <a:p>
            <a:pPr lvl="2" eaLnBrk="1" hangingPunct="1"/>
            <a:r>
              <a:rPr lang="en-US" smtClean="0"/>
              <a:t>Actor – to – object</a:t>
            </a:r>
          </a:p>
          <a:p>
            <a:pPr lvl="2" eaLnBrk="1" hangingPunct="1"/>
            <a:r>
              <a:rPr lang="en-US" smtClean="0"/>
              <a:t>Object – to – object</a:t>
            </a:r>
          </a:p>
          <a:p>
            <a:pPr lvl="2" eaLnBrk="1" hangingPunct="1"/>
            <a:r>
              <a:rPr lang="en-US" smtClean="0"/>
              <a:t>Object – to – actor</a:t>
            </a:r>
          </a:p>
          <a:p>
            <a:pPr lvl="1" eaLnBrk="1" hangingPunct="1"/>
            <a:r>
              <a:rPr lang="en-US" smtClean="0"/>
              <a:t>Shows flow of control within an interaction</a:t>
            </a:r>
          </a:p>
          <a:p>
            <a:pPr lvl="2" eaLnBrk="1" hangingPunct="1"/>
            <a:r>
              <a:rPr lang="en-US" smtClean="0"/>
              <a:t>Every possible path</a:t>
            </a:r>
          </a:p>
          <a:p>
            <a:pPr lvl="2" eaLnBrk="1" hangingPunct="1"/>
            <a:r>
              <a:rPr lang="en-US" smtClean="0"/>
              <a:t>Single path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122" name="Object 4"/>
          <p:cNvGraphicFramePr>
            <a:graphicFrameLocks noChangeAspect="1"/>
          </p:cNvGraphicFramePr>
          <p:nvPr>
            <p:ph idx="1"/>
          </p:nvPr>
        </p:nvGraphicFramePr>
        <p:xfrm>
          <a:off x="2714625" y="533400"/>
          <a:ext cx="3914775" cy="6096000"/>
        </p:xfrm>
        <a:graphic>
          <a:graphicData uri="http://schemas.openxmlformats.org/presentationml/2006/ole">
            <p:oleObj spid="_x0000_s5122" name="Visio" r:id="rId3" imgW="2680411" imgH="4171188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UML Components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Collaboration diagram</a:t>
            </a:r>
          </a:p>
          <a:p>
            <a:pPr lvl="1" eaLnBrk="1" hangingPunct="1"/>
            <a:r>
              <a:rPr lang="en-US" smtClean="0"/>
              <a:t>Represent interaction and relationships between objects</a:t>
            </a:r>
          </a:p>
          <a:p>
            <a:pPr lvl="1" eaLnBrk="1" hangingPunct="1"/>
            <a:r>
              <a:rPr lang="en-US" smtClean="0"/>
              <a:t>Models message between different objects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UML Components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idx="1"/>
          </p:nvPr>
        </p:nvGraphicFramePr>
        <p:xfrm>
          <a:off x="1181100" y="1981200"/>
          <a:ext cx="6934200" cy="4192588"/>
        </p:xfrm>
        <a:graphic>
          <a:graphicData uri="http://schemas.openxmlformats.org/presentationml/2006/ole">
            <p:oleObj spid="_x0000_s6146" name="Visio" r:id="rId3" imgW="2741676" imgH="1657807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UML Components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Statechart diagrams model</a:t>
            </a:r>
          </a:p>
          <a:p>
            <a:pPr lvl="1" eaLnBrk="1" hangingPunct="1"/>
            <a:r>
              <a:rPr lang="en-US" smtClean="0"/>
              <a:t>Behavior of subsystems</a:t>
            </a:r>
          </a:p>
          <a:p>
            <a:pPr lvl="1" eaLnBrk="1" hangingPunct="1"/>
            <a:r>
              <a:rPr lang="en-US" smtClean="0"/>
              <a:t>Interactions with classes and the system interface</a:t>
            </a:r>
          </a:p>
          <a:p>
            <a:pPr lvl="1" eaLnBrk="1" hangingPunct="1"/>
            <a:r>
              <a:rPr lang="en-US" smtClean="0"/>
              <a:t>Used to move from analysis to design</a:t>
            </a:r>
          </a:p>
          <a:p>
            <a:pPr lvl="1" eaLnBrk="1" hangingPunct="1"/>
            <a:r>
              <a:rPr lang="en-US" smtClean="0"/>
              <a:t>Useful in visualizing the flow of an application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UML Components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idx="1"/>
          </p:nvPr>
        </p:nvGraphicFramePr>
        <p:xfrm>
          <a:off x="2209800" y="1916113"/>
          <a:ext cx="4800600" cy="4179887"/>
        </p:xfrm>
        <a:graphic>
          <a:graphicData uri="http://schemas.openxmlformats.org/presentationml/2006/ole">
            <p:oleObj spid="_x0000_s7170" name="Visio" r:id="rId3" imgW="3058973" imgH="2664257" progId="Visio.Drawing.11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UML Modeling Tools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Rational Rose</a:t>
            </a:r>
          </a:p>
          <a:p>
            <a:pPr eaLnBrk="1" hangingPunct="1"/>
            <a:r>
              <a:rPr lang="en-US" smtClean="0"/>
              <a:t>Visio</a:t>
            </a:r>
          </a:p>
          <a:p>
            <a:pPr lvl="1" eaLnBrk="1" hangingPunct="1"/>
            <a:r>
              <a:rPr lang="en-US" smtClean="0"/>
              <a:t>Available from MSDNAA at no charge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848600" cy="1143000"/>
          </a:xfrm>
        </p:spPr>
        <p:txBody>
          <a:bodyPr/>
          <a:lstStyle/>
          <a:p>
            <a:pPr eaLnBrk="1" hangingPunct="1"/>
            <a:r>
              <a:rPr lang="en-US" smtClean="0"/>
              <a:t>Analysis, Design, Implementation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Three steps to creating a software system: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Analysis – What do you need?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Design – How are we going to do it?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Implementation – How will we make it work?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Which is the most important step?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Think about a few ways of approaching these 3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5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75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848600" cy="1143000"/>
          </a:xfrm>
        </p:spPr>
        <p:txBody>
          <a:bodyPr/>
          <a:lstStyle/>
          <a:p>
            <a:pPr eaLnBrk="1" hangingPunct="1"/>
            <a:r>
              <a:rPr lang="en-US" smtClean="0"/>
              <a:t>Analysis, Design, Implementation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2672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You don’t have a good idea of what the client wants</a:t>
            </a:r>
          </a:p>
          <a:p>
            <a:pPr eaLnBrk="1" hangingPunct="1"/>
            <a:r>
              <a:rPr lang="en-US" smtClean="0"/>
              <a:t>So you try to compensate by including everything that might be useful and</a:t>
            </a:r>
          </a:p>
          <a:p>
            <a:pPr eaLnBrk="1" hangingPunct="1"/>
            <a:r>
              <a:rPr lang="en-US" smtClean="0"/>
              <a:t>Implementation becomes a nightmare because there is no real plan, lots of bugs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838200" y="1981200"/>
            <a:ext cx="1044575" cy="376238"/>
          </a:xfrm>
          <a:prstGeom prst="rect">
            <a:avLst/>
          </a:prstGeom>
          <a:solidFill>
            <a:srgbClr val="FF0000">
              <a:alpha val="4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/>
              <a:t>Analysis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1981200" y="1981200"/>
            <a:ext cx="2667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Design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4724400" y="1981200"/>
            <a:ext cx="37338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848600" cy="1143000"/>
          </a:xfrm>
        </p:spPr>
        <p:txBody>
          <a:bodyPr/>
          <a:lstStyle/>
          <a:p>
            <a:pPr eaLnBrk="1" hangingPunct="1"/>
            <a:r>
              <a:rPr lang="en-US" smtClean="0"/>
              <a:t>Analysis, Design, Implementation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905000"/>
            <a:ext cx="7696200" cy="4267200"/>
          </a:xfrm>
        </p:spPr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You have a pretty good idea of what the client wants</a:t>
            </a:r>
          </a:p>
          <a:p>
            <a:pPr eaLnBrk="1" hangingPunct="1"/>
            <a:r>
              <a:rPr lang="en-US" smtClean="0"/>
              <a:t>But your design was inadequate to support the client’s needs and</a:t>
            </a:r>
          </a:p>
          <a:p>
            <a:pPr eaLnBrk="1" hangingPunct="1"/>
            <a:r>
              <a:rPr lang="en-US" smtClean="0"/>
              <a:t>Implementation becomes a nightmare because changes must be made constantly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838200" y="1981200"/>
            <a:ext cx="1905000" cy="376238"/>
          </a:xfrm>
          <a:prstGeom prst="rect">
            <a:avLst/>
          </a:prstGeom>
          <a:solidFill>
            <a:srgbClr val="FFFF00">
              <a:alpha val="4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Analysis</a:t>
            </a:r>
          </a:p>
        </p:txBody>
      </p:sp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2851150" y="1981200"/>
            <a:ext cx="149225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Design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4495800" y="1981200"/>
            <a:ext cx="3962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533400"/>
            <a:ext cx="7848600" cy="1143000"/>
          </a:xfrm>
        </p:spPr>
        <p:txBody>
          <a:bodyPr/>
          <a:lstStyle/>
          <a:p>
            <a:pPr eaLnBrk="1" hangingPunct="1"/>
            <a:r>
              <a:rPr lang="en-US" smtClean="0"/>
              <a:t>Analysis, Design, Implementation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You know what the client wants</a:t>
            </a:r>
          </a:p>
          <a:p>
            <a:pPr eaLnBrk="1" hangingPunct="1"/>
            <a:r>
              <a:rPr lang="en-US" smtClean="0"/>
              <a:t>Your design supports the analysis</a:t>
            </a:r>
          </a:p>
          <a:p>
            <a:pPr eaLnBrk="1" hangingPunct="1"/>
            <a:r>
              <a:rPr lang="en-US" smtClean="0"/>
              <a:t>Implementation is (relatively) easy because the bugs are fewer and less difficult to correct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838200" y="1981200"/>
            <a:ext cx="3352800" cy="376238"/>
          </a:xfrm>
          <a:prstGeom prst="rect">
            <a:avLst/>
          </a:prstGeom>
          <a:solidFill>
            <a:srgbClr val="00CC00">
              <a:alpha val="4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Analysis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4343400" y="1981200"/>
            <a:ext cx="20574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Design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553200" y="1981200"/>
            <a:ext cx="1905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/>
              <a:t>Implementation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Lifecycle Models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Waterfall</a:t>
            </a:r>
          </a:p>
          <a:p>
            <a:pPr lvl="1" eaLnBrk="1" hangingPunct="1"/>
            <a:r>
              <a:rPr lang="en-US" smtClean="0"/>
              <a:t>Seems natural</a:t>
            </a:r>
          </a:p>
          <a:p>
            <a:pPr lvl="1" eaLnBrk="1" hangingPunct="1"/>
            <a:r>
              <a:rPr lang="en-US" smtClean="0"/>
              <a:t>Common sense approach</a:t>
            </a:r>
          </a:p>
        </p:txBody>
      </p:sp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2460625" y="3730625"/>
            <a:ext cx="13493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Analysis</a:t>
            </a:r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679825" y="4576763"/>
            <a:ext cx="1349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Design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4953000" y="5338763"/>
            <a:ext cx="1905000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Implementation</a:t>
            </a:r>
          </a:p>
        </p:txBody>
      </p:sp>
      <p:sp>
        <p:nvSpPr>
          <p:cNvPr id="17415" name="Line 7"/>
          <p:cNvSpPr>
            <a:spLocks noChangeShapeType="1"/>
          </p:cNvSpPr>
          <p:nvPr/>
        </p:nvSpPr>
        <p:spPr bwMode="auto">
          <a:xfrm>
            <a:off x="3657600" y="4119563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7416" name="Line 8"/>
          <p:cNvSpPr>
            <a:spLocks noChangeShapeType="1"/>
          </p:cNvSpPr>
          <p:nvPr/>
        </p:nvSpPr>
        <p:spPr bwMode="auto">
          <a:xfrm>
            <a:off x="4953000" y="4957763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Lifecycle Models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Spiral (repeated Waterfall)</a:t>
            </a:r>
          </a:p>
          <a:p>
            <a:pPr lvl="1" eaLnBrk="1" hangingPunct="1"/>
            <a:r>
              <a:rPr lang="en-US" smtClean="0"/>
              <a:t>Each cycle adds a feature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533400" y="3725863"/>
            <a:ext cx="1349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Analysis</a:t>
            </a: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752600" y="4572000"/>
            <a:ext cx="13493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Design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3025775" y="5334000"/>
            <a:ext cx="1905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Implementation</a:t>
            </a:r>
          </a:p>
        </p:txBody>
      </p:sp>
      <p:sp>
        <p:nvSpPr>
          <p:cNvPr id="18439" name="Line 7"/>
          <p:cNvSpPr>
            <a:spLocks noChangeShapeType="1"/>
          </p:cNvSpPr>
          <p:nvPr/>
        </p:nvSpPr>
        <p:spPr bwMode="auto">
          <a:xfrm>
            <a:off x="1730375" y="4114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0" name="Line 8"/>
          <p:cNvSpPr>
            <a:spLocks noChangeShapeType="1"/>
          </p:cNvSpPr>
          <p:nvPr/>
        </p:nvSpPr>
        <p:spPr bwMode="auto">
          <a:xfrm>
            <a:off x="3025775" y="49530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1" name="Text Box 9"/>
          <p:cNvSpPr txBox="1">
            <a:spLocks noChangeArrowheads="1"/>
          </p:cNvSpPr>
          <p:nvPr/>
        </p:nvSpPr>
        <p:spPr bwMode="auto">
          <a:xfrm>
            <a:off x="4289425" y="3725863"/>
            <a:ext cx="134937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Analysis</a:t>
            </a:r>
          </a:p>
        </p:txBody>
      </p:sp>
      <p:sp>
        <p:nvSpPr>
          <p:cNvPr id="18442" name="Text Box 10"/>
          <p:cNvSpPr txBox="1">
            <a:spLocks noChangeArrowheads="1"/>
          </p:cNvSpPr>
          <p:nvPr/>
        </p:nvSpPr>
        <p:spPr bwMode="auto">
          <a:xfrm>
            <a:off x="5508625" y="4572000"/>
            <a:ext cx="13493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Design</a:t>
            </a:r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6781800" y="5334000"/>
            <a:ext cx="1905000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/>
              <a:t>Implementation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5486400" y="4114800"/>
            <a:ext cx="1524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6781800" y="49530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8446" name="Line 14"/>
          <p:cNvSpPr>
            <a:spLocks noChangeShapeType="1"/>
          </p:cNvSpPr>
          <p:nvPr/>
        </p:nvSpPr>
        <p:spPr bwMode="auto">
          <a:xfrm flipV="1">
            <a:off x="4572000" y="4114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udio">
  <a:themeElements>
    <a:clrScheme name="Studio 1">
      <a:dk1>
        <a:srgbClr val="000000"/>
      </a:dk1>
      <a:lt1>
        <a:srgbClr val="FFFFFF"/>
      </a:lt1>
      <a:dk2>
        <a:srgbClr val="336666"/>
      </a:dk2>
      <a:lt2>
        <a:srgbClr val="CCCC99"/>
      </a:lt2>
      <a:accent1>
        <a:srgbClr val="97CDCC"/>
      </a:accent1>
      <a:accent2>
        <a:srgbClr val="D6E0E0"/>
      </a:accent2>
      <a:accent3>
        <a:srgbClr val="FFFFFF"/>
      </a:accent3>
      <a:accent4>
        <a:srgbClr val="000000"/>
      </a:accent4>
      <a:accent5>
        <a:srgbClr val="C9E3E2"/>
      </a:accent5>
      <a:accent6>
        <a:srgbClr val="C2CBCB"/>
      </a:accent6>
      <a:hlink>
        <a:srgbClr val="99CC00"/>
      </a:hlink>
      <a:folHlink>
        <a:srgbClr val="336666"/>
      </a:folHlink>
    </a:clrScheme>
    <a:fontScheme name="Studio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udio 1">
        <a:dk1>
          <a:srgbClr val="000000"/>
        </a:dk1>
        <a:lt1>
          <a:srgbClr val="FFFFFF"/>
        </a:lt1>
        <a:dk2>
          <a:srgbClr val="336666"/>
        </a:dk2>
        <a:lt2>
          <a:srgbClr val="CCCC99"/>
        </a:lt2>
        <a:accent1>
          <a:srgbClr val="97CDCC"/>
        </a:accent1>
        <a:accent2>
          <a:srgbClr val="D6E0E0"/>
        </a:accent2>
        <a:accent3>
          <a:srgbClr val="FFFFFF"/>
        </a:accent3>
        <a:accent4>
          <a:srgbClr val="000000"/>
        </a:accent4>
        <a:accent5>
          <a:srgbClr val="C9E3E2"/>
        </a:accent5>
        <a:accent6>
          <a:srgbClr val="C2CBCB"/>
        </a:accent6>
        <a:hlink>
          <a:srgbClr val="99CC00"/>
        </a:hlink>
        <a:folHlink>
          <a:srgbClr val="3366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2">
        <a:dk1>
          <a:srgbClr val="000000"/>
        </a:dk1>
        <a:lt1>
          <a:srgbClr val="FFFFFF"/>
        </a:lt1>
        <a:dk2>
          <a:srgbClr val="3732A0"/>
        </a:dk2>
        <a:lt2>
          <a:srgbClr val="666699"/>
        </a:lt2>
        <a:accent1>
          <a:srgbClr val="CCCCFF"/>
        </a:accent1>
        <a:accent2>
          <a:srgbClr val="009999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8A8A"/>
        </a:accent6>
        <a:hlink>
          <a:srgbClr val="3366CC"/>
        </a:hlink>
        <a:folHlink>
          <a:srgbClr val="9094B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3">
        <a:dk1>
          <a:srgbClr val="000000"/>
        </a:dk1>
        <a:lt1>
          <a:srgbClr val="FFFFFF"/>
        </a:lt1>
        <a:dk2>
          <a:srgbClr val="CD0505"/>
        </a:dk2>
        <a:lt2>
          <a:srgbClr val="5F5F5F"/>
        </a:lt2>
        <a:accent1>
          <a:srgbClr val="D2D5DE"/>
        </a:accent1>
        <a:accent2>
          <a:srgbClr val="D55757"/>
        </a:accent2>
        <a:accent3>
          <a:srgbClr val="FFFFFF"/>
        </a:accent3>
        <a:accent4>
          <a:srgbClr val="000000"/>
        </a:accent4>
        <a:accent5>
          <a:srgbClr val="E5E7EC"/>
        </a:accent5>
        <a:accent6>
          <a:srgbClr val="C14E4E"/>
        </a:accent6>
        <a:hlink>
          <a:srgbClr val="F42D1E"/>
        </a:hlink>
        <a:folHlink>
          <a:srgbClr val="7C84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4">
        <a:dk1>
          <a:srgbClr val="000000"/>
        </a:dk1>
        <a:lt1>
          <a:srgbClr val="FFFFFF"/>
        </a:lt1>
        <a:dk2>
          <a:srgbClr val="551A07"/>
        </a:dk2>
        <a:lt2>
          <a:srgbClr val="CC3300"/>
        </a:lt2>
        <a:accent1>
          <a:srgbClr val="F4B400"/>
        </a:accent1>
        <a:accent2>
          <a:srgbClr val="993300"/>
        </a:accent2>
        <a:accent3>
          <a:srgbClr val="FFFFFF"/>
        </a:accent3>
        <a:accent4>
          <a:srgbClr val="000000"/>
        </a:accent4>
        <a:accent5>
          <a:srgbClr val="F8D6AA"/>
        </a:accent5>
        <a:accent6>
          <a:srgbClr val="8A2D00"/>
        </a:accent6>
        <a:hlink>
          <a:srgbClr val="FF33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5">
        <a:dk1>
          <a:srgbClr val="000000"/>
        </a:dk1>
        <a:lt1>
          <a:srgbClr val="FFFFFF"/>
        </a:lt1>
        <a:dk2>
          <a:srgbClr val="FF0000"/>
        </a:dk2>
        <a:lt2>
          <a:srgbClr val="FFCC00"/>
        </a:lt2>
        <a:accent1>
          <a:srgbClr val="66CC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008A00"/>
        </a:accent6>
        <a:hlink>
          <a:srgbClr val="FF3300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udio 6">
        <a:dk1>
          <a:srgbClr val="666633"/>
        </a:dk1>
        <a:lt1>
          <a:srgbClr val="FFFFFF"/>
        </a:lt1>
        <a:dk2>
          <a:srgbClr val="000000"/>
        </a:dk2>
        <a:lt2>
          <a:srgbClr val="CC3300"/>
        </a:lt2>
        <a:accent1>
          <a:srgbClr val="8080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C0C0AA"/>
        </a:accent5>
        <a:accent6>
          <a:srgbClr val="E78A00"/>
        </a:accent6>
        <a:hlink>
          <a:srgbClr val="CC6600"/>
        </a:hlink>
        <a:folHlink>
          <a:srgbClr val="434B1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7">
        <a:dk1>
          <a:srgbClr val="766997"/>
        </a:dk1>
        <a:lt1>
          <a:srgbClr val="FFFFFF"/>
        </a:lt1>
        <a:dk2>
          <a:srgbClr val="530901"/>
        </a:dk2>
        <a:lt2>
          <a:srgbClr val="FFFFFF"/>
        </a:lt2>
        <a:accent1>
          <a:srgbClr val="FF3300"/>
        </a:accent1>
        <a:accent2>
          <a:srgbClr val="CC6600"/>
        </a:accent2>
        <a:accent3>
          <a:srgbClr val="B3AAAA"/>
        </a:accent3>
        <a:accent4>
          <a:srgbClr val="DADADA"/>
        </a:accent4>
        <a:accent5>
          <a:srgbClr val="FFADAA"/>
        </a:accent5>
        <a:accent6>
          <a:srgbClr val="B95C00"/>
        </a:accent6>
        <a:hlink>
          <a:srgbClr val="FF990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8">
        <a:dk1>
          <a:srgbClr val="666699"/>
        </a:dk1>
        <a:lt1>
          <a:srgbClr val="FFFFFF"/>
        </a:lt1>
        <a:dk2>
          <a:srgbClr val="4C004C"/>
        </a:dk2>
        <a:lt2>
          <a:srgbClr val="FFFFFF"/>
        </a:lt2>
        <a:accent1>
          <a:srgbClr val="0099CC"/>
        </a:accent1>
        <a:accent2>
          <a:srgbClr val="993366"/>
        </a:accent2>
        <a:accent3>
          <a:srgbClr val="B2AAB2"/>
        </a:accent3>
        <a:accent4>
          <a:srgbClr val="DADADA"/>
        </a:accent4>
        <a:accent5>
          <a:srgbClr val="AACAE2"/>
        </a:accent5>
        <a:accent6>
          <a:srgbClr val="8A2D5C"/>
        </a:accent6>
        <a:hlink>
          <a:srgbClr val="99CC00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9">
        <a:dk1>
          <a:srgbClr val="565682"/>
        </a:dk1>
        <a:lt1>
          <a:srgbClr val="FFFFFF"/>
        </a:lt1>
        <a:dk2>
          <a:srgbClr val="1E1551"/>
        </a:dk2>
        <a:lt2>
          <a:srgbClr val="CCFFFF"/>
        </a:lt2>
        <a:accent1>
          <a:srgbClr val="33CCCC"/>
        </a:accent1>
        <a:accent2>
          <a:srgbClr val="009999"/>
        </a:accent2>
        <a:accent3>
          <a:srgbClr val="ABAAB3"/>
        </a:accent3>
        <a:accent4>
          <a:srgbClr val="DADADA"/>
        </a:accent4>
        <a:accent5>
          <a:srgbClr val="ADE2E2"/>
        </a:accent5>
        <a:accent6>
          <a:srgbClr val="008A8A"/>
        </a:accent6>
        <a:hlink>
          <a:srgbClr val="FF9900"/>
        </a:hlink>
        <a:folHlink>
          <a:srgbClr val="00598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udio 10">
        <a:dk1>
          <a:srgbClr val="CCCC99"/>
        </a:dk1>
        <a:lt1>
          <a:srgbClr val="FFFFFF"/>
        </a:lt1>
        <a:dk2>
          <a:srgbClr val="2E5D5C"/>
        </a:dk2>
        <a:lt2>
          <a:srgbClr val="FFFFFF"/>
        </a:lt2>
        <a:accent1>
          <a:srgbClr val="0099CC"/>
        </a:accent1>
        <a:accent2>
          <a:srgbClr val="D6E0E0"/>
        </a:accent2>
        <a:accent3>
          <a:srgbClr val="ADB6B5"/>
        </a:accent3>
        <a:accent4>
          <a:srgbClr val="DADADA"/>
        </a:accent4>
        <a:accent5>
          <a:srgbClr val="AACAE2"/>
        </a:accent5>
        <a:accent6>
          <a:srgbClr val="C2CBCB"/>
        </a:accent6>
        <a:hlink>
          <a:srgbClr val="CCCC99"/>
        </a:hlink>
        <a:folHlink>
          <a:srgbClr val="428A8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795</TotalTime>
  <Words>925</Words>
  <Application>Microsoft Office PowerPoint</Application>
  <PresentationFormat>On-screen Show (4:3)</PresentationFormat>
  <Paragraphs>213</Paragraphs>
  <Slides>36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8" baseType="lpstr">
      <vt:lpstr>Studio</vt:lpstr>
      <vt:lpstr>Visio</vt:lpstr>
      <vt:lpstr>Software Engineering &amp; Design Architecture</vt:lpstr>
      <vt:lpstr>Introduction</vt:lpstr>
      <vt:lpstr>Why We Model Software</vt:lpstr>
      <vt:lpstr>Analysis, Design, Implementation</vt:lpstr>
      <vt:lpstr>Analysis, Design, Implementation</vt:lpstr>
      <vt:lpstr>Analysis, Design, Implementation</vt:lpstr>
      <vt:lpstr>Analysis, Design, Implementation</vt:lpstr>
      <vt:lpstr>Lifecycle Models</vt:lpstr>
      <vt:lpstr>Lifecycle Models</vt:lpstr>
      <vt:lpstr>Lifecycle Models</vt:lpstr>
      <vt:lpstr>Lifecycle Models</vt:lpstr>
      <vt:lpstr>The Unified Modeling Process</vt:lpstr>
      <vt:lpstr>The Unified Modeling Process</vt:lpstr>
      <vt:lpstr>The Unified Modeling Process</vt:lpstr>
      <vt:lpstr>The Unified Modeling Process</vt:lpstr>
      <vt:lpstr>The Unified Modeling Process</vt:lpstr>
      <vt:lpstr>The Unified Modeling Process</vt:lpstr>
      <vt:lpstr>The Unified Modeling Process</vt:lpstr>
      <vt:lpstr>UML Components</vt:lpstr>
      <vt:lpstr>UML Components</vt:lpstr>
      <vt:lpstr>UML Components –  Example Class Diagram</vt:lpstr>
      <vt:lpstr>UML Components</vt:lpstr>
      <vt:lpstr>UML Components</vt:lpstr>
      <vt:lpstr>UML Components</vt:lpstr>
      <vt:lpstr>UML Components</vt:lpstr>
      <vt:lpstr>UML Components</vt:lpstr>
      <vt:lpstr>UML Components</vt:lpstr>
      <vt:lpstr>UML Components</vt:lpstr>
      <vt:lpstr>UML Components</vt:lpstr>
      <vt:lpstr>UML Components</vt:lpstr>
      <vt:lpstr>Slide 31</vt:lpstr>
      <vt:lpstr>UML Components</vt:lpstr>
      <vt:lpstr>UML Components</vt:lpstr>
      <vt:lpstr>UML Components</vt:lpstr>
      <vt:lpstr>UML Components</vt:lpstr>
      <vt:lpstr>UML Modeling Tools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NBLONG</dc:creator>
  <cp:lastModifiedBy>tkombol</cp:lastModifiedBy>
  <cp:revision>24</cp:revision>
  <dcterms:created xsi:type="dcterms:W3CDTF">2005-06-21T23:32:01Z</dcterms:created>
  <dcterms:modified xsi:type="dcterms:W3CDTF">2012-10-12T18:36:33Z</dcterms:modified>
</cp:coreProperties>
</file>