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handoutMasterIdLst>
    <p:handoutMasterId r:id="rId55"/>
  </p:handoutMasterIdLst>
  <p:sldIdLst>
    <p:sldId id="256" r:id="rId2"/>
    <p:sldId id="258" r:id="rId3"/>
    <p:sldId id="287" r:id="rId4"/>
    <p:sldId id="288" r:id="rId5"/>
    <p:sldId id="289" r:id="rId6"/>
    <p:sldId id="291" r:id="rId7"/>
    <p:sldId id="290" r:id="rId8"/>
    <p:sldId id="292" r:id="rId9"/>
    <p:sldId id="293" r:id="rId10"/>
    <p:sldId id="286" r:id="rId11"/>
    <p:sldId id="294" r:id="rId12"/>
    <p:sldId id="321" r:id="rId13"/>
    <p:sldId id="295" r:id="rId14"/>
    <p:sldId id="296" r:id="rId15"/>
    <p:sldId id="297" r:id="rId16"/>
    <p:sldId id="298" r:id="rId17"/>
    <p:sldId id="341" r:id="rId18"/>
    <p:sldId id="300" r:id="rId19"/>
    <p:sldId id="299" r:id="rId20"/>
    <p:sldId id="302" r:id="rId21"/>
    <p:sldId id="301" r:id="rId22"/>
    <p:sldId id="303" r:id="rId23"/>
    <p:sldId id="304" r:id="rId24"/>
    <p:sldId id="305" r:id="rId25"/>
    <p:sldId id="306" r:id="rId26"/>
    <p:sldId id="307" r:id="rId27"/>
    <p:sldId id="312" r:id="rId28"/>
    <p:sldId id="310" r:id="rId29"/>
    <p:sldId id="311" r:id="rId30"/>
    <p:sldId id="316" r:id="rId31"/>
    <p:sldId id="313" r:id="rId32"/>
    <p:sldId id="317" r:id="rId33"/>
    <p:sldId id="319" r:id="rId34"/>
    <p:sldId id="320" r:id="rId35"/>
    <p:sldId id="322" r:id="rId36"/>
    <p:sldId id="323" r:id="rId37"/>
    <p:sldId id="324" r:id="rId38"/>
    <p:sldId id="327" r:id="rId39"/>
    <p:sldId id="325" r:id="rId40"/>
    <p:sldId id="326" r:id="rId41"/>
    <p:sldId id="328" r:id="rId42"/>
    <p:sldId id="329" r:id="rId43"/>
    <p:sldId id="332" r:id="rId44"/>
    <p:sldId id="330" r:id="rId45"/>
    <p:sldId id="334" r:id="rId46"/>
    <p:sldId id="333" r:id="rId47"/>
    <p:sldId id="331" r:id="rId48"/>
    <p:sldId id="335" r:id="rId49"/>
    <p:sldId id="336" r:id="rId50"/>
    <p:sldId id="337" r:id="rId51"/>
    <p:sldId id="338" r:id="rId52"/>
    <p:sldId id="339" r:id="rId53"/>
    <p:sldId id="340" r:id="rId54"/>
  </p:sldIdLst>
  <p:sldSz cx="9144000" cy="6858000" type="screen4x3"/>
  <p:notesSz cx="7086600" cy="90805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  <a:srgbClr val="FF0000"/>
    <a:srgbClr val="B2B2B2"/>
    <a:srgbClr val="00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20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6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4788" y="0"/>
            <a:ext cx="307022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4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24888"/>
            <a:ext cx="307022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4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4788" y="8624888"/>
            <a:ext cx="307022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4CC5E08-F06E-4FBC-A157-849C72ABC9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473114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91275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91275"/>
            <a:ext cx="1600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BC5BBD-2CB6-41BA-9639-DAB8EA448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112B7-A4FC-45C3-B925-2908C92FE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533400"/>
            <a:ext cx="192405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61975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1E3B3-04EE-4D9F-B2A2-CFBDD2B5C8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905000"/>
            <a:ext cx="37719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905000"/>
            <a:ext cx="37719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762000" y="4000500"/>
            <a:ext cx="37719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4000500"/>
            <a:ext cx="37719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A9109-96B0-4425-BCD6-AF8A3A6008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905000"/>
            <a:ext cx="37719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4000500"/>
            <a:ext cx="37719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20F59-0D67-445F-8008-AD697150C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72ECE-2E15-41DE-8016-AC6D7B50D8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62000" y="1905000"/>
            <a:ext cx="7696200" cy="40386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E6F2D-CC81-47C1-9E92-F2CDE66349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68CE0-ACE5-4853-AA96-765F9322F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7BE47-2E90-4462-83D4-5A610DAAEE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2468F-60CE-4949-BD57-D56317D521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F7C0D-2A25-4237-B7C6-0747419BF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93A9C-33D5-4785-BBB7-3C487117E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86B5A-4547-4040-8255-8F460C15D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B98B0-DCB0-4E85-9C26-E35035CDDB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89144-27E8-419E-8046-BB84D75A0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696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39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fld id="{EDD1E704-1048-44A7-AD05-06E50EB1D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5607" name="Group 7"/>
          <p:cNvGrpSpPr>
            <a:grpSpLocks/>
          </p:cNvGrpSpPr>
          <p:nvPr/>
        </p:nvGrpSpPr>
        <p:grpSpPr bwMode="auto">
          <a:xfrm>
            <a:off x="168275" y="228600"/>
            <a:ext cx="8823325" cy="6096000"/>
            <a:chOff x="106" y="144"/>
            <a:chExt cx="5558" cy="3840"/>
          </a:xfrm>
        </p:grpSpPr>
        <p:sp>
          <p:nvSpPr>
            <p:cNvPr id="103432" name="AutoShape 8"/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433" name="Line 9"/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0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4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5.v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6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7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8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9.v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0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2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4.v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Software Engineering &amp; Design Architecture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Module 2</a:t>
            </a:r>
          </a:p>
          <a:p>
            <a:pPr eaLnBrk="1" hangingPunct="1"/>
            <a:r>
              <a:rPr lang="en-US" smtClean="0"/>
              <a:t>Use Case Diagrams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 Case Notation</a:t>
            </a:r>
          </a:p>
        </p:txBody>
      </p:sp>
      <p:graphicFrame>
        <p:nvGraphicFramePr>
          <p:cNvPr id="1026" name="Object 8"/>
          <p:cNvGraphicFramePr>
            <a:graphicFrameLocks noGrp="1" noChangeAspect="1"/>
          </p:cNvGraphicFramePr>
          <p:nvPr>
            <p:ph idx="1"/>
          </p:nvPr>
        </p:nvGraphicFramePr>
        <p:xfrm>
          <a:off x="1485900" y="2057400"/>
          <a:ext cx="6324600" cy="4059238"/>
        </p:xfrm>
        <a:graphic>
          <a:graphicData uri="http://schemas.openxmlformats.org/presentationml/2006/ole">
            <p:oleObj spid="_x0000_s1027" name="Visio" r:id="rId3" imgW="2827934" imgH="1814170" progId="Visio.Drawing.11">
              <p:embed/>
            </p:oleObj>
          </a:graphicData>
        </a:graphic>
      </p:graphicFrame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143000" y="1828800"/>
            <a:ext cx="7162800" cy="4343400"/>
            <a:chOff x="720" y="1152"/>
            <a:chExt cx="4512" cy="2736"/>
          </a:xfrm>
        </p:grpSpPr>
        <p:sp>
          <p:nvSpPr>
            <p:cNvPr id="1044" name="Rectangle 10"/>
            <p:cNvSpPr>
              <a:spLocks noChangeArrowheads="1"/>
            </p:cNvSpPr>
            <p:nvPr/>
          </p:nvSpPr>
          <p:spPr bwMode="auto">
            <a:xfrm>
              <a:off x="720" y="1152"/>
              <a:ext cx="4512" cy="2736"/>
            </a:xfrm>
            <a:prstGeom prst="rect">
              <a:avLst/>
            </a:prstGeom>
            <a:noFill/>
            <a:ln w="38100">
              <a:solidFill>
                <a:srgbClr val="3366FF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" name="Text Box 11"/>
            <p:cNvSpPr txBox="1">
              <a:spLocks noChangeArrowheads="1"/>
            </p:cNvSpPr>
            <p:nvPr/>
          </p:nvSpPr>
          <p:spPr bwMode="auto">
            <a:xfrm>
              <a:off x="4368" y="1200"/>
              <a:ext cx="7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66FF"/>
                  </a:solidFill>
                </a:rPr>
                <a:t>System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295400" y="2590800"/>
            <a:ext cx="1219200" cy="2971800"/>
            <a:chOff x="816" y="1632"/>
            <a:chExt cx="768" cy="1872"/>
          </a:xfrm>
        </p:grpSpPr>
        <p:sp>
          <p:nvSpPr>
            <p:cNvPr id="1042" name="Rectangle 13"/>
            <p:cNvSpPr>
              <a:spLocks noChangeArrowheads="1"/>
            </p:cNvSpPr>
            <p:nvPr/>
          </p:nvSpPr>
          <p:spPr bwMode="auto">
            <a:xfrm>
              <a:off x="816" y="1632"/>
              <a:ext cx="768" cy="1584"/>
            </a:xfrm>
            <a:prstGeom prst="rect">
              <a:avLst/>
            </a:prstGeom>
            <a:noFill/>
            <a:ln w="38100">
              <a:solidFill>
                <a:srgbClr val="3366FF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" name="Text Box 14"/>
            <p:cNvSpPr txBox="1">
              <a:spLocks noChangeArrowheads="1"/>
            </p:cNvSpPr>
            <p:nvPr/>
          </p:nvSpPr>
          <p:spPr bwMode="auto">
            <a:xfrm>
              <a:off x="912" y="3216"/>
              <a:ext cx="5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66FF"/>
                  </a:solidFill>
                </a:rPr>
                <a:t>Actor</a:t>
              </a: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6858000" y="3429000"/>
            <a:ext cx="1219200" cy="2971800"/>
            <a:chOff x="4320" y="2160"/>
            <a:chExt cx="768" cy="1872"/>
          </a:xfrm>
        </p:grpSpPr>
        <p:sp>
          <p:nvSpPr>
            <p:cNvPr id="1040" name="Rectangle 17"/>
            <p:cNvSpPr>
              <a:spLocks noChangeArrowheads="1"/>
            </p:cNvSpPr>
            <p:nvPr/>
          </p:nvSpPr>
          <p:spPr bwMode="auto">
            <a:xfrm>
              <a:off x="4320" y="2448"/>
              <a:ext cx="768" cy="1584"/>
            </a:xfrm>
            <a:prstGeom prst="rect">
              <a:avLst/>
            </a:prstGeom>
            <a:noFill/>
            <a:ln w="38100">
              <a:solidFill>
                <a:srgbClr val="3366FF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" name="Text Box 18"/>
            <p:cNvSpPr txBox="1">
              <a:spLocks noChangeArrowheads="1"/>
            </p:cNvSpPr>
            <p:nvPr/>
          </p:nvSpPr>
          <p:spPr bwMode="auto">
            <a:xfrm>
              <a:off x="4428" y="2160"/>
              <a:ext cx="5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66FF"/>
                  </a:solidFill>
                </a:rPr>
                <a:t>Actor</a:t>
              </a:r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3810000" y="1828800"/>
            <a:ext cx="1676400" cy="4267200"/>
            <a:chOff x="2400" y="1152"/>
            <a:chExt cx="1056" cy="2688"/>
          </a:xfrm>
        </p:grpSpPr>
        <p:sp>
          <p:nvSpPr>
            <p:cNvPr id="1038" name="Rectangle 20"/>
            <p:cNvSpPr>
              <a:spLocks noChangeArrowheads="1"/>
            </p:cNvSpPr>
            <p:nvPr/>
          </p:nvSpPr>
          <p:spPr bwMode="auto">
            <a:xfrm>
              <a:off x="2400" y="1152"/>
              <a:ext cx="1008" cy="2400"/>
            </a:xfrm>
            <a:prstGeom prst="rect">
              <a:avLst/>
            </a:prstGeom>
            <a:noFill/>
            <a:ln w="38100">
              <a:solidFill>
                <a:srgbClr val="3366FF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" name="Text Box 21"/>
            <p:cNvSpPr txBox="1">
              <a:spLocks noChangeArrowheads="1"/>
            </p:cNvSpPr>
            <p:nvPr/>
          </p:nvSpPr>
          <p:spPr bwMode="auto">
            <a:xfrm>
              <a:off x="2400" y="3552"/>
              <a:ext cx="10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66FF"/>
                  </a:solidFill>
                </a:rPr>
                <a:t>Use Cases</a:t>
              </a:r>
            </a:p>
          </p:txBody>
        </p: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2020888" y="2286000"/>
            <a:ext cx="2017712" cy="3429000"/>
            <a:chOff x="1273" y="1440"/>
            <a:chExt cx="1271" cy="2160"/>
          </a:xfrm>
        </p:grpSpPr>
        <p:sp>
          <p:nvSpPr>
            <p:cNvPr id="1036" name="Rectangle 24"/>
            <p:cNvSpPr>
              <a:spLocks noChangeArrowheads="1"/>
            </p:cNvSpPr>
            <p:nvPr/>
          </p:nvSpPr>
          <p:spPr bwMode="auto">
            <a:xfrm>
              <a:off x="1392" y="1440"/>
              <a:ext cx="1008" cy="1872"/>
            </a:xfrm>
            <a:prstGeom prst="rect">
              <a:avLst/>
            </a:prstGeom>
            <a:noFill/>
            <a:ln w="38100">
              <a:solidFill>
                <a:srgbClr val="3366FF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" name="Text Box 25"/>
            <p:cNvSpPr txBox="1">
              <a:spLocks noChangeArrowheads="1"/>
            </p:cNvSpPr>
            <p:nvPr/>
          </p:nvSpPr>
          <p:spPr bwMode="auto">
            <a:xfrm>
              <a:off x="1273" y="3312"/>
              <a:ext cx="127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66FF"/>
                  </a:solidFill>
                </a:rPr>
                <a:t>Relationships</a:t>
              </a:r>
            </a:p>
          </p:txBody>
        </p:sp>
      </p:grp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5221288" y="4724400"/>
            <a:ext cx="2017712" cy="1143000"/>
            <a:chOff x="3289" y="2976"/>
            <a:chExt cx="1271" cy="720"/>
          </a:xfrm>
        </p:grpSpPr>
        <p:sp>
          <p:nvSpPr>
            <p:cNvPr id="1034" name="Rectangle 28"/>
            <p:cNvSpPr>
              <a:spLocks noChangeArrowheads="1"/>
            </p:cNvSpPr>
            <p:nvPr/>
          </p:nvSpPr>
          <p:spPr bwMode="auto">
            <a:xfrm>
              <a:off x="3456" y="2976"/>
              <a:ext cx="1008" cy="384"/>
            </a:xfrm>
            <a:prstGeom prst="rect">
              <a:avLst/>
            </a:prstGeom>
            <a:noFill/>
            <a:ln w="38100">
              <a:solidFill>
                <a:srgbClr val="3366FF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" name="Text Box 29"/>
            <p:cNvSpPr txBox="1">
              <a:spLocks noChangeArrowheads="1"/>
            </p:cNvSpPr>
            <p:nvPr/>
          </p:nvSpPr>
          <p:spPr bwMode="auto">
            <a:xfrm>
              <a:off x="3289" y="3408"/>
              <a:ext cx="127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66FF"/>
                  </a:solidFill>
                </a:rPr>
                <a:t>Relationships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 Case Notation</a:t>
            </a:r>
          </a:p>
        </p:txBody>
      </p:sp>
      <p:graphicFrame>
        <p:nvGraphicFramePr>
          <p:cNvPr id="205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5943600" y="325438"/>
          <a:ext cx="1985963" cy="1274762"/>
        </p:xfrm>
        <a:graphic>
          <a:graphicData uri="http://schemas.openxmlformats.org/presentationml/2006/ole">
            <p:oleObj spid="_x0000_s2051" name="Visio" r:id="rId3" imgW="2827934" imgH="1814170" progId="Visio.Drawing.11">
              <p:embed/>
            </p:oleObj>
          </a:graphicData>
        </a:graphic>
      </p:graphicFrame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762000" y="1905000"/>
            <a:ext cx="7696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</a:pPr>
            <a:r>
              <a:rPr lang="en-US" sz="3100" dirty="0"/>
              <a:t>System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1"/>
              </a:buClr>
              <a:buSzPct val="150000"/>
              <a:buFontTx/>
              <a:buChar char="•"/>
            </a:pPr>
            <a:r>
              <a:rPr lang="en-US" sz="2600" dirty="0"/>
              <a:t>Something that performs a function</a:t>
            </a:r>
          </a:p>
          <a:p>
            <a:pPr marL="1143000" lvl="2" indent="-228600" eaLnBrk="1" hangingPunct="1">
              <a:spcBef>
                <a:spcPct val="20000"/>
              </a:spcBef>
              <a:buClr>
                <a:schemeClr val="tx1"/>
              </a:buClr>
              <a:buSzPct val="150000"/>
              <a:buFontTx/>
              <a:buChar char="•"/>
            </a:pPr>
            <a:r>
              <a:rPr lang="en-US" sz="2200" dirty="0"/>
              <a:t>One or more software modules</a:t>
            </a:r>
          </a:p>
          <a:p>
            <a:pPr marL="1143000" lvl="2" indent="-228600" eaLnBrk="1" hangingPunct="1">
              <a:spcBef>
                <a:spcPct val="20000"/>
              </a:spcBef>
              <a:buClr>
                <a:schemeClr val="tx1"/>
              </a:buClr>
              <a:buSzPct val="150000"/>
              <a:buFontTx/>
              <a:buChar char="•"/>
            </a:pPr>
            <a:r>
              <a:rPr lang="en-US" sz="2200" dirty="0"/>
              <a:t>That perform some functions</a:t>
            </a:r>
          </a:p>
          <a:p>
            <a:pPr marL="1143000" lvl="2" indent="-228600" eaLnBrk="1" hangingPunct="1">
              <a:spcBef>
                <a:spcPct val="20000"/>
              </a:spcBef>
              <a:buClr>
                <a:schemeClr val="tx1"/>
              </a:buClr>
              <a:buSzPct val="150000"/>
              <a:buFontTx/>
              <a:buChar char="•"/>
            </a:pPr>
            <a:r>
              <a:rPr lang="en-US" sz="2200" dirty="0"/>
              <a:t>For its users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1"/>
              </a:buClr>
              <a:buSzPct val="150000"/>
              <a:buFontTx/>
              <a:buChar char="•"/>
            </a:pPr>
            <a:r>
              <a:rPr lang="en-US" sz="2600" dirty="0" smtClean="0"/>
              <a:t>Subsystems are sometimes modeled as well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 Case Notation</a:t>
            </a:r>
          </a:p>
        </p:txBody>
      </p:sp>
      <p:graphicFrame>
        <p:nvGraphicFramePr>
          <p:cNvPr id="3074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485900" y="2286000"/>
          <a:ext cx="6324600" cy="4059238"/>
        </p:xfrm>
        <a:graphic>
          <a:graphicData uri="http://schemas.openxmlformats.org/presentationml/2006/ole">
            <p:oleObj spid="_x0000_s3075" name="Visio" r:id="rId3" imgW="2827934" imgH="1814170" progId="Visio.Drawing.11">
              <p:embed/>
            </p:oleObj>
          </a:graphicData>
        </a:graphic>
      </p:graphicFrame>
      <p:sp>
        <p:nvSpPr>
          <p:cNvPr id="3076" name="Rectangle 22"/>
          <p:cNvSpPr>
            <a:spLocks noChangeArrowheads="1"/>
          </p:cNvSpPr>
          <p:nvPr/>
        </p:nvSpPr>
        <p:spPr bwMode="auto">
          <a:xfrm>
            <a:off x="3429000" y="1828800"/>
            <a:ext cx="2514600" cy="426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Text Box 23"/>
          <p:cNvSpPr txBox="1">
            <a:spLocks noChangeArrowheads="1"/>
          </p:cNvSpPr>
          <p:nvPr/>
        </p:nvSpPr>
        <p:spPr bwMode="auto">
          <a:xfrm>
            <a:off x="4718050" y="1866900"/>
            <a:ext cx="11865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/>
              <a:t>automobile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 Case Notation</a:t>
            </a:r>
          </a:p>
        </p:txBody>
      </p:sp>
      <p:graphicFrame>
        <p:nvGraphicFramePr>
          <p:cNvPr id="4098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5943600" y="304800"/>
          <a:ext cx="1985963" cy="1268413"/>
        </p:xfrm>
        <a:graphic>
          <a:graphicData uri="http://schemas.openxmlformats.org/presentationml/2006/ole">
            <p:oleObj spid="_x0000_s4099" name="Visio" r:id="rId3" imgW="2913888" imgH="1859890" progId="Visio.Drawing.11">
              <p:embed/>
            </p:oleObj>
          </a:graphicData>
        </a:graphic>
      </p:graphicFrame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762000" y="1905000"/>
            <a:ext cx="7696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</a:pPr>
            <a:r>
              <a:rPr lang="en-US" sz="3100" dirty="0"/>
              <a:t>Actors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1"/>
              </a:buClr>
              <a:buSzPct val="150000"/>
              <a:buFontTx/>
              <a:buChar char="•"/>
            </a:pPr>
            <a:r>
              <a:rPr lang="en-US" sz="2600" dirty="0"/>
              <a:t>Some</a:t>
            </a:r>
            <a:r>
              <a:rPr lang="en-US" sz="2600" u="sng" dirty="0"/>
              <a:t>thing</a:t>
            </a:r>
            <a:r>
              <a:rPr lang="en-US" sz="2600" dirty="0"/>
              <a:t> that uses the system</a:t>
            </a:r>
          </a:p>
          <a:p>
            <a:pPr marL="1143000" lvl="2" indent="-228600" eaLnBrk="1" hangingPunct="1">
              <a:spcBef>
                <a:spcPct val="20000"/>
              </a:spcBef>
              <a:buClr>
                <a:schemeClr val="tx1"/>
              </a:buClr>
              <a:buSzPct val="150000"/>
              <a:buFontTx/>
              <a:buChar char="•"/>
            </a:pPr>
            <a:r>
              <a:rPr lang="en-US" sz="2200" dirty="0"/>
              <a:t>Person</a:t>
            </a:r>
          </a:p>
          <a:p>
            <a:pPr marL="1143000" lvl="2" indent="-228600" eaLnBrk="1" hangingPunct="1">
              <a:spcBef>
                <a:spcPct val="20000"/>
              </a:spcBef>
              <a:buClr>
                <a:schemeClr val="tx1"/>
              </a:buClr>
              <a:buSzPct val="150000"/>
              <a:buFontTx/>
              <a:buChar char="•"/>
            </a:pPr>
            <a:r>
              <a:rPr lang="en-US" sz="2200" dirty="0"/>
              <a:t>Another </a:t>
            </a:r>
            <a:r>
              <a:rPr lang="en-US" sz="2200" dirty="0" smtClean="0"/>
              <a:t>system</a:t>
            </a:r>
          </a:p>
          <a:p>
            <a:pPr marL="1143000" lvl="2" indent="-228600" eaLnBrk="1" hangingPunct="1">
              <a:spcBef>
                <a:spcPct val="20000"/>
              </a:spcBef>
              <a:buClr>
                <a:schemeClr val="tx1"/>
              </a:buClr>
              <a:buSzPct val="150000"/>
              <a:buFontTx/>
              <a:buChar char="•"/>
            </a:pPr>
            <a:r>
              <a:rPr lang="en-US" sz="2200" dirty="0" smtClean="0"/>
              <a:t>…</a:t>
            </a:r>
            <a:endParaRPr lang="en-US" sz="2200" dirty="0"/>
          </a:p>
          <a:p>
            <a:pPr marL="742950" lvl="1" indent="-285750" eaLnBrk="1" hangingPunct="1">
              <a:spcBef>
                <a:spcPct val="20000"/>
              </a:spcBef>
              <a:buClr>
                <a:schemeClr val="accent1"/>
              </a:buClr>
              <a:buSzPct val="150000"/>
              <a:buFontTx/>
              <a:buChar char="•"/>
            </a:pPr>
            <a:r>
              <a:rPr lang="en-US" sz="2600" dirty="0"/>
              <a:t>Stick figure with </a:t>
            </a:r>
            <a:r>
              <a:rPr lang="en-US" sz="2600" i="1" dirty="0"/>
              <a:t>role name</a:t>
            </a:r>
          </a:p>
          <a:p>
            <a:pPr marL="1143000" lvl="2" indent="-228600" eaLnBrk="1" hangingPunct="1">
              <a:spcBef>
                <a:spcPct val="20000"/>
              </a:spcBef>
              <a:buClr>
                <a:schemeClr val="tx1"/>
              </a:buClr>
              <a:buSzPct val="150000"/>
              <a:buFontTx/>
              <a:buChar char="•"/>
            </a:pPr>
            <a:r>
              <a:rPr lang="en-US" sz="2200" dirty="0"/>
              <a:t>Describes their function as a system user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1"/>
              </a:buClr>
              <a:buSzPct val="150000"/>
              <a:buFontTx/>
              <a:buChar char="•"/>
            </a:pPr>
            <a:r>
              <a:rPr lang="en-US" sz="2600" dirty="0"/>
              <a:t>Should include </a:t>
            </a:r>
            <a:r>
              <a:rPr lang="en-US" sz="2600" u="sng" dirty="0"/>
              <a:t>all</a:t>
            </a:r>
            <a:r>
              <a:rPr lang="en-US" sz="2600" dirty="0"/>
              <a:t> actors that use a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 Case Notation</a:t>
            </a:r>
          </a:p>
        </p:txBody>
      </p:sp>
      <p:graphicFrame>
        <p:nvGraphicFramePr>
          <p:cNvPr id="5122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5943600" y="325438"/>
          <a:ext cx="1985963" cy="1274762"/>
        </p:xfrm>
        <a:graphic>
          <a:graphicData uri="http://schemas.openxmlformats.org/presentationml/2006/ole">
            <p:oleObj spid="_x0000_s5123" name="Visio" r:id="rId3" imgW="2827934" imgH="1814170" progId="Visio.Drawing.11">
              <p:embed/>
            </p:oleObj>
          </a:graphicData>
        </a:graphic>
      </p:graphicFrame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457200" y="1905000"/>
            <a:ext cx="8305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</a:pPr>
            <a:r>
              <a:rPr lang="en-US" sz="3100" dirty="0"/>
              <a:t>Use Case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1"/>
              </a:buClr>
              <a:buSzPct val="150000"/>
              <a:buFontTx/>
              <a:buChar char="•"/>
            </a:pPr>
            <a:r>
              <a:rPr lang="en-US" sz="2600" dirty="0"/>
              <a:t>Actions that users (actors) take on a system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1"/>
              </a:buClr>
              <a:buSzPct val="150000"/>
              <a:buFontTx/>
              <a:buChar char="•"/>
            </a:pPr>
            <a:r>
              <a:rPr lang="en-US" sz="2600" dirty="0"/>
              <a:t>Variable granularity (high- or low-level)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1"/>
              </a:buClr>
              <a:buSzPct val="150000"/>
              <a:buFontTx/>
              <a:buChar char="•"/>
            </a:pPr>
            <a:r>
              <a:rPr lang="en-US" sz="2600" dirty="0"/>
              <a:t>May match functionality exactly </a:t>
            </a:r>
            <a:r>
              <a:rPr lang="en-US" sz="2600" dirty="0" smtClean="0"/>
              <a:t>(e.g. Print </a:t>
            </a:r>
            <a:r>
              <a:rPr lang="en-US" sz="2600" dirty="0"/>
              <a:t>Report)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1"/>
              </a:buClr>
              <a:buSzPct val="150000"/>
              <a:buFontTx/>
              <a:buChar char="•"/>
            </a:pPr>
            <a:r>
              <a:rPr lang="en-US" sz="2600" dirty="0"/>
              <a:t>May be abstract </a:t>
            </a:r>
            <a:r>
              <a:rPr lang="en-US" sz="2600" dirty="0" smtClean="0"/>
              <a:t>(e.g. Allow </a:t>
            </a:r>
            <a:r>
              <a:rPr lang="en-US" sz="2600" dirty="0"/>
              <a:t>Printing)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1"/>
              </a:buClr>
              <a:buSzPct val="150000"/>
              <a:buFontTx/>
              <a:buChar char="•"/>
            </a:pPr>
            <a:r>
              <a:rPr lang="en-US" sz="2600" dirty="0"/>
              <a:t>Named with active verbs</a:t>
            </a:r>
          </a:p>
          <a:p>
            <a:pPr marL="1143000" lvl="2" indent="-228600" eaLnBrk="1" hangingPunct="1">
              <a:spcBef>
                <a:spcPct val="20000"/>
              </a:spcBef>
              <a:buClr>
                <a:schemeClr val="tx1"/>
              </a:buClr>
              <a:buSzPct val="150000"/>
              <a:buFontTx/>
              <a:buChar char="•"/>
            </a:pPr>
            <a:r>
              <a:rPr lang="en-US" sz="2200" u="sng" dirty="0"/>
              <a:t>Print</a:t>
            </a:r>
            <a:r>
              <a:rPr lang="en-US" sz="2200" dirty="0"/>
              <a:t> Report</a:t>
            </a:r>
          </a:p>
          <a:p>
            <a:pPr marL="1143000" lvl="2" indent="-228600" eaLnBrk="1" hangingPunct="1">
              <a:spcBef>
                <a:spcPct val="20000"/>
              </a:spcBef>
              <a:buClr>
                <a:schemeClr val="tx1"/>
              </a:buClr>
              <a:buSzPct val="150000"/>
              <a:buFontTx/>
              <a:buChar char="•"/>
            </a:pPr>
            <a:r>
              <a:rPr lang="en-US" sz="2200" u="sng" dirty="0"/>
              <a:t>Record</a:t>
            </a:r>
            <a:r>
              <a:rPr lang="en-US" sz="2200" dirty="0"/>
              <a:t> Grades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 Case Notation</a:t>
            </a:r>
          </a:p>
        </p:txBody>
      </p:sp>
      <p:graphicFrame>
        <p:nvGraphicFramePr>
          <p:cNvPr id="6146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5943600" y="325438"/>
          <a:ext cx="1985963" cy="1274762"/>
        </p:xfrm>
        <a:graphic>
          <a:graphicData uri="http://schemas.openxmlformats.org/presentationml/2006/ole">
            <p:oleObj spid="_x0000_s6147" name="Visio" r:id="rId3" imgW="2827934" imgH="1814170" progId="Visio.Drawing.11">
              <p:embed/>
            </p:oleObj>
          </a:graphicData>
        </a:graphic>
      </p:graphicFrame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762000" y="1905000"/>
            <a:ext cx="6781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</a:pPr>
            <a:r>
              <a:rPr lang="en-US" sz="3100"/>
              <a:t>Relationships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1"/>
              </a:buClr>
              <a:buSzPct val="150000"/>
              <a:buFontTx/>
              <a:buChar char="•"/>
            </a:pPr>
            <a:r>
              <a:rPr lang="en-US" sz="2600"/>
              <a:t>Connect actor(s) with the function(s) (use cases) they can perform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1"/>
              </a:buClr>
              <a:buSzPct val="150000"/>
              <a:buFontTx/>
              <a:buChar char="•"/>
            </a:pPr>
            <a:r>
              <a:rPr lang="en-US" sz="2600"/>
              <a:t>Can be:</a:t>
            </a:r>
          </a:p>
          <a:p>
            <a:pPr marL="1143000" lvl="2" indent="-228600" eaLnBrk="1" hangingPunct="1">
              <a:spcBef>
                <a:spcPct val="20000"/>
              </a:spcBef>
              <a:buClr>
                <a:schemeClr val="tx1"/>
              </a:buClr>
              <a:buSzPct val="150000"/>
              <a:buFontTx/>
              <a:buChar char="•"/>
            </a:pPr>
            <a:r>
              <a:rPr lang="en-US" sz="2200"/>
              <a:t>One-to-one</a:t>
            </a:r>
          </a:p>
          <a:p>
            <a:pPr marL="1143000" lvl="2" indent="-228600" eaLnBrk="1" hangingPunct="1">
              <a:spcBef>
                <a:spcPct val="20000"/>
              </a:spcBef>
              <a:buClr>
                <a:schemeClr val="tx1"/>
              </a:buClr>
              <a:buSzPct val="150000"/>
              <a:buFontTx/>
              <a:buChar char="•"/>
            </a:pPr>
            <a:r>
              <a:rPr lang="en-US" sz="2200"/>
              <a:t>One-to-many</a:t>
            </a:r>
          </a:p>
          <a:p>
            <a:pPr marL="1143000" lvl="2" indent="-228600" eaLnBrk="1" hangingPunct="1">
              <a:spcBef>
                <a:spcPct val="20000"/>
              </a:spcBef>
              <a:buClr>
                <a:schemeClr val="tx1"/>
              </a:buClr>
              <a:buSzPct val="150000"/>
              <a:buFontTx/>
              <a:buChar char="•"/>
            </a:pPr>
            <a:r>
              <a:rPr lang="en-US" sz="2200"/>
              <a:t>Many-to-many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1"/>
              </a:buClr>
              <a:buSzPct val="150000"/>
              <a:buFontTx/>
              <a:buChar char="•"/>
            </a:pPr>
            <a:endParaRPr lang="en-US" sz="2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 Case Notation</a:t>
            </a:r>
          </a:p>
        </p:txBody>
      </p:sp>
      <p:graphicFrame>
        <p:nvGraphicFramePr>
          <p:cNvPr id="7170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1714500" y="1905000"/>
          <a:ext cx="5867400" cy="4267200"/>
        </p:xfrm>
        <a:graphic>
          <a:graphicData uri="http://schemas.openxmlformats.org/presentationml/2006/ole">
            <p:oleObj spid="_x0000_s7171" name="Visio" r:id="rId3" imgW="2805379" imgH="2040331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rgbClr val="FF0000"/>
                </a:solidFill>
              </a:rPr>
              <a:t>Resume 10/17/12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 Case Notation</a:t>
            </a:r>
          </a:p>
        </p:txBody>
      </p:sp>
      <p:graphicFrame>
        <p:nvGraphicFramePr>
          <p:cNvPr id="8194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5943600" y="325438"/>
          <a:ext cx="1985963" cy="1274762"/>
        </p:xfrm>
        <a:graphic>
          <a:graphicData uri="http://schemas.openxmlformats.org/presentationml/2006/ole">
            <p:oleObj spid="_x0000_s8195" name="Visio" r:id="rId3" imgW="2827934" imgH="1814170" progId="Visio.Drawing.11">
              <p:embed/>
            </p:oleObj>
          </a:graphicData>
        </a:graphic>
      </p:graphicFrame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762000" y="1905000"/>
            <a:ext cx="7696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</a:pPr>
            <a:r>
              <a:rPr lang="en-US" sz="3100">
                <a:solidFill>
                  <a:srgbClr val="B2B2B2"/>
                </a:solidFill>
              </a:rPr>
              <a:t>Relationships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1"/>
              </a:buClr>
              <a:buSzPct val="150000"/>
              <a:buFontTx/>
              <a:buChar char="•"/>
            </a:pPr>
            <a:r>
              <a:rPr lang="en-US" sz="2600">
                <a:solidFill>
                  <a:srgbClr val="B2B2B2"/>
                </a:solidFill>
              </a:rPr>
              <a:t>Connect actor(s) with the function(s) (use cases) they can perform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1"/>
              </a:buClr>
              <a:buSzPct val="150000"/>
              <a:buFontTx/>
              <a:buChar char="•"/>
            </a:pPr>
            <a:r>
              <a:rPr lang="en-US" sz="2600">
                <a:solidFill>
                  <a:srgbClr val="B2B2B2"/>
                </a:solidFill>
              </a:rPr>
              <a:t>One-to-many or many-to-many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1"/>
              </a:buClr>
              <a:buSzPct val="150000"/>
              <a:buFontTx/>
              <a:buChar char="•"/>
            </a:pPr>
            <a:r>
              <a:rPr lang="en-US" sz="2600"/>
              <a:t>Choose names wisely</a:t>
            </a:r>
          </a:p>
          <a:p>
            <a:pPr marL="1143000" lvl="2" indent="-228600" eaLnBrk="1" hangingPunct="1">
              <a:spcBef>
                <a:spcPct val="20000"/>
              </a:spcBef>
              <a:buClr>
                <a:schemeClr val="tx1"/>
              </a:buClr>
              <a:buSzPct val="150000"/>
              <a:buFontTx/>
              <a:buChar char="•"/>
            </a:pPr>
            <a:r>
              <a:rPr lang="en-US" sz="2200"/>
              <a:t>Titles are poor choices</a:t>
            </a:r>
          </a:p>
          <a:p>
            <a:pPr marL="1143000" lvl="2" indent="-228600" eaLnBrk="1" hangingPunct="1">
              <a:spcBef>
                <a:spcPct val="20000"/>
              </a:spcBef>
              <a:buClr>
                <a:schemeClr val="tx1"/>
              </a:buClr>
              <a:buSzPct val="150000"/>
              <a:buFontTx/>
              <a:buChar char="•"/>
            </a:pPr>
            <a:r>
              <a:rPr lang="en-US" sz="2200"/>
              <a:t>Generalizations (roles) are better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 Case Notation</a:t>
            </a:r>
          </a:p>
        </p:txBody>
      </p:sp>
      <p:graphicFrame>
        <p:nvGraphicFramePr>
          <p:cNvPr id="210949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1371600" y="1981200"/>
          <a:ext cx="6553200" cy="4130675"/>
        </p:xfrm>
        <a:graphic>
          <a:graphicData uri="http://schemas.openxmlformats.org/presentationml/2006/ole">
            <p:oleObj spid="_x0000_s9220" name="Visio" r:id="rId3" imgW="3147365" imgH="1984553" progId="Visio.Drawing.11">
              <p:embed/>
            </p:oleObj>
          </a:graphicData>
        </a:graphic>
      </p:graphicFrame>
      <p:graphicFrame>
        <p:nvGraphicFramePr>
          <p:cNvPr id="210952" name="Object 8"/>
          <p:cNvGraphicFramePr>
            <a:graphicFrameLocks noGrp="1" noChangeAspect="1"/>
          </p:cNvGraphicFramePr>
          <p:nvPr>
            <p:ph sz="half" idx="1"/>
          </p:nvPr>
        </p:nvGraphicFramePr>
        <p:xfrm>
          <a:off x="2743200" y="3338513"/>
          <a:ext cx="4038600" cy="2071687"/>
        </p:xfrm>
        <a:graphic>
          <a:graphicData uri="http://schemas.openxmlformats.org/presentationml/2006/ole">
            <p:oleObj spid="_x0000_s9221" name="Visio" r:id="rId4" imgW="1648663" imgH="846430" progId="Visio.Drawing.11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4191000" y="2514600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?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0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Introduction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Getting started is the hard part</a:t>
            </a:r>
          </a:p>
          <a:p>
            <a:pPr eaLnBrk="1" hangingPunct="1"/>
            <a:r>
              <a:rPr lang="en-US" smtClean="0"/>
              <a:t>1</a:t>
            </a:r>
            <a:r>
              <a:rPr lang="en-US" baseline="30000" smtClean="0"/>
              <a:t>st</a:t>
            </a:r>
            <a:r>
              <a:rPr lang="en-US" smtClean="0"/>
              <a:t> thing to understand:</a:t>
            </a:r>
          </a:p>
          <a:p>
            <a:pPr lvl="1" eaLnBrk="1" hangingPunct="1"/>
            <a:r>
              <a:rPr lang="en-US" smtClean="0"/>
              <a:t>What are you going to develop?</a:t>
            </a:r>
          </a:p>
          <a:p>
            <a:pPr lvl="1" eaLnBrk="1" hangingPunct="1"/>
            <a:r>
              <a:rPr lang="en-US" smtClean="0"/>
              <a:t>Therefore, what are you going to model?</a:t>
            </a:r>
          </a:p>
          <a:p>
            <a:pPr eaLnBrk="1" hangingPunct="1"/>
            <a:r>
              <a:rPr lang="en-US" smtClean="0"/>
              <a:t>Use cases are the point of origin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 Case Notation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305800" cy="4038600"/>
          </a:xfrm>
        </p:spPr>
        <p:txBody>
          <a:bodyPr/>
          <a:lstStyle/>
          <a:p>
            <a:pPr eaLnBrk="1" hangingPunct="1"/>
            <a:r>
              <a:rPr lang="en-US" sz="2700" smtClean="0"/>
              <a:t>Problem: </a:t>
            </a:r>
          </a:p>
          <a:p>
            <a:pPr lvl="1" eaLnBrk="1" hangingPunct="1"/>
            <a:r>
              <a:rPr lang="en-US" sz="2200" smtClean="0"/>
              <a:t>More than one actor with same relationship to a use case</a:t>
            </a:r>
          </a:p>
          <a:p>
            <a:pPr eaLnBrk="1" hangingPunct="1"/>
            <a:r>
              <a:rPr lang="en-US" sz="2700" smtClean="0"/>
              <a:t>Solution:</a:t>
            </a:r>
          </a:p>
          <a:p>
            <a:pPr lvl="1" eaLnBrk="1" hangingPunct="1"/>
            <a:r>
              <a:rPr lang="en-US" sz="2200" smtClean="0"/>
              <a:t>Names for roles should be re-considered</a:t>
            </a:r>
          </a:p>
          <a:p>
            <a:pPr lvl="1" eaLnBrk="1" hangingPunct="1"/>
            <a:r>
              <a:rPr lang="en-US" sz="2200" smtClean="0"/>
              <a:t>Consider generalizing names more</a:t>
            </a:r>
          </a:p>
          <a:p>
            <a:pPr lvl="1" eaLnBrk="1" hangingPunct="1"/>
            <a:r>
              <a:rPr lang="en-US" sz="2200" smtClean="0"/>
              <a:t>Replace duplicate actors with a single actor</a:t>
            </a:r>
          </a:p>
          <a:p>
            <a:pPr eaLnBrk="1" hangingPunct="1"/>
            <a:r>
              <a:rPr lang="en-US" sz="2700" smtClean="0"/>
              <a:t>However: </a:t>
            </a:r>
          </a:p>
          <a:p>
            <a:pPr lvl="1" eaLnBrk="1" hangingPunct="1"/>
            <a:r>
              <a:rPr lang="en-US" sz="2200" smtClean="0"/>
              <a:t>Consider the roles carefully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Generalization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Indicates inheritance of an item in UML</a:t>
            </a:r>
          </a:p>
          <a:p>
            <a:pPr lvl="1" eaLnBrk="1" hangingPunct="1"/>
            <a:r>
              <a:rPr lang="en-US" smtClean="0"/>
              <a:t>Child items inherit functionality from parent</a:t>
            </a:r>
          </a:p>
          <a:p>
            <a:pPr lvl="1" eaLnBrk="1" hangingPunct="1"/>
            <a:r>
              <a:rPr lang="en-US" smtClean="0"/>
              <a:t>Children have </a:t>
            </a:r>
            <a:r>
              <a:rPr lang="en-US" u="sng" smtClean="0"/>
              <a:t>different</a:t>
            </a:r>
            <a:r>
              <a:rPr lang="en-US" smtClean="0"/>
              <a:t> functionality that warrant being unique</a:t>
            </a:r>
          </a:p>
          <a:p>
            <a:pPr eaLnBrk="1" hangingPunct="1"/>
            <a:r>
              <a:rPr lang="en-US" smtClean="0"/>
              <a:t>Can apply to use cases or actors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Generalization</a:t>
            </a:r>
          </a:p>
        </p:txBody>
      </p:sp>
      <p:graphicFrame>
        <p:nvGraphicFramePr>
          <p:cNvPr id="10242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028700" y="2514600"/>
          <a:ext cx="7239000" cy="2641600"/>
        </p:xfrm>
        <a:graphic>
          <a:graphicData uri="http://schemas.openxmlformats.org/presentationml/2006/ole">
            <p:oleObj spid="_x0000_s10243" name="Visio" r:id="rId3" imgW="2319528" imgH="846430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Generalization – Use Cases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Is this a contradiction?</a:t>
            </a:r>
          </a:p>
          <a:p>
            <a:pPr eaLnBrk="1" hangingPunct="1"/>
            <a:r>
              <a:rPr lang="en-US" smtClean="0"/>
              <a:t>Not if the two actors are using the system differently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Generalization – Use Cases</a:t>
            </a:r>
          </a:p>
        </p:txBody>
      </p:sp>
      <p:graphicFrame>
        <p:nvGraphicFramePr>
          <p:cNvPr id="1126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609600" y="2252663"/>
          <a:ext cx="8001000" cy="3386137"/>
        </p:xfrm>
        <a:graphic>
          <a:graphicData uri="http://schemas.openxmlformats.org/presentationml/2006/ole">
            <p:oleObj spid="_x0000_s11267" name="Visio" r:id="rId3" imgW="3465271" imgH="1466698" progId="Visio.Drawing.11">
              <p:embed/>
            </p:oleObj>
          </a:graphicData>
        </a:graphic>
      </p:graphicFrame>
      <p:sp>
        <p:nvSpPr>
          <p:cNvPr id="219142" name="AutoShape 6"/>
          <p:cNvSpPr>
            <a:spLocks/>
          </p:cNvSpPr>
          <p:nvPr/>
        </p:nvSpPr>
        <p:spPr bwMode="auto">
          <a:xfrm>
            <a:off x="6172200" y="2209800"/>
            <a:ext cx="990600" cy="419100"/>
          </a:xfrm>
          <a:prstGeom prst="borderCallout1">
            <a:avLst>
              <a:gd name="adj1" fmla="val 27273"/>
              <a:gd name="adj2" fmla="val -7694"/>
              <a:gd name="adj3" fmla="val 100000"/>
              <a:gd name="adj4" fmla="val -61537"/>
            </a:avLst>
          </a:prstGeom>
          <a:noFill/>
          <a:ln w="25400">
            <a:solidFill>
              <a:srgbClr val="0066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/>
              <a:t>Parent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883025" y="3810000"/>
            <a:ext cx="1260475" cy="419100"/>
            <a:chOff x="2446" y="2400"/>
            <a:chExt cx="794" cy="264"/>
          </a:xfrm>
        </p:grpSpPr>
        <p:sp>
          <p:nvSpPr>
            <p:cNvPr id="11270" name="AutoShape 7"/>
            <p:cNvSpPr>
              <a:spLocks/>
            </p:cNvSpPr>
            <p:nvPr/>
          </p:nvSpPr>
          <p:spPr bwMode="auto">
            <a:xfrm>
              <a:off x="2616" y="2400"/>
              <a:ext cx="624" cy="264"/>
            </a:xfrm>
            <a:prstGeom prst="borderCallout1">
              <a:avLst>
                <a:gd name="adj1" fmla="val 27273"/>
                <a:gd name="adj2" fmla="val 107694"/>
                <a:gd name="adj3" fmla="val 21968"/>
                <a:gd name="adj4" fmla="val 128528"/>
              </a:avLst>
            </a:prstGeom>
            <a:noFill/>
            <a:ln w="25400">
              <a:solidFill>
                <a:srgbClr val="006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/>
                <a:t>Child</a:t>
              </a:r>
            </a:p>
          </p:txBody>
        </p:sp>
        <p:sp>
          <p:nvSpPr>
            <p:cNvPr id="11271" name="Line 8"/>
            <p:cNvSpPr>
              <a:spLocks noChangeShapeType="1"/>
            </p:cNvSpPr>
            <p:nvPr/>
          </p:nvSpPr>
          <p:spPr bwMode="auto">
            <a:xfrm>
              <a:off x="2446" y="2462"/>
              <a:ext cx="120" cy="34"/>
            </a:xfrm>
            <a:prstGeom prst="line">
              <a:avLst/>
            </a:prstGeom>
            <a:noFill/>
            <a:ln w="254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9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Generalization – Use Cases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905000"/>
            <a:ext cx="7620000" cy="4038600"/>
          </a:xfrm>
        </p:spPr>
        <p:txBody>
          <a:bodyPr/>
          <a:lstStyle/>
          <a:p>
            <a:pPr eaLnBrk="1" hangingPunct="1"/>
            <a:r>
              <a:rPr lang="en-US" smtClean="0"/>
              <a:t>Generalization can be hierarchical:</a:t>
            </a:r>
          </a:p>
        </p:txBody>
      </p:sp>
      <p:graphicFrame>
        <p:nvGraphicFramePr>
          <p:cNvPr id="12290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295400" y="2590800"/>
          <a:ext cx="6096000" cy="3608388"/>
        </p:xfrm>
        <a:graphic>
          <a:graphicData uri="http://schemas.openxmlformats.org/presentationml/2006/ole">
            <p:oleObj spid="_x0000_s12291" name="Visio" r:id="rId3" imgW="2910209" imgH="1721691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Generalization – Use Cases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905000"/>
            <a:ext cx="7696200" cy="4038600"/>
          </a:xfrm>
        </p:spPr>
        <p:txBody>
          <a:bodyPr/>
          <a:lstStyle/>
          <a:p>
            <a:pPr eaLnBrk="1" hangingPunct="1"/>
            <a:r>
              <a:rPr lang="en-US" smtClean="0"/>
              <a:t>General rule:</a:t>
            </a:r>
          </a:p>
          <a:p>
            <a:pPr lvl="1" eaLnBrk="1" hangingPunct="1"/>
            <a:r>
              <a:rPr lang="en-US" sz="2700" smtClean="0"/>
              <a:t>An actor using a generalized use case should not also use the parent use case</a:t>
            </a:r>
          </a:p>
        </p:txBody>
      </p:sp>
      <p:graphicFrame>
        <p:nvGraphicFramePr>
          <p:cNvPr id="13314" name="Object 1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057400" y="3429000"/>
          <a:ext cx="4724400" cy="2870200"/>
        </p:xfrm>
        <a:graphic>
          <a:graphicData uri="http://schemas.openxmlformats.org/presentationml/2006/ole">
            <p:oleObj spid="_x0000_s13315" name="Visio" r:id="rId3" imgW="4015785" imgH="2439484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Generalization – Use Cases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905000"/>
            <a:ext cx="7696200" cy="4038600"/>
          </a:xfrm>
        </p:spPr>
        <p:txBody>
          <a:bodyPr/>
          <a:lstStyle/>
          <a:p>
            <a:pPr eaLnBrk="1" hangingPunct="1"/>
            <a:r>
              <a:rPr lang="en-US" smtClean="0"/>
              <a:t>What would it mean if actor B also used Use Case 1?</a:t>
            </a:r>
          </a:p>
        </p:txBody>
      </p:sp>
      <p:sp>
        <p:nvSpPr>
          <p:cNvPr id="232454" name="Line 6"/>
          <p:cNvSpPr>
            <a:spLocks noChangeShapeType="1"/>
          </p:cNvSpPr>
          <p:nvPr/>
        </p:nvSpPr>
        <p:spPr bwMode="auto">
          <a:xfrm flipH="1" flipV="1">
            <a:off x="5532438" y="3260725"/>
            <a:ext cx="1230312" cy="939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4338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1905000" y="2940050"/>
          <a:ext cx="5410200" cy="3286125"/>
        </p:xfrm>
        <a:graphic>
          <a:graphicData uri="http://schemas.openxmlformats.org/presentationml/2006/ole">
            <p:oleObj spid="_x0000_s14339" name="Visio" r:id="rId3" imgW="4015785" imgH="2439484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2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Generalization – Use Cases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905000"/>
            <a:ext cx="7772400" cy="4038600"/>
          </a:xfrm>
        </p:spPr>
        <p:txBody>
          <a:bodyPr/>
          <a:lstStyle/>
          <a:p>
            <a:pPr eaLnBrk="1" hangingPunct="1"/>
            <a:r>
              <a:rPr lang="en-US" smtClean="0"/>
              <a:t>Consider an example:</a:t>
            </a:r>
          </a:p>
        </p:txBody>
      </p:sp>
      <p:graphicFrame>
        <p:nvGraphicFramePr>
          <p:cNvPr id="15362" name="Object 11"/>
          <p:cNvGraphicFramePr>
            <a:graphicFrameLocks noGrp="1" noChangeAspect="1"/>
          </p:cNvGraphicFramePr>
          <p:nvPr>
            <p:ph sz="half" idx="2"/>
          </p:nvPr>
        </p:nvGraphicFramePr>
        <p:xfrm>
          <a:off x="2209800" y="2438400"/>
          <a:ext cx="4343400" cy="3792538"/>
        </p:xfrm>
        <a:graphic>
          <a:graphicData uri="http://schemas.openxmlformats.org/presentationml/2006/ole">
            <p:oleObj spid="_x0000_s15363" name="Visio" r:id="rId3" imgW="3108960" imgH="2714752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Generalization – Use Cases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“Cook Pasta” is not enough</a:t>
            </a:r>
          </a:p>
          <a:p>
            <a:pPr eaLnBrk="1" hangingPunct="1"/>
            <a:r>
              <a:rPr lang="en-US" smtClean="0"/>
              <a:t>It is too general</a:t>
            </a:r>
          </a:p>
          <a:p>
            <a:pPr eaLnBrk="1" hangingPunct="1"/>
            <a:r>
              <a:rPr lang="en-US" smtClean="0"/>
              <a:t>“Cook Spaghetti” and “Cook Lasagna” are</a:t>
            </a:r>
          </a:p>
          <a:p>
            <a:pPr lvl="1" eaLnBrk="1" hangingPunct="1"/>
            <a:r>
              <a:rPr lang="en-US" u="sng" smtClean="0"/>
              <a:t>Necessary</a:t>
            </a:r>
            <a:r>
              <a:rPr lang="en-US" smtClean="0"/>
              <a:t> parts of the process that</a:t>
            </a:r>
          </a:p>
          <a:p>
            <a:pPr lvl="1" eaLnBrk="1" hangingPunct="1"/>
            <a:r>
              <a:rPr lang="en-US" smtClean="0"/>
              <a:t>Permits “Cook Pasta” to be accomplished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Defining Use Case Diagrams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 cases enumerate the requirements of a system</a:t>
            </a:r>
          </a:p>
          <a:p>
            <a:pPr eaLnBrk="1" hangingPunct="1"/>
            <a:r>
              <a:rPr lang="en-US" smtClean="0"/>
              <a:t>Everyone involved can understand the method</a:t>
            </a:r>
          </a:p>
          <a:p>
            <a:pPr eaLnBrk="1" hangingPunct="1"/>
            <a:r>
              <a:rPr lang="en-US" smtClean="0"/>
              <a:t>The final system evolves from the diagrams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9"/>
          <p:cNvGraphicFramePr>
            <a:graphicFrameLocks noGrp="1" noChangeAspect="1"/>
          </p:cNvGraphicFramePr>
          <p:nvPr>
            <p:ph sz="half" idx="2"/>
          </p:nvPr>
        </p:nvGraphicFramePr>
        <p:xfrm>
          <a:off x="1958975" y="1828800"/>
          <a:ext cx="5105400" cy="4459288"/>
        </p:xfrm>
        <a:graphic>
          <a:graphicData uri="http://schemas.openxmlformats.org/presentationml/2006/ole">
            <p:oleObj spid="_x0000_s16387" name="Visio" r:id="rId3" imgW="3108960" imgH="2714752" progId="Visio.Drawing.11">
              <p:embed/>
            </p:oleObj>
          </a:graphicData>
        </a:graphic>
      </p:graphicFrame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Generalization – Use Cases</a:t>
            </a:r>
          </a:p>
        </p:txBody>
      </p:sp>
      <p:sp>
        <p:nvSpPr>
          <p:cNvPr id="238598" name="Line 6"/>
          <p:cNvSpPr>
            <a:spLocks noChangeShapeType="1"/>
          </p:cNvSpPr>
          <p:nvPr/>
        </p:nvSpPr>
        <p:spPr bwMode="auto">
          <a:xfrm flipH="1" flipV="1">
            <a:off x="4902200" y="2486025"/>
            <a:ext cx="1468438" cy="2878138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Generalization - Actors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905000"/>
            <a:ext cx="7772400" cy="4038600"/>
          </a:xfrm>
        </p:spPr>
        <p:txBody>
          <a:bodyPr/>
          <a:lstStyle/>
          <a:p>
            <a:pPr eaLnBrk="1" hangingPunct="1"/>
            <a:r>
              <a:rPr lang="en-US" smtClean="0"/>
              <a:t>Notation: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Generalized actor playing a more specific role within the system</a:t>
            </a:r>
          </a:p>
        </p:txBody>
      </p:sp>
      <p:graphicFrame>
        <p:nvGraphicFramePr>
          <p:cNvPr id="1741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209800" y="2514600"/>
          <a:ext cx="4419600" cy="2119313"/>
        </p:xfrm>
        <a:graphic>
          <a:graphicData uri="http://schemas.openxmlformats.org/presentationml/2006/ole">
            <p:oleObj spid="_x0000_s17411" name="Visio" r:id="rId3" imgW="1764182" imgH="846430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4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Generalization - Actors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905000"/>
            <a:ext cx="7696200" cy="4038600"/>
          </a:xfrm>
        </p:spPr>
        <p:txBody>
          <a:bodyPr/>
          <a:lstStyle/>
          <a:p>
            <a:pPr eaLnBrk="1" hangingPunct="1"/>
            <a:r>
              <a:rPr lang="en-US" smtClean="0"/>
              <a:t>Previous example:</a:t>
            </a:r>
          </a:p>
        </p:txBody>
      </p:sp>
      <p:graphicFrame>
        <p:nvGraphicFramePr>
          <p:cNvPr id="18434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3313113" y="2590800"/>
          <a:ext cx="2478087" cy="3581400"/>
        </p:xfrm>
        <a:graphic>
          <a:graphicData uri="http://schemas.openxmlformats.org/presentationml/2006/ole">
            <p:oleObj spid="_x0000_s18435" name="Visio" r:id="rId3" imgW="1513637" imgH="2186026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Generalization - Actors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905000"/>
            <a:ext cx="4648200" cy="4038600"/>
          </a:xfrm>
        </p:spPr>
        <p:txBody>
          <a:bodyPr/>
          <a:lstStyle/>
          <a:p>
            <a:pPr eaLnBrk="1" hangingPunct="1"/>
            <a:r>
              <a:rPr lang="en-US" smtClean="0"/>
              <a:t>Father can cook spaghetti</a:t>
            </a:r>
          </a:p>
          <a:p>
            <a:pPr eaLnBrk="1" hangingPunct="1"/>
            <a:r>
              <a:rPr lang="en-US" smtClean="0"/>
              <a:t>Mother can cook lasagna or Chinese</a:t>
            </a:r>
          </a:p>
        </p:txBody>
      </p:sp>
      <p:graphicFrame>
        <p:nvGraphicFramePr>
          <p:cNvPr id="1945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5715000" y="1828800"/>
          <a:ext cx="2449513" cy="4419600"/>
        </p:xfrm>
        <a:graphic>
          <a:graphicData uri="http://schemas.openxmlformats.org/presentationml/2006/ole">
            <p:oleObj spid="_x0000_s19459" name="Visio" r:id="rId3" imgW="2169871" imgH="3916375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8001000" cy="1143000"/>
          </a:xfrm>
        </p:spPr>
        <p:txBody>
          <a:bodyPr/>
          <a:lstStyle/>
          <a:p>
            <a:pPr eaLnBrk="1" hangingPunct="1"/>
            <a:r>
              <a:rPr lang="en-US" smtClean="0"/>
              <a:t>Include and Extend Relationships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7924800" cy="4038600"/>
          </a:xfrm>
        </p:spPr>
        <p:txBody>
          <a:bodyPr/>
          <a:lstStyle/>
          <a:p>
            <a:pPr eaLnBrk="1" hangingPunct="1"/>
            <a:r>
              <a:rPr lang="en-US" dirty="0" smtClean="0"/>
              <a:t>Ways to relate use cases to each other</a:t>
            </a:r>
          </a:p>
          <a:p>
            <a:pPr eaLnBrk="1" hangingPunct="1"/>
            <a:r>
              <a:rPr lang="en-US" dirty="0" smtClean="0"/>
              <a:t>Include (“uses” in Visio)</a:t>
            </a:r>
          </a:p>
          <a:p>
            <a:pPr lvl="1" eaLnBrk="1" hangingPunct="1"/>
            <a:r>
              <a:rPr lang="en-US" dirty="0" smtClean="0"/>
              <a:t>Use Case A requires functionality from </a:t>
            </a:r>
            <a:br>
              <a:rPr lang="en-US" dirty="0" smtClean="0"/>
            </a:br>
            <a:r>
              <a:rPr lang="en-US" dirty="0" smtClean="0"/>
              <a:t>Use Case B to perform its function</a:t>
            </a:r>
          </a:p>
          <a:p>
            <a:pPr eaLnBrk="1" hangingPunct="1"/>
            <a:r>
              <a:rPr lang="en-US" dirty="0" smtClean="0"/>
              <a:t>Extend</a:t>
            </a:r>
          </a:p>
          <a:p>
            <a:pPr lvl="1" eaLnBrk="1" hangingPunct="1"/>
            <a:r>
              <a:rPr lang="en-US" dirty="0" smtClean="0"/>
              <a:t>Use Case B is optionally a result of Use Case 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8001000" cy="1143000"/>
          </a:xfrm>
        </p:spPr>
        <p:txBody>
          <a:bodyPr/>
          <a:lstStyle/>
          <a:p>
            <a:pPr eaLnBrk="1" hangingPunct="1"/>
            <a:r>
              <a:rPr lang="en-US" smtClean="0"/>
              <a:t>Include and Extend Relationships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905000"/>
            <a:ext cx="7696200" cy="4038600"/>
          </a:xfrm>
        </p:spPr>
        <p:txBody>
          <a:bodyPr/>
          <a:lstStyle/>
          <a:p>
            <a:pPr eaLnBrk="1" hangingPunct="1"/>
            <a:r>
              <a:rPr lang="en-US" smtClean="0"/>
              <a:t>Include (Uses) Relationship</a:t>
            </a:r>
          </a:p>
        </p:txBody>
      </p:sp>
      <p:sp>
        <p:nvSpPr>
          <p:cNvPr id="254982" name="Text Box 6"/>
          <p:cNvSpPr txBox="1">
            <a:spLocks noChangeArrowheads="1"/>
          </p:cNvSpPr>
          <p:nvPr/>
        </p:nvSpPr>
        <p:spPr bwMode="auto">
          <a:xfrm>
            <a:off x="1219200" y="4572000"/>
            <a:ext cx="1974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66FF"/>
                </a:solidFill>
              </a:rPr>
              <a:t>This use case …</a:t>
            </a:r>
          </a:p>
        </p:txBody>
      </p:sp>
      <p:sp>
        <p:nvSpPr>
          <p:cNvPr id="254983" name="Text Box 7"/>
          <p:cNvSpPr txBox="1">
            <a:spLocks noChangeArrowheads="1"/>
          </p:cNvSpPr>
          <p:nvPr/>
        </p:nvSpPr>
        <p:spPr bwMode="auto">
          <a:xfrm>
            <a:off x="5867400" y="4572000"/>
            <a:ext cx="2286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66FF"/>
                </a:solidFill>
              </a:rPr>
              <a:t>… requires the functionality of this use case</a:t>
            </a:r>
          </a:p>
        </p:txBody>
      </p:sp>
      <p:graphicFrame>
        <p:nvGraphicFramePr>
          <p:cNvPr id="20482" name="Object 10"/>
          <p:cNvGraphicFramePr>
            <a:graphicFrameLocks noGrp="1" noChangeAspect="1"/>
          </p:cNvGraphicFramePr>
          <p:nvPr>
            <p:ph sz="half" idx="2"/>
          </p:nvPr>
        </p:nvGraphicFramePr>
        <p:xfrm>
          <a:off x="457200" y="3086100"/>
          <a:ext cx="8382000" cy="1562100"/>
        </p:xfrm>
        <a:graphic>
          <a:graphicData uri="http://schemas.openxmlformats.org/presentationml/2006/ole">
            <p:oleObj spid="_x0000_s20483" name="Visio" r:id="rId3" imgW="2284171" imgH="426110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4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54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82" grpId="0"/>
      <p:bldP spid="25498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8001000" cy="1143000"/>
          </a:xfrm>
        </p:spPr>
        <p:txBody>
          <a:bodyPr/>
          <a:lstStyle/>
          <a:p>
            <a:pPr eaLnBrk="1" hangingPunct="1"/>
            <a:r>
              <a:rPr lang="en-US" smtClean="0"/>
              <a:t>Include and Extend Relationships</a:t>
            </a:r>
          </a:p>
        </p:txBody>
      </p:sp>
      <p:graphicFrame>
        <p:nvGraphicFramePr>
          <p:cNvPr id="21506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990600" y="2286000"/>
          <a:ext cx="7162800" cy="2943225"/>
        </p:xfrm>
        <a:graphic>
          <a:graphicData uri="http://schemas.openxmlformats.org/presentationml/2006/ole">
            <p:oleObj spid="_x0000_s21507" name="Visio" r:id="rId3" imgW="2183282" imgH="897026" progId="Visio.Drawing.11">
              <p:embed/>
            </p:oleObj>
          </a:graphicData>
        </a:graphic>
      </p:graphicFrame>
      <p:sp>
        <p:nvSpPr>
          <p:cNvPr id="256007" name="Text Box 7"/>
          <p:cNvSpPr txBox="1">
            <a:spLocks noChangeArrowheads="1"/>
          </p:cNvSpPr>
          <p:nvPr/>
        </p:nvSpPr>
        <p:spPr bwMode="auto">
          <a:xfrm>
            <a:off x="342900" y="5486400"/>
            <a:ext cx="845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66FF"/>
                </a:solidFill>
              </a:rPr>
              <a:t>Whenever a teacher records or updates grades, grades are saved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56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8001000" cy="1143000"/>
          </a:xfrm>
        </p:spPr>
        <p:txBody>
          <a:bodyPr/>
          <a:lstStyle/>
          <a:p>
            <a:pPr eaLnBrk="1" hangingPunct="1"/>
            <a:r>
              <a:rPr lang="en-US" smtClean="0"/>
              <a:t>Include and Extend Relationships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Include relationships indicate where there is common functionality</a:t>
            </a:r>
          </a:p>
          <a:p>
            <a:pPr lvl="1" eaLnBrk="1" hangingPunct="1"/>
            <a:r>
              <a:rPr lang="en-US" smtClean="0"/>
              <a:t>i.e., reusable code</a:t>
            </a:r>
          </a:p>
          <a:p>
            <a:pPr eaLnBrk="1" hangingPunct="1"/>
            <a:r>
              <a:rPr lang="en-US" smtClean="0"/>
              <a:t>Major benefit of component-based design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8001000" cy="1143000"/>
          </a:xfrm>
        </p:spPr>
        <p:txBody>
          <a:bodyPr/>
          <a:lstStyle/>
          <a:p>
            <a:pPr eaLnBrk="1" hangingPunct="1"/>
            <a:r>
              <a:rPr lang="en-US" smtClean="0"/>
              <a:t>Include and Extend Relationships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905000"/>
            <a:ext cx="7696200" cy="4038600"/>
          </a:xfrm>
        </p:spPr>
        <p:txBody>
          <a:bodyPr/>
          <a:lstStyle/>
          <a:p>
            <a:pPr eaLnBrk="1" hangingPunct="1"/>
            <a:r>
              <a:rPr lang="en-US" smtClean="0"/>
              <a:t>Extends Relationship</a:t>
            </a:r>
          </a:p>
        </p:txBody>
      </p:sp>
      <p:sp>
        <p:nvSpPr>
          <p:cNvPr id="262149" name="Text Box 5"/>
          <p:cNvSpPr txBox="1">
            <a:spLocks noChangeArrowheads="1"/>
          </p:cNvSpPr>
          <p:nvPr/>
        </p:nvSpPr>
        <p:spPr bwMode="auto">
          <a:xfrm>
            <a:off x="6248400" y="4648200"/>
            <a:ext cx="1974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66FF"/>
                </a:solidFill>
              </a:rPr>
              <a:t>This use case …</a:t>
            </a:r>
          </a:p>
        </p:txBody>
      </p:sp>
      <p:sp>
        <p:nvSpPr>
          <p:cNvPr id="262150" name="Text Box 6"/>
          <p:cNvSpPr txBox="1">
            <a:spLocks noChangeArrowheads="1"/>
          </p:cNvSpPr>
          <p:nvPr/>
        </p:nvSpPr>
        <p:spPr bwMode="auto">
          <a:xfrm>
            <a:off x="990600" y="4495800"/>
            <a:ext cx="2286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66FF"/>
                </a:solidFill>
              </a:rPr>
              <a:t>… optionally implements the functionality of this use case</a:t>
            </a:r>
          </a:p>
        </p:txBody>
      </p:sp>
      <p:graphicFrame>
        <p:nvGraphicFramePr>
          <p:cNvPr id="22530" name="Object 12"/>
          <p:cNvGraphicFramePr>
            <a:graphicFrameLocks noGrp="1" noChangeAspect="1"/>
          </p:cNvGraphicFramePr>
          <p:nvPr>
            <p:ph sz="half" idx="2"/>
          </p:nvPr>
        </p:nvGraphicFramePr>
        <p:xfrm>
          <a:off x="685800" y="3051175"/>
          <a:ext cx="7962900" cy="1520825"/>
        </p:xfrm>
        <a:graphic>
          <a:graphicData uri="http://schemas.openxmlformats.org/presentationml/2006/ole">
            <p:oleObj spid="_x0000_s22531" name="Visio" r:id="rId3" imgW="2317699" imgH="442874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2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62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9" grpId="0"/>
      <p:bldP spid="26215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8001000" cy="1143000"/>
          </a:xfrm>
        </p:spPr>
        <p:txBody>
          <a:bodyPr/>
          <a:lstStyle/>
          <a:p>
            <a:pPr eaLnBrk="1" hangingPunct="1"/>
            <a:r>
              <a:rPr lang="en-US" smtClean="0"/>
              <a:t>Include and Extend Relationships</a:t>
            </a:r>
          </a:p>
        </p:txBody>
      </p:sp>
      <p:graphicFrame>
        <p:nvGraphicFramePr>
          <p:cNvPr id="23554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762000" y="2514600"/>
          <a:ext cx="7696200" cy="2112963"/>
        </p:xfrm>
        <a:graphic>
          <a:graphicData uri="http://schemas.openxmlformats.org/presentationml/2006/ole">
            <p:oleObj spid="_x0000_s23555" name="Visio" r:id="rId3" imgW="3267151" imgH="897026" progId="Visio.Drawing.11">
              <p:embed/>
            </p:oleObj>
          </a:graphicData>
        </a:graphic>
      </p:graphicFrame>
      <p:sp>
        <p:nvSpPr>
          <p:cNvPr id="258055" name="Text Box 7"/>
          <p:cNvSpPr txBox="1">
            <a:spLocks noChangeArrowheads="1"/>
          </p:cNvSpPr>
          <p:nvPr/>
        </p:nvSpPr>
        <p:spPr bwMode="auto">
          <a:xfrm>
            <a:off x="457200" y="4876800"/>
            <a:ext cx="845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66FF"/>
                </a:solidFill>
              </a:rPr>
              <a:t>Sometimes when a teacher records or updates grades, parents are notified</a:t>
            </a:r>
          </a:p>
        </p:txBody>
      </p:sp>
      <p:sp>
        <p:nvSpPr>
          <p:cNvPr id="258056" name="Text Box 8"/>
          <p:cNvSpPr txBox="1">
            <a:spLocks noChangeArrowheads="1"/>
          </p:cNvSpPr>
          <p:nvPr/>
        </p:nvSpPr>
        <p:spPr bwMode="auto">
          <a:xfrm>
            <a:off x="6629400" y="4038600"/>
            <a:ext cx="20764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66FF"/>
                </a:solidFill>
              </a:rPr>
              <a:t>The functionality of this use case is added to …</a:t>
            </a:r>
          </a:p>
        </p:txBody>
      </p:sp>
      <p:sp>
        <p:nvSpPr>
          <p:cNvPr id="258058" name="Freeform 10"/>
          <p:cNvSpPr>
            <a:spLocks/>
          </p:cNvSpPr>
          <p:nvPr/>
        </p:nvSpPr>
        <p:spPr bwMode="auto">
          <a:xfrm>
            <a:off x="5502275" y="2770188"/>
            <a:ext cx="1752600" cy="400050"/>
          </a:xfrm>
          <a:custGeom>
            <a:avLst/>
            <a:gdLst>
              <a:gd name="T0" fmla="*/ 1104 w 1104"/>
              <a:gd name="T1" fmla="*/ 242 h 252"/>
              <a:gd name="T2" fmla="*/ 556 w 1104"/>
              <a:gd name="T3" fmla="*/ 2 h 252"/>
              <a:gd name="T4" fmla="*/ 0 w 1104"/>
              <a:gd name="T5" fmla="*/ 252 h 252"/>
              <a:gd name="T6" fmla="*/ 0 60000 65536"/>
              <a:gd name="T7" fmla="*/ 0 60000 65536"/>
              <a:gd name="T8" fmla="*/ 0 60000 65536"/>
              <a:gd name="T9" fmla="*/ 0 w 1104"/>
              <a:gd name="T10" fmla="*/ 0 h 252"/>
              <a:gd name="T11" fmla="*/ 1104 w 1104"/>
              <a:gd name="T12" fmla="*/ 252 h 2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4" h="252">
                <a:moveTo>
                  <a:pt x="1104" y="242"/>
                </a:moveTo>
                <a:cubicBezTo>
                  <a:pt x="1013" y="202"/>
                  <a:pt x="740" y="0"/>
                  <a:pt x="556" y="2"/>
                </a:cubicBezTo>
                <a:cubicBezTo>
                  <a:pt x="372" y="4"/>
                  <a:pt x="116" y="200"/>
                  <a:pt x="0" y="252"/>
                </a:cubicBezTo>
              </a:path>
            </a:pathLst>
          </a:custGeom>
          <a:noFill/>
          <a:ln w="25400">
            <a:solidFill>
              <a:srgbClr val="FF0000"/>
            </a:solidFill>
            <a:prstDash val="dash"/>
            <a:round/>
            <a:headEnd/>
            <a:tailEnd type="arrow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8059" name="Text Box 11"/>
          <p:cNvSpPr txBox="1">
            <a:spLocks noChangeArrowheads="1"/>
          </p:cNvSpPr>
          <p:nvPr/>
        </p:nvSpPr>
        <p:spPr bwMode="auto">
          <a:xfrm>
            <a:off x="3962400" y="4075113"/>
            <a:ext cx="228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66FF"/>
                </a:solidFill>
              </a:rPr>
              <a:t>… the functionality of this use case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580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8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8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58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58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5" grpId="0"/>
      <p:bldP spid="258056" grpId="0"/>
      <p:bldP spid="258058" grpId="0" animBg="1"/>
      <p:bldP spid="2580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Defining Use Case Diagrams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What is a system?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 construct that </a:t>
            </a:r>
            <a:r>
              <a:rPr lang="en-US" u="sng" smtClean="0"/>
              <a:t>does</a:t>
            </a:r>
            <a:r>
              <a:rPr lang="en-US" smtClean="0"/>
              <a:t> something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Prints your paycheck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Manages your savings account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Registers you for a class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UML can be used to model </a:t>
            </a:r>
            <a:r>
              <a:rPr lang="en-US" u="sng" smtClean="0"/>
              <a:t>anythin</a:t>
            </a:r>
            <a:r>
              <a:rPr lang="en-US" smtClean="0"/>
              <a:t>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Car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Cell phone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Person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8001000" cy="1143000"/>
          </a:xfrm>
        </p:spPr>
        <p:txBody>
          <a:bodyPr/>
          <a:lstStyle/>
          <a:p>
            <a:pPr eaLnBrk="1" hangingPunct="1"/>
            <a:r>
              <a:rPr lang="en-US" smtClean="0"/>
              <a:t>Include and Extend Relationships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905000"/>
            <a:ext cx="7924800" cy="4038600"/>
          </a:xfrm>
        </p:spPr>
        <p:txBody>
          <a:bodyPr/>
          <a:lstStyle/>
          <a:p>
            <a:pPr eaLnBrk="1" hangingPunct="1"/>
            <a:r>
              <a:rPr lang="en-US" dirty="0" smtClean="0"/>
              <a:t>When is the extending use case invoked?</a:t>
            </a:r>
          </a:p>
          <a:p>
            <a:pPr lvl="1" eaLnBrk="1" hangingPunct="1"/>
            <a:r>
              <a:rPr lang="en-US" sz="2700" dirty="0" smtClean="0"/>
              <a:t>By use of “extension points”</a:t>
            </a:r>
          </a:p>
        </p:txBody>
      </p:sp>
      <p:graphicFrame>
        <p:nvGraphicFramePr>
          <p:cNvPr id="2457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901700" y="3422650"/>
          <a:ext cx="7720013" cy="2139950"/>
        </p:xfrm>
        <a:graphic>
          <a:graphicData uri="http://schemas.openxmlformats.org/presentationml/2006/ole">
            <p:oleObj spid="_x0000_s24579" name="Visio" r:id="rId3" imgW="4014119" imgH="1113108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Describing Use Cases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Starts with ordinary writing skills</a:t>
            </a:r>
          </a:p>
          <a:p>
            <a:pPr lvl="1" eaLnBrk="1" hangingPunct="1"/>
            <a:r>
              <a:rPr lang="en-US" smtClean="0"/>
              <a:t>No formal standard yet</a:t>
            </a:r>
          </a:p>
          <a:p>
            <a:pPr eaLnBrk="1" hangingPunct="1"/>
            <a:r>
              <a:rPr lang="en-US" smtClean="0"/>
              <a:t>Start with what is known</a:t>
            </a:r>
          </a:p>
          <a:p>
            <a:pPr lvl="1" eaLnBrk="1" hangingPunct="1"/>
            <a:r>
              <a:rPr lang="en-US" smtClean="0"/>
              <a:t>By you</a:t>
            </a:r>
          </a:p>
          <a:p>
            <a:pPr lvl="1" eaLnBrk="1" hangingPunct="1"/>
            <a:r>
              <a:rPr lang="en-US" smtClean="0"/>
              <a:t>By a domain expert</a:t>
            </a:r>
          </a:p>
          <a:p>
            <a:pPr eaLnBrk="1" hangingPunct="1"/>
            <a:r>
              <a:rPr lang="en-US" smtClean="0"/>
              <a:t>Ask questions, record answers</a:t>
            </a:r>
          </a:p>
          <a:p>
            <a:pPr eaLnBrk="1" hangingPunct="1"/>
            <a:r>
              <a:rPr lang="en-US" smtClean="0"/>
              <a:t>Drill down to details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Describing Use Cases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7696200" cy="4343400"/>
          </a:xfrm>
        </p:spPr>
        <p:txBody>
          <a:bodyPr/>
          <a:lstStyle/>
          <a:p>
            <a:pPr eaLnBrk="1" hangingPunct="1"/>
            <a:r>
              <a:rPr lang="en-US" smtClean="0"/>
              <a:t>Cook Spaghetti example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	1.  Put water in pot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	2.  Put pot on burner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	3.  Turn burner 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	4.  Wait for water to boil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	5.  Put spaghetti in pot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	6.  Stir occasionally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	7.  When spaghetti is done, turn burner off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	8.  Pour contents of pot into strainer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Describing Use Cases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Record Grades example</a:t>
            </a:r>
          </a:p>
          <a:p>
            <a:pPr eaLnBrk="1" hangingPunct="1"/>
            <a:r>
              <a:rPr lang="en-US" smtClean="0"/>
              <a:t>Think about the steps necessary to implement the functionality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Describing Use Cases</a:t>
            </a:r>
          </a:p>
        </p:txBody>
      </p:sp>
      <p:sp>
        <p:nvSpPr>
          <p:cNvPr id="269316" name="Rectangle 4"/>
          <p:cNvSpPr>
            <a:spLocks noChangeArrowheads="1"/>
          </p:cNvSpPr>
          <p:nvPr/>
        </p:nvSpPr>
        <p:spPr bwMode="auto">
          <a:xfrm>
            <a:off x="685800" y="1828800"/>
            <a:ext cx="7696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</a:pPr>
            <a:r>
              <a:rPr lang="en-US" sz="3100"/>
              <a:t>Record Grades example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sz="2000"/>
              <a:t>	1.  The teacher identifies student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sz="2000"/>
              <a:t>	2.  The system verifies student in database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sz="2000"/>
              <a:t>	3.  The teacher indicates which assignment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sz="2000"/>
              <a:t>	</a:t>
            </a:r>
            <a:r>
              <a:rPr lang="en-US" sz="2000">
                <a:solidFill>
                  <a:srgbClr val="FF0000"/>
                </a:solidFill>
              </a:rPr>
              <a:t>4.  The system begins a database transaction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sz="2000">
                <a:solidFill>
                  <a:srgbClr val="FF0000"/>
                </a:solidFill>
              </a:rPr>
              <a:t>	5.  The system adds assignment to dB for that student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sz="2000"/>
              <a:t>	6.  The teacher enters grade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sz="2000"/>
              <a:t>	7.  The system validates grade (in correct range)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sz="2000"/>
              <a:t>	8.  The system records grade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sz="2000">
                <a:solidFill>
                  <a:srgbClr val="FF0000"/>
                </a:solidFill>
              </a:rPr>
              <a:t>	9.  The system ends dB transaction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sz="2000"/>
              <a:t>   10.  The system notifies teacher of success</a:t>
            </a:r>
          </a:p>
        </p:txBody>
      </p:sp>
      <p:sp>
        <p:nvSpPr>
          <p:cNvPr id="269318" name="Rectangle 6"/>
          <p:cNvSpPr>
            <a:spLocks noChangeArrowheads="1"/>
          </p:cNvSpPr>
          <p:nvPr/>
        </p:nvSpPr>
        <p:spPr bwMode="auto">
          <a:xfrm>
            <a:off x="685800" y="1828800"/>
            <a:ext cx="7696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</a:pPr>
            <a:r>
              <a:rPr lang="en-US" sz="3100"/>
              <a:t>Record Grades example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sz="2000"/>
              <a:t>	1.  The teacher identifies student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sz="2000"/>
              <a:t>	2.  The system verifies student in database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sz="2000"/>
              <a:t>	3.  The teacher indicates which assignment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sz="2000"/>
              <a:t>	4.  The system begins a database transaction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sz="2000"/>
              <a:t>	5.  The system adds assignment to dB for that student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sz="2000"/>
              <a:t>	6.  The teacher enters grade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sz="2000"/>
              <a:t>	7.  The system validates grade (in correct range)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sz="2000"/>
              <a:t>	8.  The system records grade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sz="2000"/>
              <a:t>	9.  The system ends dB transaction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sz="2000"/>
              <a:t>   10.  The system notifies teacher of success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6" grpId="0"/>
      <p:bldP spid="26931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Describing Use Cases</a:t>
            </a:r>
          </a:p>
        </p:txBody>
      </p:sp>
      <p:sp>
        <p:nvSpPr>
          <p:cNvPr id="273411" name="Rectangle 3"/>
          <p:cNvSpPr>
            <a:spLocks noChangeArrowheads="1"/>
          </p:cNvSpPr>
          <p:nvPr/>
        </p:nvSpPr>
        <p:spPr bwMode="auto">
          <a:xfrm>
            <a:off x="685800" y="1828800"/>
            <a:ext cx="7696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</a:pPr>
            <a:r>
              <a:rPr lang="en-US" sz="3100"/>
              <a:t>Record Grades example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sz="2000"/>
              <a:t>	1.  </a:t>
            </a:r>
            <a:r>
              <a:rPr lang="en-US" sz="2000">
                <a:solidFill>
                  <a:srgbClr val="0066FF"/>
                </a:solidFill>
              </a:rPr>
              <a:t>The teacher</a:t>
            </a:r>
            <a:r>
              <a:rPr lang="en-US" sz="2000"/>
              <a:t> identifies student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sz="2000"/>
              <a:t>	2.  </a:t>
            </a:r>
            <a:r>
              <a:rPr lang="en-US" sz="2000">
                <a:solidFill>
                  <a:srgbClr val="00CC66"/>
                </a:solidFill>
              </a:rPr>
              <a:t>The system</a:t>
            </a:r>
            <a:r>
              <a:rPr lang="en-US" sz="2000"/>
              <a:t> verifies student in database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sz="2000"/>
              <a:t>	3.  </a:t>
            </a:r>
            <a:r>
              <a:rPr lang="en-US" sz="2000">
                <a:solidFill>
                  <a:srgbClr val="0066FF"/>
                </a:solidFill>
              </a:rPr>
              <a:t>The teacher</a:t>
            </a:r>
            <a:r>
              <a:rPr lang="en-US" sz="2000"/>
              <a:t> indicates which assignment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sz="2000"/>
              <a:t>	4.  </a:t>
            </a:r>
            <a:r>
              <a:rPr lang="en-US" sz="2000">
                <a:solidFill>
                  <a:srgbClr val="00CC66"/>
                </a:solidFill>
              </a:rPr>
              <a:t>The system</a:t>
            </a:r>
            <a:r>
              <a:rPr lang="en-US" sz="2000"/>
              <a:t> begins a database transaction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sz="2000"/>
              <a:t>	5.  </a:t>
            </a:r>
            <a:r>
              <a:rPr lang="en-US" sz="2000">
                <a:solidFill>
                  <a:srgbClr val="00CC66"/>
                </a:solidFill>
              </a:rPr>
              <a:t>The system</a:t>
            </a:r>
            <a:r>
              <a:rPr lang="en-US" sz="2000"/>
              <a:t> adds assignment to dB for that student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sz="2000"/>
              <a:t>	6.  </a:t>
            </a:r>
            <a:r>
              <a:rPr lang="en-US" sz="2000">
                <a:solidFill>
                  <a:srgbClr val="0066FF"/>
                </a:solidFill>
              </a:rPr>
              <a:t>The teacher</a:t>
            </a:r>
            <a:r>
              <a:rPr lang="en-US" sz="2000"/>
              <a:t> enters grade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sz="2000"/>
              <a:t>	7.  </a:t>
            </a:r>
            <a:r>
              <a:rPr lang="en-US" sz="2000">
                <a:solidFill>
                  <a:srgbClr val="00CC66"/>
                </a:solidFill>
              </a:rPr>
              <a:t>The system</a:t>
            </a:r>
            <a:r>
              <a:rPr lang="en-US" sz="2000"/>
              <a:t> validates grade (in correct range)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sz="2000"/>
              <a:t>	8.  </a:t>
            </a:r>
            <a:r>
              <a:rPr lang="en-US" sz="2000">
                <a:solidFill>
                  <a:srgbClr val="00CC66"/>
                </a:solidFill>
              </a:rPr>
              <a:t>The system</a:t>
            </a:r>
            <a:r>
              <a:rPr lang="en-US" sz="2000"/>
              <a:t> records grade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sz="2000"/>
              <a:t>	9.  </a:t>
            </a:r>
            <a:r>
              <a:rPr lang="en-US" sz="2000">
                <a:solidFill>
                  <a:srgbClr val="00CC66"/>
                </a:solidFill>
              </a:rPr>
              <a:t>The system</a:t>
            </a:r>
            <a:r>
              <a:rPr lang="en-US" sz="2000"/>
              <a:t> ends dB transaction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sz="2000"/>
              <a:t>   10.  </a:t>
            </a:r>
            <a:r>
              <a:rPr lang="en-US" sz="2000">
                <a:solidFill>
                  <a:srgbClr val="00CC66"/>
                </a:solidFill>
              </a:rPr>
              <a:t>The system</a:t>
            </a:r>
            <a:r>
              <a:rPr lang="en-US" sz="2000"/>
              <a:t> notifies teacher of success</a:t>
            </a:r>
          </a:p>
        </p:txBody>
      </p:sp>
      <p:sp>
        <p:nvSpPr>
          <p:cNvPr id="273412" name="Rectangle 4"/>
          <p:cNvSpPr>
            <a:spLocks noChangeArrowheads="1"/>
          </p:cNvSpPr>
          <p:nvPr/>
        </p:nvSpPr>
        <p:spPr bwMode="auto">
          <a:xfrm>
            <a:off x="685800" y="1828800"/>
            <a:ext cx="7696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</a:pPr>
            <a:r>
              <a:rPr lang="en-US" sz="3100"/>
              <a:t>Record Grades example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sz="2000"/>
              <a:t>	1.  The teacher identifies student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sz="2000"/>
              <a:t>	2.  The system verifies student in database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sz="2000"/>
              <a:t>	3.  The teacher indicates which assignment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sz="2000"/>
              <a:t>	4.  The system begins a database transaction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sz="2000"/>
              <a:t>	5.  The system adds assignment to dB for that student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sz="2000"/>
              <a:t>	6.  The teacher enters grade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sz="2000"/>
              <a:t>	7.  The system validates grade (in correct range)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sz="2000"/>
              <a:t>	8.  The system records grade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sz="2000"/>
              <a:t>	9.  The system ends dB transaction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sz="2000"/>
              <a:t>   10.  The system notifies teacher of success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1" grpId="0"/>
      <p:bldP spid="27341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Describing Use Cases</a:t>
            </a:r>
          </a:p>
        </p:txBody>
      </p:sp>
      <p:graphicFrame>
        <p:nvGraphicFramePr>
          <p:cNvPr id="272435" name="Group 51"/>
          <p:cNvGraphicFramePr>
            <a:graphicFrameLocks noGrp="1"/>
          </p:cNvGraphicFramePr>
          <p:nvPr>
            <p:ph idx="1"/>
          </p:nvPr>
        </p:nvGraphicFramePr>
        <p:xfrm>
          <a:off x="685800" y="2174875"/>
          <a:ext cx="7696200" cy="3779520"/>
        </p:xfrm>
        <a:graphic>
          <a:graphicData uri="http://schemas.openxmlformats.org/drawingml/2006/table">
            <a:tbl>
              <a:tblPr/>
              <a:tblGrid>
                <a:gridCol w="3848100"/>
                <a:gridCol w="38481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Teacher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System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Identifies student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Ensures student in dB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Indicates assignment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Begins dB transaction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Enters grade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Adds assignment to dB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Validates grade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Records grade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Ends dB transaction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Notifies teacher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Describing Use Cases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UML modeling is an iterative process</a:t>
            </a:r>
          </a:p>
          <a:p>
            <a:pPr lvl="1" eaLnBrk="1" hangingPunct="1"/>
            <a:r>
              <a:rPr lang="en-US" u="sng" smtClean="0"/>
              <a:t>Not</a:t>
            </a:r>
            <a:r>
              <a:rPr lang="en-US" smtClean="0"/>
              <a:t> just recording data</a:t>
            </a:r>
          </a:p>
          <a:p>
            <a:pPr lvl="1" eaLnBrk="1" hangingPunct="1"/>
            <a:r>
              <a:rPr lang="en-US" smtClean="0"/>
              <a:t>The goals are:</a:t>
            </a:r>
          </a:p>
          <a:p>
            <a:pPr lvl="2" eaLnBrk="1" hangingPunct="1"/>
            <a:r>
              <a:rPr lang="en-US" smtClean="0"/>
              <a:t>Understanding</a:t>
            </a:r>
          </a:p>
          <a:p>
            <a:pPr lvl="2" eaLnBrk="1" hangingPunct="1"/>
            <a:r>
              <a:rPr lang="en-US" smtClean="0"/>
              <a:t>Agreement</a:t>
            </a:r>
          </a:p>
          <a:p>
            <a:pPr lvl="2" eaLnBrk="1" hangingPunct="1"/>
            <a:r>
              <a:rPr lang="en-US" smtClean="0"/>
              <a:t>Constant communication</a:t>
            </a:r>
          </a:p>
          <a:p>
            <a:pPr eaLnBrk="1" hangingPunct="1"/>
            <a:r>
              <a:rPr lang="en-US" smtClean="0"/>
              <a:t>Fortunately, Use Cases are easy to adapt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Modeling Use Case Diagrams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Four basic tasks:</a:t>
            </a:r>
          </a:p>
          <a:p>
            <a:pPr lvl="1" eaLnBrk="1" hangingPunct="1"/>
            <a:r>
              <a:rPr lang="en-US" smtClean="0"/>
              <a:t>Identify Actors and Use Cases</a:t>
            </a:r>
          </a:p>
          <a:p>
            <a:pPr lvl="1" eaLnBrk="1" hangingPunct="1"/>
            <a:r>
              <a:rPr lang="en-US" smtClean="0"/>
              <a:t>Prioritize Use Cases</a:t>
            </a:r>
          </a:p>
          <a:p>
            <a:pPr lvl="1" eaLnBrk="1" hangingPunct="1"/>
            <a:r>
              <a:rPr lang="en-US" smtClean="0"/>
              <a:t>Detail each Use Case</a:t>
            </a:r>
          </a:p>
          <a:p>
            <a:pPr lvl="1" eaLnBrk="1" hangingPunct="1"/>
            <a:r>
              <a:rPr lang="en-US" smtClean="0"/>
              <a:t>Structure the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Modeling Use Case Diagrams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229600" cy="4419600"/>
          </a:xfrm>
        </p:spPr>
        <p:txBody>
          <a:bodyPr/>
          <a:lstStyle/>
          <a:p>
            <a:pPr eaLnBrk="1" hangingPunct="1"/>
            <a:r>
              <a:rPr lang="en-US" dirty="0" smtClean="0"/>
              <a:t>Identify Actors and Use Cases</a:t>
            </a:r>
          </a:p>
          <a:p>
            <a:pPr lvl="1" eaLnBrk="1" hangingPunct="1"/>
            <a:r>
              <a:rPr lang="en-US" dirty="0" smtClean="0"/>
              <a:t>Start by interviewing potential users</a:t>
            </a:r>
          </a:p>
          <a:p>
            <a:pPr lvl="1" eaLnBrk="1" hangingPunct="1"/>
            <a:r>
              <a:rPr lang="en-US" dirty="0" smtClean="0"/>
              <a:t>Ask about the business requirements</a:t>
            </a:r>
          </a:p>
          <a:p>
            <a:pPr lvl="2" eaLnBrk="1" hangingPunct="1"/>
            <a:r>
              <a:rPr lang="en-US" dirty="0" smtClean="0"/>
              <a:t>You already know something about what you’ll be doing</a:t>
            </a:r>
          </a:p>
          <a:p>
            <a:pPr lvl="2" eaLnBrk="1" hangingPunct="1"/>
            <a:r>
              <a:rPr lang="en-US" dirty="0" smtClean="0"/>
              <a:t>Nobody gets asked just to “build a system”</a:t>
            </a:r>
          </a:p>
          <a:p>
            <a:pPr lvl="2" eaLnBrk="1" hangingPunct="1"/>
            <a:r>
              <a:rPr lang="en-US" u="sng" dirty="0" smtClean="0"/>
              <a:t>Something</a:t>
            </a:r>
            <a:r>
              <a:rPr lang="en-US" dirty="0" smtClean="0"/>
              <a:t> has been specified in advance</a:t>
            </a:r>
          </a:p>
          <a:p>
            <a:pPr lvl="1" eaLnBrk="1" hangingPunct="1"/>
            <a:r>
              <a:rPr lang="en-US" dirty="0" smtClean="0"/>
              <a:t>Make sure you understand</a:t>
            </a:r>
          </a:p>
          <a:p>
            <a:pPr lvl="2" eaLnBrk="1" hangingPunct="1"/>
            <a:r>
              <a:rPr lang="en-US" u="sng" dirty="0" smtClean="0"/>
              <a:t>What</a:t>
            </a:r>
            <a:r>
              <a:rPr lang="en-US" dirty="0" smtClean="0"/>
              <a:t> happens</a:t>
            </a:r>
          </a:p>
          <a:p>
            <a:pPr lvl="2" eaLnBrk="1" hangingPunct="1"/>
            <a:r>
              <a:rPr lang="en-US" u="sng" dirty="0" smtClean="0"/>
              <a:t>Who</a:t>
            </a:r>
            <a:r>
              <a:rPr lang="en-US" dirty="0" smtClean="0"/>
              <a:t> does it (person, other system, etc.)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Defining Use Case Diagrams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8001000" cy="4038600"/>
          </a:xfrm>
        </p:spPr>
        <p:txBody>
          <a:bodyPr/>
          <a:lstStyle/>
          <a:p>
            <a:pPr eaLnBrk="1" hangingPunct="1"/>
            <a:r>
              <a:rPr lang="en-US" smtClean="0"/>
              <a:t>Use case diagrams are the highest level of a system model</a:t>
            </a:r>
          </a:p>
          <a:p>
            <a:pPr eaLnBrk="1" hangingPunct="1"/>
            <a:r>
              <a:rPr lang="en-US" smtClean="0"/>
              <a:t>Does not describe </a:t>
            </a:r>
            <a:r>
              <a:rPr lang="en-US" u="sng" smtClean="0"/>
              <a:t>how</a:t>
            </a:r>
            <a:r>
              <a:rPr lang="en-US" smtClean="0"/>
              <a:t> a system functions</a:t>
            </a:r>
          </a:p>
          <a:p>
            <a:pPr eaLnBrk="1" hangingPunct="1"/>
            <a:r>
              <a:rPr lang="en-US" smtClean="0"/>
              <a:t>Does illustrate</a:t>
            </a:r>
          </a:p>
          <a:p>
            <a:pPr lvl="1" eaLnBrk="1" hangingPunct="1"/>
            <a:r>
              <a:rPr lang="en-US" u="sng" smtClean="0"/>
              <a:t>Who</a:t>
            </a:r>
            <a:r>
              <a:rPr lang="en-US" smtClean="0"/>
              <a:t> will use the system</a:t>
            </a:r>
          </a:p>
          <a:p>
            <a:pPr lvl="1" eaLnBrk="1" hangingPunct="1"/>
            <a:r>
              <a:rPr lang="en-US" u="sng" smtClean="0"/>
              <a:t>What</a:t>
            </a:r>
            <a:r>
              <a:rPr lang="en-US" smtClean="0"/>
              <a:t> they will be able to do with 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Modeling Use Case Diagrams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077200" cy="4038600"/>
          </a:xfrm>
        </p:spPr>
        <p:txBody>
          <a:bodyPr/>
          <a:lstStyle/>
          <a:p>
            <a:pPr eaLnBrk="1" hangingPunct="1"/>
            <a:r>
              <a:rPr lang="en-US" dirty="0" smtClean="0"/>
              <a:t>Identify Actors and Use Cases (cont.)</a:t>
            </a:r>
          </a:p>
          <a:p>
            <a:pPr lvl="1" eaLnBrk="1" hangingPunct="1"/>
            <a:r>
              <a:rPr lang="en-US" dirty="0" smtClean="0"/>
              <a:t>Remember that not all users have the complete picture about what’s going on within the system</a:t>
            </a:r>
          </a:p>
          <a:p>
            <a:pPr lvl="1" eaLnBrk="1" hangingPunct="1"/>
            <a:r>
              <a:rPr lang="en-US" dirty="0" smtClean="0"/>
              <a:t>Like a puzzle where different pieces are held by different people</a:t>
            </a:r>
          </a:p>
          <a:p>
            <a:pPr lvl="2" eaLnBrk="1" hangingPunct="1"/>
            <a:r>
              <a:rPr lang="en-US" dirty="0" smtClean="0"/>
              <a:t>Many of whom don’t even realize there are more pieces than theirs!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Modeling Use Case Diagrams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Prioritize Use Cases</a:t>
            </a:r>
          </a:p>
          <a:p>
            <a:pPr lvl="1" eaLnBrk="1" hangingPunct="1"/>
            <a:r>
              <a:rPr lang="en-US" smtClean="0"/>
              <a:t>Which are most important?</a:t>
            </a:r>
          </a:p>
          <a:p>
            <a:pPr lvl="1" eaLnBrk="1" hangingPunct="1"/>
            <a:r>
              <a:rPr lang="en-US" smtClean="0"/>
              <a:t>Which will be the hardest to accomplish?</a:t>
            </a:r>
          </a:p>
          <a:p>
            <a:pPr lvl="1" eaLnBrk="1" hangingPunct="1"/>
            <a:r>
              <a:rPr lang="en-US" smtClean="0"/>
              <a:t>Is there common functionality (reuse)?</a:t>
            </a:r>
          </a:p>
          <a:p>
            <a:pPr lvl="1" eaLnBrk="1" hangingPunct="1"/>
            <a:r>
              <a:rPr lang="en-US" smtClean="0"/>
              <a:t>Are their dependencies?</a:t>
            </a:r>
          </a:p>
          <a:p>
            <a:pPr lvl="2" eaLnBrk="1" hangingPunct="1"/>
            <a:r>
              <a:rPr lang="en-US" smtClean="0"/>
              <a:t>“Record Grades” must come before “View Grades”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Modeling Use Case Diagrams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Detail each Use Case</a:t>
            </a:r>
          </a:p>
          <a:p>
            <a:pPr lvl="1" eaLnBrk="1" hangingPunct="1"/>
            <a:r>
              <a:rPr lang="en-US" smtClean="0"/>
              <a:t>A Use Case is high-level</a:t>
            </a:r>
          </a:p>
          <a:p>
            <a:pPr lvl="1" eaLnBrk="1" hangingPunct="1"/>
            <a:r>
              <a:rPr lang="en-US" smtClean="0"/>
              <a:t>Drill down one or more levels</a:t>
            </a:r>
          </a:p>
          <a:p>
            <a:pPr lvl="1" eaLnBrk="1" hangingPunct="1"/>
            <a:r>
              <a:rPr lang="en-US" smtClean="0"/>
              <a:t>What has to happen so a Use Case can be completed?</a:t>
            </a:r>
          </a:p>
          <a:p>
            <a:pPr lvl="1" eaLnBrk="1" hangingPunct="1"/>
            <a:r>
              <a:rPr lang="en-US" smtClean="0"/>
              <a:t>Are there lower levels necessary to understand?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Modeling Use Case Diagrams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Structure the Model</a:t>
            </a:r>
          </a:p>
          <a:p>
            <a:pPr lvl="1" eaLnBrk="1" hangingPunct="1"/>
            <a:r>
              <a:rPr lang="en-US" smtClean="0"/>
              <a:t>Add relationships</a:t>
            </a:r>
          </a:p>
          <a:p>
            <a:pPr lvl="2" eaLnBrk="1" hangingPunct="1"/>
            <a:r>
              <a:rPr lang="en-US" smtClean="0"/>
              <a:t>Include</a:t>
            </a:r>
          </a:p>
          <a:p>
            <a:pPr lvl="2" eaLnBrk="1" hangingPunct="1"/>
            <a:r>
              <a:rPr lang="en-US" smtClean="0"/>
              <a:t>Extend</a:t>
            </a:r>
          </a:p>
          <a:p>
            <a:pPr lvl="2" eaLnBrk="1" hangingPunct="1"/>
            <a:r>
              <a:rPr lang="en-US" smtClean="0"/>
              <a:t>Generalization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Defining Use Case Diagrams</a:t>
            </a:r>
          </a:p>
        </p:txBody>
      </p:sp>
      <p:pic>
        <p:nvPicPr>
          <p:cNvPr id="33795" name="Picture 3"/>
          <p:cNvPicPr>
            <a:picLocks noGrp="1" noChangeArrowheads="1"/>
          </p:cNvPicPr>
          <p:nvPr>
            <p:ph sz="quarter" idx="1"/>
          </p:nvPr>
        </p:nvPicPr>
        <p:blipFill>
          <a:blip r:embed="rId2" cstate="print"/>
          <a:srcRect l="24753" t="32755" r="26909" b="8002"/>
          <a:stretch>
            <a:fillRect/>
          </a:stretch>
        </p:blipFill>
        <p:spPr>
          <a:xfrm>
            <a:off x="2170113" y="1828800"/>
            <a:ext cx="4954587" cy="4378325"/>
          </a:xfrm>
          <a:noFill/>
        </p:spPr>
      </p:pic>
      <p:sp>
        <p:nvSpPr>
          <p:cNvPr id="33796" name="Text Box 6"/>
          <p:cNvSpPr txBox="1">
            <a:spLocks noChangeArrowheads="1"/>
          </p:cNvSpPr>
          <p:nvPr/>
        </p:nvSpPr>
        <p:spPr bwMode="auto">
          <a:xfrm>
            <a:off x="7164388" y="5943600"/>
            <a:ext cx="14462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www.TerraServer.com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Defining Use Case Diagrams</a:t>
            </a:r>
          </a:p>
        </p:txBody>
      </p:sp>
      <p:pic>
        <p:nvPicPr>
          <p:cNvPr id="162820" name="Picture 4"/>
          <p:cNvPicPr>
            <a:picLocks noGrp="1" noChangeArrowheads="1"/>
          </p:cNvPicPr>
          <p:nvPr>
            <p:ph sz="quarter" idx="1"/>
          </p:nvPr>
        </p:nvPicPr>
        <p:blipFill>
          <a:blip r:embed="rId2" cstate="print"/>
          <a:srcRect l="24753" t="32755" r="26909" b="8002"/>
          <a:stretch>
            <a:fillRect/>
          </a:stretch>
        </p:blipFill>
        <p:spPr>
          <a:xfrm>
            <a:off x="2170113" y="1828800"/>
            <a:ext cx="4954587" cy="4378325"/>
          </a:xfrm>
          <a:noFill/>
        </p:spPr>
      </p:pic>
      <p:pic>
        <p:nvPicPr>
          <p:cNvPr id="162823" name="Picture 7"/>
          <p:cNvPicPr>
            <a:picLocks noGrp="1" noChangeArrowheads="1"/>
          </p:cNvPicPr>
          <p:nvPr>
            <p:ph sz="quarter" idx="2"/>
          </p:nvPr>
        </p:nvPicPr>
        <p:blipFill>
          <a:blip r:embed="rId3" cstate="print"/>
          <a:srcRect l="24753" t="24252" r="26723" b="14377"/>
          <a:stretch>
            <a:fillRect/>
          </a:stretch>
        </p:blipFill>
        <p:spPr>
          <a:xfrm>
            <a:off x="2170113" y="1828800"/>
            <a:ext cx="4954587" cy="4378325"/>
          </a:xfrm>
          <a:noFill/>
        </p:spPr>
      </p:pic>
      <p:pic>
        <p:nvPicPr>
          <p:cNvPr id="162825" name="Picture 9"/>
          <p:cNvPicPr>
            <a:picLocks noGrp="1" noChangeArrowheads="1"/>
          </p:cNvPicPr>
          <p:nvPr>
            <p:ph sz="quarter" idx="3"/>
          </p:nvPr>
        </p:nvPicPr>
        <p:blipFill>
          <a:blip r:embed="rId4" cstate="print"/>
          <a:srcRect l="24565" t="22878" r="26909" b="17502"/>
          <a:stretch>
            <a:fillRect/>
          </a:stretch>
        </p:blipFill>
        <p:spPr>
          <a:xfrm>
            <a:off x="2170113" y="1828800"/>
            <a:ext cx="4954587" cy="4378325"/>
          </a:xfrm>
          <a:noFill/>
        </p:spPr>
      </p:pic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7164388" y="5943600"/>
            <a:ext cx="14462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www.TerraServer.com</a:t>
            </a:r>
          </a:p>
        </p:txBody>
      </p:sp>
      <p:pic>
        <p:nvPicPr>
          <p:cNvPr id="162827" name="Picture 11"/>
          <p:cNvPicPr>
            <a:picLocks noGrp="1" noChangeArrowheads="1"/>
          </p:cNvPicPr>
          <p:nvPr>
            <p:ph sz="quarter" idx="4"/>
          </p:nvPr>
        </p:nvPicPr>
        <p:blipFill>
          <a:blip r:embed="rId5" cstate="print"/>
          <a:srcRect l="24847" t="35629" r="27097" b="9251"/>
          <a:stretch>
            <a:fillRect/>
          </a:stretch>
        </p:blipFill>
        <p:spPr>
          <a:xfrm>
            <a:off x="2170113" y="1828800"/>
            <a:ext cx="4954587" cy="4378325"/>
          </a:xfrm>
          <a:noFill/>
        </p:spPr>
      </p:pic>
      <p:pic>
        <p:nvPicPr>
          <p:cNvPr id="162829" name="Picture 13"/>
          <p:cNvPicPr>
            <a:picLocks noChangeArrowheads="1"/>
          </p:cNvPicPr>
          <p:nvPr/>
        </p:nvPicPr>
        <p:blipFill>
          <a:blip r:embed="rId6" cstate="print"/>
          <a:srcRect l="24565" t="24004" r="27097" b="16002"/>
          <a:stretch>
            <a:fillRect/>
          </a:stretch>
        </p:blipFill>
        <p:spPr bwMode="auto">
          <a:xfrm>
            <a:off x="2170113" y="1828800"/>
            <a:ext cx="4954587" cy="437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30" name="Picture 14"/>
          <p:cNvPicPr>
            <a:picLocks noChangeAspect="1" noChangeArrowheads="1"/>
          </p:cNvPicPr>
          <p:nvPr/>
        </p:nvPicPr>
        <p:blipFill>
          <a:blip r:embed="rId6" cstate="print"/>
          <a:srcRect l="51663" t="39005" r="38255" b="49132"/>
          <a:stretch>
            <a:fillRect/>
          </a:stretch>
        </p:blipFill>
        <p:spPr bwMode="auto">
          <a:xfrm>
            <a:off x="2168525" y="1828800"/>
            <a:ext cx="4957763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6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62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162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162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162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162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We Model Use Cases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80772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Starting point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High-level only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Illustrates functionality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What is expected of the system being developed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Is not necessarily be developed by system designers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Management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User groups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We Model Use Cases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During inception we find out</a:t>
            </a:r>
          </a:p>
          <a:p>
            <a:pPr lvl="1" eaLnBrk="1" hangingPunct="1"/>
            <a:r>
              <a:rPr lang="en-US" smtClean="0"/>
              <a:t>Who will use the system?</a:t>
            </a:r>
          </a:p>
          <a:p>
            <a:pPr lvl="1" eaLnBrk="1" hangingPunct="1"/>
            <a:r>
              <a:rPr lang="en-US" smtClean="0"/>
              <a:t>What will they do with it?</a:t>
            </a:r>
          </a:p>
          <a:p>
            <a:pPr eaLnBrk="1" hangingPunct="1"/>
            <a:r>
              <a:rPr lang="en-US" smtClean="0"/>
              <a:t>Use Case diagrams document these findings</a:t>
            </a:r>
          </a:p>
          <a:p>
            <a:pPr lvl="1" eaLnBrk="1" hangingPunct="1"/>
            <a:r>
              <a:rPr lang="en-US" smtClean="0"/>
              <a:t>Development then leads to</a:t>
            </a:r>
          </a:p>
          <a:p>
            <a:pPr lvl="2" eaLnBrk="1" hangingPunct="1"/>
            <a:r>
              <a:rPr lang="en-US" smtClean="0"/>
              <a:t>Interfaces</a:t>
            </a:r>
          </a:p>
          <a:p>
            <a:pPr lvl="2" eaLnBrk="1" hangingPunct="1"/>
            <a:r>
              <a:rPr lang="en-US" smtClean="0"/>
              <a:t>Test cases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udio">
  <a:themeElements>
    <a:clrScheme name="Studio 1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99CC00"/>
      </a:hlink>
      <a:folHlink>
        <a:srgbClr val="336666"/>
      </a:folHlink>
    </a:clrScheme>
    <a:fontScheme name="Studi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</Template>
  <TotalTime>1356</TotalTime>
  <Words>1153</Words>
  <Application>Microsoft Office PowerPoint</Application>
  <PresentationFormat>On-screen Show (4:3)</PresentationFormat>
  <Paragraphs>305</Paragraphs>
  <Slides>53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5" baseType="lpstr">
      <vt:lpstr>Studio</vt:lpstr>
      <vt:lpstr>Visio</vt:lpstr>
      <vt:lpstr>Software Engineering &amp; Design Architecture</vt:lpstr>
      <vt:lpstr>Introduction</vt:lpstr>
      <vt:lpstr>Defining Use Case Diagrams</vt:lpstr>
      <vt:lpstr>Defining Use Case Diagrams</vt:lpstr>
      <vt:lpstr>Defining Use Case Diagrams</vt:lpstr>
      <vt:lpstr>Defining Use Case Diagrams</vt:lpstr>
      <vt:lpstr>Defining Use Case Diagrams</vt:lpstr>
      <vt:lpstr>Why We Model Use Cases</vt:lpstr>
      <vt:lpstr>Why We Model Use Cases</vt:lpstr>
      <vt:lpstr>Use Case Notation</vt:lpstr>
      <vt:lpstr>Use Case Notation</vt:lpstr>
      <vt:lpstr>Use Case Notation</vt:lpstr>
      <vt:lpstr>Use Case Notation</vt:lpstr>
      <vt:lpstr>Use Case Notation</vt:lpstr>
      <vt:lpstr>Use Case Notation</vt:lpstr>
      <vt:lpstr>Use Case Notation</vt:lpstr>
      <vt:lpstr>Resume 10/17/12</vt:lpstr>
      <vt:lpstr>Use Case Notation</vt:lpstr>
      <vt:lpstr>Use Case Notation</vt:lpstr>
      <vt:lpstr>Use Case Notation</vt:lpstr>
      <vt:lpstr>Generalization</vt:lpstr>
      <vt:lpstr>Generalization</vt:lpstr>
      <vt:lpstr>Generalization – Use Cases</vt:lpstr>
      <vt:lpstr>Generalization – Use Cases</vt:lpstr>
      <vt:lpstr>Generalization – Use Cases</vt:lpstr>
      <vt:lpstr>Generalization – Use Cases</vt:lpstr>
      <vt:lpstr>Generalization – Use Cases</vt:lpstr>
      <vt:lpstr>Generalization – Use Cases</vt:lpstr>
      <vt:lpstr>Generalization – Use Cases</vt:lpstr>
      <vt:lpstr>Generalization – Use Cases</vt:lpstr>
      <vt:lpstr>Generalization - Actors</vt:lpstr>
      <vt:lpstr>Generalization - Actors</vt:lpstr>
      <vt:lpstr>Generalization - Actors</vt:lpstr>
      <vt:lpstr>Include and Extend Relationships</vt:lpstr>
      <vt:lpstr>Include and Extend Relationships</vt:lpstr>
      <vt:lpstr>Include and Extend Relationships</vt:lpstr>
      <vt:lpstr>Include and Extend Relationships</vt:lpstr>
      <vt:lpstr>Include and Extend Relationships</vt:lpstr>
      <vt:lpstr>Include and Extend Relationships</vt:lpstr>
      <vt:lpstr>Include and Extend Relationships</vt:lpstr>
      <vt:lpstr>Describing Use Cases</vt:lpstr>
      <vt:lpstr>Describing Use Cases</vt:lpstr>
      <vt:lpstr>Describing Use Cases</vt:lpstr>
      <vt:lpstr>Describing Use Cases</vt:lpstr>
      <vt:lpstr>Describing Use Cases</vt:lpstr>
      <vt:lpstr>Describing Use Cases</vt:lpstr>
      <vt:lpstr>Describing Use Cases</vt:lpstr>
      <vt:lpstr>Modeling Use Case Diagrams</vt:lpstr>
      <vt:lpstr>Modeling Use Case Diagrams</vt:lpstr>
      <vt:lpstr>Modeling Use Case Diagrams</vt:lpstr>
      <vt:lpstr>Modeling Use Case Diagrams</vt:lpstr>
      <vt:lpstr>Modeling Use Case Diagrams</vt:lpstr>
      <vt:lpstr>Modeling Use Case Diagrams</vt:lpstr>
    </vt:vector>
  </TitlesOfParts>
  <Company>UNC Charlotte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NBLONG</dc:creator>
  <cp:lastModifiedBy>tkombol</cp:lastModifiedBy>
  <cp:revision>49</cp:revision>
  <dcterms:created xsi:type="dcterms:W3CDTF">2005-06-21T23:32:01Z</dcterms:created>
  <dcterms:modified xsi:type="dcterms:W3CDTF">2012-10-17T19:42:27Z</dcterms:modified>
</cp:coreProperties>
</file>