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304" r:id="rId4"/>
    <p:sldId id="298" r:id="rId5"/>
    <p:sldId id="259" r:id="rId6"/>
    <p:sldId id="267" r:id="rId7"/>
    <p:sldId id="269" r:id="rId8"/>
    <p:sldId id="268" r:id="rId9"/>
    <p:sldId id="305" r:id="rId10"/>
    <p:sldId id="307" r:id="rId11"/>
    <p:sldId id="299" r:id="rId12"/>
    <p:sldId id="270" r:id="rId13"/>
    <p:sldId id="271" r:id="rId14"/>
    <p:sldId id="272" r:id="rId15"/>
    <p:sldId id="273" r:id="rId16"/>
    <p:sldId id="300" r:id="rId17"/>
    <p:sldId id="274" r:id="rId18"/>
    <p:sldId id="275" r:id="rId19"/>
    <p:sldId id="276" r:id="rId20"/>
    <p:sldId id="277" r:id="rId21"/>
    <p:sldId id="306" r:id="rId22"/>
    <p:sldId id="301" r:id="rId23"/>
    <p:sldId id="282" r:id="rId24"/>
    <p:sldId id="283" r:id="rId25"/>
    <p:sldId id="284" r:id="rId26"/>
    <p:sldId id="285" r:id="rId27"/>
    <p:sldId id="302" r:id="rId28"/>
    <p:sldId id="286" r:id="rId29"/>
    <p:sldId id="287" r:id="rId30"/>
    <p:sldId id="288" r:id="rId31"/>
    <p:sldId id="289" r:id="rId32"/>
    <p:sldId id="303" r:id="rId33"/>
    <p:sldId id="290" r:id="rId34"/>
    <p:sldId id="291" r:id="rId35"/>
    <p:sldId id="292" r:id="rId36"/>
    <p:sldId id="293" r:id="rId37"/>
    <p:sldId id="266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8F4E3F3-2441-4C8D-B6A4-598B5C153E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F6F04-812F-49FA-9DE4-32715B3F7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BCDEE-2178-4312-B079-29A98DFC3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2C6A7-A11A-4B53-AA28-9E55685F0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11B6D-6EE3-4B60-9DB7-B62AD7456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46E4E-74F9-4256-901E-826605EA9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856F0-7322-4D46-B40C-C00EE5234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2CA3E-83E3-4B50-9715-678E63E96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5FF5B-242F-4B53-8CB9-CCF8E87EE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62AA9-2A3F-4633-BC96-6C080C2E5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3B6F8-6E82-483A-9DF6-C13A3CDC1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851FB02-5338-4F43-971F-241C21CD4C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172200" cy="1981200"/>
          </a:xfrm>
        </p:spPr>
        <p:txBody>
          <a:bodyPr/>
          <a:lstStyle/>
          <a:p>
            <a:r>
              <a:rPr lang="en-US"/>
              <a:t>Testing from the File System Interface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FF0000"/>
                </a:solidFill>
              </a:rPr>
              <a:t>Resume 4/13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Force the Media to be Busy or Unavailable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2: Force the media to be busy or unavailable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</a:rPr>
              <a:t>When</a:t>
            </a:r>
            <a:r>
              <a:rPr lang="en-US" dirty="0"/>
              <a:t> to apply this attack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Modern OSs multitask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 sets </a:t>
            </a:r>
            <a:r>
              <a:rPr lang="en-US" dirty="0"/>
              <a:t>priorities for tasks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 applications </a:t>
            </a:r>
            <a:r>
              <a:rPr lang="en-US" dirty="0"/>
              <a:t>may be using the file system when you need it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Forced to file system to be busy and test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Check error handling routines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Ensure process completed correctly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2: Force the media to busy or unavailable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Multiple access to file systems is tricky </a:t>
            </a:r>
          </a:p>
          <a:p>
            <a:pPr lvl="1"/>
            <a:r>
              <a:rPr lang="en-US"/>
              <a:t>Ensure error handling done properly </a:t>
            </a:r>
          </a:p>
          <a:p>
            <a:pPr lvl="2"/>
            <a:r>
              <a:rPr lang="en-US"/>
              <a:t>Are delays handled properly?  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2: Force the media to busy or unavailable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>
              <a:lnSpc>
                <a:spcPct val="90000"/>
              </a:lnSpc>
            </a:pPr>
            <a:r>
              <a:rPr lang="en-US"/>
              <a:t>Create contention for the file system </a:t>
            </a:r>
          </a:p>
          <a:p>
            <a:pPr lvl="1">
              <a:lnSpc>
                <a:spcPct val="90000"/>
              </a:lnSpc>
            </a:pPr>
            <a:r>
              <a:rPr lang="en-US"/>
              <a:t>Force delayed response times</a:t>
            </a:r>
          </a:p>
          <a:p>
            <a:pPr lvl="2">
              <a:lnSpc>
                <a:spcPct val="90000"/>
              </a:lnSpc>
            </a:pPr>
            <a:r>
              <a:rPr lang="en-US"/>
              <a:t>Small delays should not cause problems </a:t>
            </a:r>
          </a:p>
          <a:p>
            <a:pPr lvl="2">
              <a:lnSpc>
                <a:spcPct val="90000"/>
              </a:lnSpc>
            </a:pPr>
            <a:r>
              <a:rPr lang="en-US"/>
              <a:t>Large delays should be handled appropriately </a:t>
            </a:r>
          </a:p>
          <a:p>
            <a:pPr lvl="1">
              <a:lnSpc>
                <a:spcPct val="90000"/>
              </a:lnSpc>
            </a:pPr>
            <a:r>
              <a:rPr lang="en-US"/>
              <a:t>Monitor how application handles these problems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2: Force the media to busy or unavailable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</a:rPr>
              <a:t>How</a:t>
            </a:r>
            <a:r>
              <a:rPr lang="en-US" dirty="0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 a failing scenario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Launch a number of applications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Include some copies of the application under test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Vary the </a:t>
            </a:r>
            <a:r>
              <a:rPr lang="en-US" dirty="0"/>
              <a:t>location of files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 background downloading of large files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a utility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 Canned </a:t>
            </a:r>
            <a:r>
              <a:rPr lang="en-US" dirty="0"/>
              <a:t>Heat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Damage the Media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3: Damage the media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This attack is not always used </a:t>
            </a:r>
          </a:p>
          <a:p>
            <a:pPr lvl="1"/>
            <a:r>
              <a:rPr lang="en-US"/>
              <a:t>Evaluate If needed for your user environment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3: Damage the media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This attack uncovers errors even if the software itself is 100% correct </a:t>
            </a:r>
          </a:p>
          <a:p>
            <a:pPr lvl="1"/>
            <a:r>
              <a:rPr lang="en-US"/>
              <a:t>Uncovers what happens when damaged medium is encountered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3: Damage the media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How</a:t>
            </a:r>
            <a:r>
              <a:rPr lang="en-US" dirty="0"/>
              <a:t> to determine if this attack exposes failures</a:t>
            </a:r>
          </a:p>
          <a:p>
            <a:pPr lvl="1"/>
            <a:r>
              <a:rPr lang="en-US" dirty="0"/>
              <a:t>Check to see if </a:t>
            </a:r>
          </a:p>
          <a:p>
            <a:pPr lvl="2"/>
            <a:r>
              <a:rPr lang="en-US" dirty="0"/>
              <a:t>Application handles the </a:t>
            </a:r>
            <a:r>
              <a:rPr lang="en-US" dirty="0" smtClean="0"/>
              <a:t>error </a:t>
            </a:r>
            <a:endParaRPr lang="en-US" dirty="0"/>
          </a:p>
          <a:p>
            <a:pPr lvl="2"/>
            <a:r>
              <a:rPr lang="en-US" dirty="0"/>
              <a:t>Application crashes </a:t>
            </a:r>
          </a:p>
          <a:p>
            <a:pPr lvl="1"/>
            <a:r>
              <a:rPr lang="en-US" dirty="0"/>
              <a:t>Is any data lost or corrupted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Attacking Software from the File System Interface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Data can come from file systems </a:t>
            </a:r>
          </a:p>
          <a:p>
            <a:pPr lvl="1"/>
            <a:r>
              <a:rPr lang="en-US" sz="2400" dirty="0"/>
              <a:t>Don’t overlook potential errors from data originating in files </a:t>
            </a:r>
          </a:p>
          <a:p>
            <a:r>
              <a:rPr lang="en-US" sz="2600" dirty="0"/>
              <a:t>Data similar to other inputs </a:t>
            </a:r>
          </a:p>
          <a:p>
            <a:pPr lvl="1"/>
            <a:r>
              <a:rPr lang="en-US" sz="2400" dirty="0"/>
              <a:t>Data must be within range</a:t>
            </a:r>
          </a:p>
          <a:p>
            <a:pPr lvl="1"/>
            <a:r>
              <a:rPr lang="en-US" sz="2400" dirty="0"/>
              <a:t>Data can have the errors </a:t>
            </a:r>
          </a:p>
          <a:p>
            <a:r>
              <a:rPr lang="en-US" sz="2600" dirty="0"/>
              <a:t>Two basic categories </a:t>
            </a:r>
          </a:p>
          <a:p>
            <a:pPr lvl="1"/>
            <a:r>
              <a:rPr lang="en-US" sz="2400" dirty="0"/>
              <a:t>Media-based attacks </a:t>
            </a:r>
          </a:p>
          <a:p>
            <a:pPr lvl="1"/>
            <a:r>
              <a:rPr lang="en-US" sz="2400" dirty="0"/>
              <a:t>File-based attacks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3: Damage the media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Simulate or recreate the loss condition </a:t>
            </a:r>
          </a:p>
          <a:p>
            <a:pPr lvl="2"/>
            <a:r>
              <a:rPr lang="en-US"/>
              <a:t>Scratched disks </a:t>
            </a:r>
          </a:p>
          <a:p>
            <a:pPr lvl="2"/>
            <a:r>
              <a:rPr lang="en-US"/>
              <a:t>Scratched CD ROMs </a:t>
            </a:r>
          </a:p>
          <a:p>
            <a:pPr lvl="2"/>
            <a:r>
              <a:rPr lang="en-US"/>
              <a:t>Magnetic scrambling </a:t>
            </a:r>
          </a:p>
          <a:p>
            <a:pPr lvl="3"/>
            <a:r>
              <a:rPr lang="en-US"/>
              <a:t>(floor polishing story ) </a:t>
            </a:r>
          </a:p>
          <a:p>
            <a:pPr lvl="2"/>
            <a:r>
              <a:rPr lang="en-US"/>
              <a:t>Etc.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File-based attacks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software uses files </a:t>
            </a:r>
          </a:p>
          <a:p>
            <a:r>
              <a:rPr lang="en-US"/>
              <a:t>Some are visible </a:t>
            </a:r>
          </a:p>
          <a:p>
            <a:pPr lvl="1"/>
            <a:r>
              <a:rPr lang="en-US"/>
              <a:t>Visible </a:t>
            </a:r>
          </a:p>
          <a:p>
            <a:pPr lvl="2"/>
            <a:r>
              <a:rPr lang="en-US"/>
              <a:t>User data </a:t>
            </a:r>
          </a:p>
          <a:p>
            <a:pPr lvl="1"/>
            <a:r>
              <a:rPr lang="en-US"/>
              <a:t>Non-visible or hidden </a:t>
            </a:r>
          </a:p>
          <a:p>
            <a:pPr lvl="2"/>
            <a:r>
              <a:rPr lang="en-US"/>
              <a:t>Configuration files </a:t>
            </a:r>
          </a:p>
          <a:p>
            <a:pPr lvl="2"/>
            <a:r>
              <a:rPr lang="en-US"/>
              <a:t>Backups </a:t>
            </a:r>
          </a:p>
          <a:p>
            <a:r>
              <a:rPr lang="en-US"/>
              <a:t>Identify and attack these hidden files 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Assign an Invalid File Name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4: Assign an invalid file name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Try file names not valid in an operating system 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4: Assign an invalid file name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>
              <a:lnSpc>
                <a:spcPct val="90000"/>
              </a:lnSpc>
            </a:pPr>
            <a:r>
              <a:rPr lang="en-US"/>
              <a:t>Operating system enforces naming conventions </a:t>
            </a:r>
          </a:p>
          <a:p>
            <a:pPr lvl="1">
              <a:lnSpc>
                <a:spcPct val="90000"/>
              </a:lnSpc>
            </a:pPr>
            <a:r>
              <a:rPr lang="en-US"/>
              <a:t>Older operating systems have extreme restrictions </a:t>
            </a:r>
          </a:p>
          <a:p>
            <a:pPr lvl="2">
              <a:lnSpc>
                <a:spcPct val="90000"/>
              </a:lnSpc>
            </a:pPr>
            <a:r>
              <a:rPr lang="en-US"/>
              <a:t>E.g. the 8.3 of DOS </a:t>
            </a:r>
          </a:p>
          <a:p>
            <a:pPr lvl="1">
              <a:lnSpc>
                <a:spcPct val="90000"/>
              </a:lnSpc>
            </a:pPr>
            <a:r>
              <a:rPr lang="en-US"/>
              <a:t>Ensure program conforms to operating system conventions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4: Assign an invalid file name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determine if this attack exposes failures</a:t>
            </a:r>
          </a:p>
          <a:p>
            <a:pPr lvl="1"/>
            <a:r>
              <a:rPr lang="en-US" sz="2400"/>
              <a:t>Assigned invalid names </a:t>
            </a:r>
          </a:p>
          <a:p>
            <a:pPr lvl="1"/>
            <a:r>
              <a:rPr lang="en-US" sz="2400"/>
              <a:t>Try using those names </a:t>
            </a:r>
          </a:p>
          <a:p>
            <a:pPr lvl="2"/>
            <a:r>
              <a:rPr lang="en-US" sz="2000"/>
              <a:t>Opening </a:t>
            </a:r>
          </a:p>
          <a:p>
            <a:pPr lvl="2"/>
            <a:r>
              <a:rPr lang="en-US" sz="2000"/>
              <a:t>Writing </a:t>
            </a:r>
          </a:p>
          <a:p>
            <a:pPr lvl="2"/>
            <a:r>
              <a:rPr lang="en-US" sz="2000"/>
              <a:t>Reading </a:t>
            </a:r>
          </a:p>
          <a:p>
            <a:pPr lvl="2"/>
            <a:r>
              <a:rPr lang="en-US" sz="2000"/>
              <a:t>Saving </a:t>
            </a:r>
          </a:p>
          <a:p>
            <a:pPr lvl="1"/>
            <a:r>
              <a:rPr lang="en-US" sz="2400"/>
              <a:t>Should get error messages </a:t>
            </a:r>
          </a:p>
          <a:p>
            <a:pPr lvl="2"/>
            <a:r>
              <a:rPr lang="en-US" sz="2000"/>
              <a:t>Otherwise program might crash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4: Assign an invalid file name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First try “Save as…” with invalid names </a:t>
            </a:r>
          </a:p>
          <a:p>
            <a:pPr lvl="1"/>
            <a:r>
              <a:rPr lang="en-US"/>
              <a:t>Retry for other file options </a:t>
            </a:r>
          </a:p>
          <a:p>
            <a:pPr lvl="1"/>
            <a:r>
              <a:rPr lang="en-US"/>
              <a:t>Try renaming files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Vary File Access Permissions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Vary file access permissions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Permissions can be used to restrict access by </a:t>
            </a:r>
          </a:p>
          <a:p>
            <a:pPr lvl="2"/>
            <a:r>
              <a:rPr lang="en-US"/>
              <a:t>Particular users </a:t>
            </a:r>
          </a:p>
          <a:p>
            <a:pPr lvl="2"/>
            <a:r>
              <a:rPr lang="en-US"/>
              <a:t>Groups </a:t>
            </a:r>
          </a:p>
          <a:p>
            <a:pPr lvl="2"/>
            <a:r>
              <a:rPr lang="en-US"/>
              <a:t>Administrative users </a:t>
            </a:r>
          </a:p>
          <a:p>
            <a:pPr lvl="1"/>
            <a:r>
              <a:rPr lang="en-US"/>
              <a:t>Also read or write restrictions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Vary file access permissions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Ensure program adheres to restrictions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Media-based attacks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Simulate problems with the storage media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Floppy disk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Hard disk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CD-ROM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Thumb-drives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Etc. </a:t>
            </a:r>
          </a:p>
          <a:p>
            <a:pPr>
              <a:lnSpc>
                <a:spcPct val="90000"/>
              </a:lnSpc>
            </a:pPr>
            <a:r>
              <a:rPr lang="en-US" sz="2100"/>
              <a:t>Media failures due to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Scratches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Dirt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Overuse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Lack of maintenance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Etc.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Vary file access permissions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Check to see that returning errors matched the restrictions </a:t>
            </a:r>
          </a:p>
          <a:p>
            <a:pPr lvl="1"/>
            <a:r>
              <a:rPr lang="en-US"/>
              <a:t>Otherwise look for odd errors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5: Vary file access permissions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Find different components of the same application that use different rules about file permissions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be difficult to find that mixture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Find conflicting operations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Try opening and closing files from different applications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Try using file operating system to change permissions when files are open 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Vary or Corrupt File Contents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6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/>
              <a:t>Attack 6: Vary or corrupt file contents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When</a:t>
            </a:r>
            <a:r>
              <a:rPr lang="en-US" sz="2600"/>
              <a:t> to apply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Files read when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Initializing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Configuring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Files written when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 Shutting down operations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Saving configuration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Saving data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Intermittent writing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Temporary files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“Safety” saves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/>
              <a:t>Attack 6: Vary or corrupt file contents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solidFill>
                  <a:srgbClr val="FF3300"/>
                </a:solidFill>
              </a:rPr>
              <a:t>What</a:t>
            </a:r>
            <a:r>
              <a:rPr lang="en-US" sz="2600"/>
              <a:t> software faults make this attack successful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Files must be read and written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Usually call system APIs to 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get file pointers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open or close files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Must look out for non-normal return values 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File locked 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File busy 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File write protected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Programmer may not have anticipated any of these exceptions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File may contain unexpected data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/>
              <a:t>Attack 6: Vary or corrupt file contents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determine if this attack exposes failures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Must carefully check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Return codes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Validate file format and contents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Illegal data may get processed by software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cause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Unusual intermediate or output values </a:t>
            </a:r>
          </a:p>
          <a:p>
            <a:pPr lvl="4">
              <a:lnSpc>
                <a:spcPct val="90000"/>
              </a:lnSpc>
            </a:pPr>
            <a:r>
              <a:rPr lang="en-US" sz="1800"/>
              <a:t>These are sometimes hard to see or detect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Software crashes </a:t>
            </a:r>
          </a:p>
          <a:p>
            <a:pPr lvl="4">
              <a:lnSpc>
                <a:spcPct val="90000"/>
              </a:lnSpc>
            </a:pPr>
            <a:r>
              <a:rPr lang="en-US" sz="1800"/>
              <a:t>Rather obvious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67600" cy="1527175"/>
          </a:xfrm>
        </p:spPr>
        <p:txBody>
          <a:bodyPr/>
          <a:lstStyle/>
          <a:p>
            <a:r>
              <a:rPr lang="en-US"/>
              <a:t>Attack 6: Vary or corrupt file contents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Two basic ways </a:t>
            </a:r>
          </a:p>
          <a:p>
            <a:pPr lvl="2"/>
            <a:r>
              <a:rPr lang="en-US"/>
              <a:t>Manually corrupt files </a:t>
            </a:r>
          </a:p>
          <a:p>
            <a:pPr lvl="3"/>
            <a:r>
              <a:rPr lang="en-US"/>
              <a:t>Usually a static process </a:t>
            </a:r>
          </a:p>
          <a:p>
            <a:pPr lvl="3"/>
            <a:r>
              <a:rPr lang="en-US"/>
              <a:t>Start with a good file and edit it</a:t>
            </a:r>
          </a:p>
          <a:p>
            <a:pPr lvl="3"/>
            <a:r>
              <a:rPr lang="en-US"/>
              <a:t>Modify delimiters, characters, and actual field values</a:t>
            </a:r>
          </a:p>
          <a:p>
            <a:pPr lvl="2"/>
            <a:r>
              <a:rPr lang="en-US"/>
              <a:t>Used runtime fault injection </a:t>
            </a:r>
          </a:p>
          <a:p>
            <a:pPr lvl="3"/>
            <a:r>
              <a:rPr lang="en-US"/>
              <a:t>Insert the data while actually running program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the file and interface is often overlooked </a:t>
            </a:r>
          </a:p>
          <a:p>
            <a:pPr lvl="1"/>
            <a:r>
              <a:rPr lang="en-US"/>
              <a:t>Inputs hard to determine </a:t>
            </a:r>
          </a:p>
          <a:p>
            <a:pPr lvl="1"/>
            <a:r>
              <a:rPr lang="en-US"/>
              <a:t>Software are deemed trustworthy </a:t>
            </a:r>
          </a:p>
          <a:p>
            <a:r>
              <a:rPr lang="en-US"/>
              <a:t>Always test inputs from the file system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Fill the File System to Its Capacity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1: Fill the system to its capacity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>
              <a:lnSpc>
                <a:spcPct val="90000"/>
              </a:lnSpc>
            </a:pPr>
            <a:r>
              <a:rPr lang="en-US"/>
              <a:t>Hard drives are getting huge </a:t>
            </a:r>
          </a:p>
          <a:p>
            <a:pPr lvl="2">
              <a:lnSpc>
                <a:spcPct val="90000"/>
              </a:lnSpc>
            </a:pPr>
            <a:r>
              <a:rPr lang="en-US"/>
              <a:t>Hundreds of gigabytes available </a:t>
            </a:r>
          </a:p>
          <a:p>
            <a:pPr lvl="2">
              <a:lnSpc>
                <a:spcPct val="90000"/>
              </a:lnSpc>
            </a:pPr>
            <a:r>
              <a:rPr lang="en-US"/>
              <a:t>Terabytes soon </a:t>
            </a:r>
          </a:p>
          <a:p>
            <a:pPr lvl="1">
              <a:lnSpc>
                <a:spcPct val="90000"/>
              </a:lnSpc>
            </a:pPr>
            <a:r>
              <a:rPr lang="en-US"/>
              <a:t>File systems still get full </a:t>
            </a:r>
          </a:p>
          <a:p>
            <a:pPr lvl="2">
              <a:lnSpc>
                <a:spcPct val="90000"/>
              </a:lnSpc>
            </a:pPr>
            <a:r>
              <a:rPr lang="en-US"/>
              <a:t>Pictures, MP3s, just junk , etc.  </a:t>
            </a:r>
          </a:p>
          <a:p>
            <a:pPr lvl="2">
              <a:lnSpc>
                <a:spcPct val="90000"/>
              </a:lnSpc>
            </a:pPr>
            <a:r>
              <a:rPr lang="en-US"/>
              <a:t>Failure to purge system of old data </a:t>
            </a:r>
          </a:p>
          <a:p>
            <a:pPr lvl="1">
              <a:lnSpc>
                <a:spcPct val="90000"/>
              </a:lnSpc>
            </a:pPr>
            <a:r>
              <a:rPr lang="en-US"/>
              <a:t>Code must detect and react to overloaded file systems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1: Fill the system to its capacity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FF3300"/>
                </a:solidFill>
              </a:rPr>
              <a:t>What</a:t>
            </a:r>
            <a:r>
              <a:rPr lang="en-US" sz="2600"/>
              <a:t> software faults make this attack successful</a:t>
            </a:r>
          </a:p>
          <a:p>
            <a:pPr lvl="1"/>
            <a:r>
              <a:rPr lang="en-US" sz="2400"/>
              <a:t>Developer systems typically are high end with plenty of processing power and disk space  </a:t>
            </a:r>
          </a:p>
          <a:p>
            <a:pPr lvl="1"/>
            <a:r>
              <a:rPr lang="en-US" sz="2400"/>
              <a:t>Tend to forget end users aren’t as fortunate </a:t>
            </a:r>
          </a:p>
          <a:p>
            <a:pPr lvl="1"/>
            <a:r>
              <a:rPr lang="en-US" sz="2400"/>
              <a:t>Forget to put in checks for overloaded file systems </a:t>
            </a:r>
          </a:p>
          <a:p>
            <a:pPr lvl="1"/>
            <a:r>
              <a:rPr lang="en-US" sz="2400"/>
              <a:t>Also difficult to check </a:t>
            </a:r>
          </a:p>
          <a:p>
            <a:pPr lvl="2"/>
            <a:r>
              <a:rPr lang="en-US" sz="2000"/>
              <a:t>Error handling routines may have errors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1: Fill the system to its capacity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315200" cy="4114800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How</a:t>
            </a:r>
            <a:r>
              <a:rPr lang="en-US" dirty="0"/>
              <a:t> to determine if this attack exposes failures</a:t>
            </a:r>
          </a:p>
          <a:p>
            <a:pPr lvl="1"/>
            <a:r>
              <a:rPr lang="en-US" dirty="0" smtClean="0"/>
              <a:t>Testing </a:t>
            </a:r>
            <a:r>
              <a:rPr lang="en-US" dirty="0"/>
              <a:t>full systems may be overlooked </a:t>
            </a:r>
          </a:p>
          <a:p>
            <a:pPr lvl="2"/>
            <a:r>
              <a:rPr lang="en-US" dirty="0"/>
              <a:t>Be ready for anything </a:t>
            </a:r>
          </a:p>
          <a:p>
            <a:pPr lvl="1"/>
            <a:r>
              <a:rPr lang="en-US" dirty="0"/>
              <a:t>Operating systems </a:t>
            </a:r>
            <a:r>
              <a:rPr lang="en-US" dirty="0" smtClean="0"/>
              <a:t>may </a:t>
            </a:r>
            <a:r>
              <a:rPr lang="en-US" dirty="0"/>
              <a:t>catch the error </a:t>
            </a:r>
          </a:p>
          <a:p>
            <a:pPr lvl="2"/>
            <a:r>
              <a:rPr lang="en-US" dirty="0"/>
              <a:t>Does the code handle those flags </a:t>
            </a:r>
            <a:endParaRPr lang="en-US" dirty="0" smtClean="0"/>
          </a:p>
          <a:p>
            <a:pPr lvl="3"/>
            <a:r>
              <a:rPr lang="en-US" dirty="0" smtClean="0"/>
              <a:t>What if an OS port was done?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1: Fill the system to its capacity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67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solidFill>
                  <a:srgbClr val="FF3300"/>
                </a:solidFill>
              </a:rPr>
              <a:t>How</a:t>
            </a:r>
            <a:r>
              <a:rPr lang="en-US" sz="2500" dirty="0"/>
              <a:t> to conduct this attack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Understand where the stressed file system errors may occur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Look for things </a:t>
            </a:r>
            <a:r>
              <a:rPr lang="en-US" sz="2400" dirty="0" smtClean="0"/>
              <a:t>that use a </a:t>
            </a:r>
            <a:r>
              <a:rPr lang="en-US" sz="2400" dirty="0"/>
              <a:t>file system such </a:t>
            </a:r>
            <a:r>
              <a:rPr lang="en-US" sz="2400" dirty="0" smtClean="0"/>
              <a:t>as: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Open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Save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Save as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New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Watch for automatic file operations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Auto save features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Logging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Observe the system in operation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Look for disk activity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1: Fill the system to its capacity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 (cont.) </a:t>
            </a:r>
          </a:p>
          <a:p>
            <a:pPr lvl="1"/>
            <a:r>
              <a:rPr lang="en-US" sz="2400"/>
              <a:t>Fill the system to capacity or near capacity </a:t>
            </a:r>
          </a:p>
          <a:p>
            <a:pPr lvl="2"/>
            <a:r>
              <a:rPr lang="en-US" sz="2000"/>
              <a:t>Watch for file openings creating backups</a:t>
            </a:r>
          </a:p>
          <a:p>
            <a:pPr lvl="2"/>
            <a:r>
              <a:rPr lang="en-US" sz="2000"/>
              <a:t>Test the saves, saves as, etc</a:t>
            </a:r>
          </a:p>
          <a:p>
            <a:pPr lvl="1"/>
            <a:r>
              <a:rPr lang="en-US" sz="2400"/>
              <a:t>Maintaining a large files can be tricky </a:t>
            </a:r>
          </a:p>
          <a:p>
            <a:pPr lvl="2"/>
            <a:r>
              <a:rPr lang="en-US" sz="2000"/>
              <a:t>Your system will be constrained for other work </a:t>
            </a:r>
          </a:p>
          <a:p>
            <a:pPr lvl="2"/>
            <a:r>
              <a:rPr lang="en-US" sz="2000"/>
              <a:t>Must be able to remove and reload the files that fill the system  </a:t>
            </a:r>
          </a:p>
          <a:p>
            <a:pPr lvl="2"/>
            <a:r>
              <a:rPr lang="en-US" sz="2000"/>
              <a:t>May want to simulate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476</TotalTime>
  <Words>1224</Words>
  <Application>Microsoft Office PowerPoint</Application>
  <PresentationFormat>On-screen Show (4:3)</PresentationFormat>
  <Paragraphs>236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Echo</vt:lpstr>
      <vt:lpstr>Chapter 4</vt:lpstr>
      <vt:lpstr>Attacking Software from the File System Interface</vt:lpstr>
      <vt:lpstr>Media-based attacks </vt:lpstr>
      <vt:lpstr>Fill the File System to Its Capacity</vt:lpstr>
      <vt:lpstr>Attack 1: Fill the system to its capacity</vt:lpstr>
      <vt:lpstr>Attack 1: Fill the system to its capacity</vt:lpstr>
      <vt:lpstr>Attack 1: Fill the system to its capacity</vt:lpstr>
      <vt:lpstr>Attack 1: Fill the system to its capacity</vt:lpstr>
      <vt:lpstr>Attack 1: Fill the system to its capacity</vt:lpstr>
      <vt:lpstr>Resume 4/13</vt:lpstr>
      <vt:lpstr>Force the Media to be Busy or Unavailable</vt:lpstr>
      <vt:lpstr>Attack 2: Force the media to be busy or unavailable</vt:lpstr>
      <vt:lpstr>Attack 2: Force the media to busy or unavailable</vt:lpstr>
      <vt:lpstr>Attack 2: Force the media to busy or unavailable</vt:lpstr>
      <vt:lpstr>Attack 2: Force the media to busy or unavailable</vt:lpstr>
      <vt:lpstr>Damage the Media</vt:lpstr>
      <vt:lpstr>Attack 3: Damage the media</vt:lpstr>
      <vt:lpstr>Attack 3: Damage the media</vt:lpstr>
      <vt:lpstr>Attack 3: Damage the media</vt:lpstr>
      <vt:lpstr>Attack 3: Damage the media</vt:lpstr>
      <vt:lpstr>File-based attacks</vt:lpstr>
      <vt:lpstr>Assign an Invalid File Name</vt:lpstr>
      <vt:lpstr>Attack 4: Assign an invalid file name</vt:lpstr>
      <vt:lpstr>Attack 4: Assign an invalid file name</vt:lpstr>
      <vt:lpstr>Attack 4: Assign an invalid file name</vt:lpstr>
      <vt:lpstr>Attack 4: Assign an invalid file name</vt:lpstr>
      <vt:lpstr>Vary File Access Permissions</vt:lpstr>
      <vt:lpstr>Attack 5: Vary file access permissions</vt:lpstr>
      <vt:lpstr>Attack 5: Vary file access permissions</vt:lpstr>
      <vt:lpstr>Attack 5: Vary file access permissions</vt:lpstr>
      <vt:lpstr>Attack 5: Vary file access permissions</vt:lpstr>
      <vt:lpstr>Vary or Corrupt File Contents</vt:lpstr>
      <vt:lpstr>Attack 6: Vary or corrupt file contents</vt:lpstr>
      <vt:lpstr>Attack 6: Vary or corrupt file contents</vt:lpstr>
      <vt:lpstr>Attack 6: Vary or corrupt file contents</vt:lpstr>
      <vt:lpstr>Attack 6: Vary or corrupt file contents</vt:lpstr>
      <vt:lpstr>Conclusion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from the User Interface</dc:title>
  <dc:creator>Kombol</dc:creator>
  <cp:lastModifiedBy>Information &amp; Technology Services</cp:lastModifiedBy>
  <cp:revision>19</cp:revision>
  <dcterms:created xsi:type="dcterms:W3CDTF">2006-05-21T21:05:06Z</dcterms:created>
  <dcterms:modified xsi:type="dcterms:W3CDTF">2009-04-14T01:42:09Z</dcterms:modified>
</cp:coreProperties>
</file>