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3" r:id="rId4"/>
    <p:sldId id="277" r:id="rId5"/>
    <p:sldId id="264" r:id="rId6"/>
    <p:sldId id="279" r:id="rId7"/>
    <p:sldId id="278" r:id="rId8"/>
    <p:sldId id="265" r:id="rId9"/>
    <p:sldId id="315" r:id="rId10"/>
    <p:sldId id="280" r:id="rId11"/>
    <p:sldId id="316" r:id="rId12"/>
    <p:sldId id="284" r:id="rId13"/>
    <p:sldId id="283" r:id="rId14"/>
    <p:sldId id="282" r:id="rId15"/>
    <p:sldId id="266" r:id="rId16"/>
    <p:sldId id="285" r:id="rId17"/>
    <p:sldId id="286" r:id="rId18"/>
    <p:sldId id="267" r:id="rId19"/>
    <p:sldId id="317" r:id="rId20"/>
    <p:sldId id="324" r:id="rId21"/>
    <p:sldId id="268" r:id="rId22"/>
    <p:sldId id="287" r:id="rId23"/>
    <p:sldId id="325" r:id="rId24"/>
    <p:sldId id="269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318" r:id="rId37"/>
    <p:sldId id="326" r:id="rId38"/>
    <p:sldId id="270" r:id="rId39"/>
    <p:sldId id="323" r:id="rId40"/>
    <p:sldId id="271" r:id="rId41"/>
    <p:sldId id="299" r:id="rId42"/>
    <p:sldId id="300" r:id="rId43"/>
    <p:sldId id="301" r:id="rId44"/>
    <p:sldId id="302" r:id="rId45"/>
    <p:sldId id="303" r:id="rId46"/>
    <p:sldId id="304" r:id="rId47"/>
    <p:sldId id="329" r:id="rId48"/>
    <p:sldId id="322" r:id="rId49"/>
    <p:sldId id="272" r:id="rId50"/>
    <p:sldId id="305" r:id="rId51"/>
    <p:sldId id="306" r:id="rId52"/>
    <p:sldId id="319" r:id="rId53"/>
    <p:sldId id="321" r:id="rId54"/>
    <p:sldId id="273" r:id="rId55"/>
    <p:sldId id="307" r:id="rId56"/>
    <p:sldId id="308" r:id="rId57"/>
    <p:sldId id="309" r:id="rId58"/>
    <p:sldId id="311" r:id="rId59"/>
    <p:sldId id="313" r:id="rId60"/>
    <p:sldId id="320" r:id="rId61"/>
    <p:sldId id="274" r:id="rId62"/>
    <p:sldId id="327" r:id="rId63"/>
    <p:sldId id="275" r:id="rId64"/>
    <p:sldId id="328" r:id="rId65"/>
    <p:sldId id="276" r:id="rId66"/>
    <p:sldId id="314" r:id="rId6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08CC3A11-4308-4E4C-8B88-9A14DF99EE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65C0A-F8A9-47EB-B382-44216F04E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562CF-1144-4C0E-B833-D937362625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FA31B-CE9E-406F-8855-D3B863A5B7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80772-A6DD-42F2-B798-2DED15AD7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65878-591F-4638-B0F2-32F4FE5F72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E99DD-ECCE-4462-8AC8-094396FD15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66067-70EB-4116-8353-7BDB1165E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E33F3-11E3-4447-8CD9-AD9CC9A720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771CF-248D-4AF7-B70D-3A888B38E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1960A-4D94-4BD6-9442-8C2FEFB0BF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D0933EE2-46B3-4F6E-B315-73AD514E55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Tying It Together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Development time line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Typical sequence </a:t>
            </a:r>
          </a:p>
          <a:p>
            <a:pPr lvl="1">
              <a:lnSpc>
                <a:spcPct val="90000"/>
              </a:lnSpc>
            </a:pPr>
            <a:r>
              <a:rPr lang="en-US"/>
              <a:t>Product design </a:t>
            </a:r>
          </a:p>
          <a:p>
            <a:pPr lvl="1">
              <a:lnSpc>
                <a:spcPct val="90000"/>
              </a:lnSpc>
            </a:pPr>
            <a:r>
              <a:rPr lang="en-US"/>
              <a:t>First coding/first functionality </a:t>
            </a:r>
          </a:p>
          <a:p>
            <a:pPr lvl="1">
              <a:lnSpc>
                <a:spcPct val="90000"/>
              </a:lnSpc>
            </a:pPr>
            <a:r>
              <a:rPr lang="en-US"/>
              <a:t>Almost Alpha </a:t>
            </a:r>
          </a:p>
          <a:p>
            <a:pPr lvl="1">
              <a:lnSpc>
                <a:spcPct val="90000"/>
              </a:lnSpc>
            </a:pPr>
            <a:r>
              <a:rPr lang="en-US"/>
              <a:t>Alpha software </a:t>
            </a:r>
          </a:p>
          <a:p>
            <a:pPr lvl="1">
              <a:lnSpc>
                <a:spcPct val="90000"/>
              </a:lnSpc>
            </a:pPr>
            <a:r>
              <a:rPr lang="en-US"/>
              <a:t>Pre-beta </a:t>
            </a:r>
          </a:p>
          <a:p>
            <a:pPr lvl="1">
              <a:lnSpc>
                <a:spcPct val="90000"/>
              </a:lnSpc>
            </a:pPr>
            <a:r>
              <a:rPr lang="en-US"/>
              <a:t>Beta</a:t>
            </a:r>
          </a:p>
          <a:p>
            <a:pPr lvl="1">
              <a:lnSpc>
                <a:spcPct val="90000"/>
              </a:lnSpc>
            </a:pPr>
            <a:r>
              <a:rPr lang="en-US"/>
              <a:t>User interface freeze </a:t>
            </a:r>
          </a:p>
          <a:p>
            <a:pPr lvl="1">
              <a:lnSpc>
                <a:spcPct val="90000"/>
              </a:lnSpc>
            </a:pPr>
            <a:r>
              <a:rPr lang="en-US"/>
              <a:t>Pre-final </a:t>
            </a:r>
          </a:p>
          <a:p>
            <a:pPr lvl="1">
              <a:lnSpc>
                <a:spcPct val="90000"/>
              </a:lnSpc>
            </a:pPr>
            <a:r>
              <a:rPr lang="en-US"/>
              <a:t>Final integrity test </a:t>
            </a:r>
          </a:p>
          <a:p>
            <a:pPr lvl="1">
              <a:lnSpc>
                <a:spcPct val="90000"/>
              </a:lnSpc>
            </a:pPr>
            <a:r>
              <a:rPr lang="en-US"/>
              <a:t>Release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Design/Fragments Coded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Table 13.4a pg. 266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 design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Programming activities during product design </a:t>
            </a:r>
          </a:p>
          <a:p>
            <a:pPr lvl="1"/>
            <a:r>
              <a:rPr lang="en-US"/>
              <a:t>Requirements documents, proposals, and contracts </a:t>
            </a:r>
          </a:p>
          <a:p>
            <a:pPr lvl="1"/>
            <a:r>
              <a:rPr lang="en-US"/>
              <a:t>Coding begins</a:t>
            </a:r>
          </a:p>
          <a:p>
            <a:pPr lvl="1"/>
            <a:r>
              <a:rPr lang="en-US"/>
              <a:t>Detailed internal and external design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 design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Marketing activities during product design </a:t>
            </a:r>
          </a:p>
          <a:p>
            <a:pPr lvl="1"/>
            <a:r>
              <a:rPr lang="en-US"/>
              <a:t>Research </a:t>
            </a:r>
          </a:p>
          <a:p>
            <a:pPr lvl="1"/>
            <a:r>
              <a:rPr lang="en-US"/>
              <a:t>Define product </a:t>
            </a:r>
          </a:p>
          <a:p>
            <a:pPr lvl="2"/>
            <a:r>
              <a:rPr lang="en-US"/>
              <a:t>Survey customers </a:t>
            </a:r>
          </a:p>
          <a:p>
            <a:pPr lvl="2"/>
            <a:r>
              <a:rPr lang="en-US"/>
              <a:t>Competitive analysis </a:t>
            </a:r>
          </a:p>
          <a:p>
            <a:pPr lvl="2"/>
            <a:r>
              <a:rPr lang="en-US"/>
              <a:t>Define features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 design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Documentation activities during product design </a:t>
            </a:r>
          </a:p>
          <a:p>
            <a:pPr lvl="1"/>
            <a:r>
              <a:rPr lang="en-US"/>
              <a:t>Help draft specifications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design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01000" cy="44958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Testing activities </a:t>
            </a:r>
            <a:r>
              <a:rPr lang="en-US" dirty="0"/>
              <a:t>during product design phase:</a:t>
            </a:r>
          </a:p>
          <a:p>
            <a:pPr lvl="1"/>
            <a:r>
              <a:rPr lang="en-US" dirty="0"/>
              <a:t>? Review product design ?</a:t>
            </a:r>
          </a:p>
          <a:p>
            <a:pPr lvl="2"/>
            <a:r>
              <a:rPr lang="en-US" dirty="0"/>
              <a:t>If you can</a:t>
            </a:r>
          </a:p>
          <a:p>
            <a:pPr lvl="1"/>
            <a:r>
              <a:rPr lang="en-US" dirty="0"/>
              <a:t>Prepare for test automation </a:t>
            </a:r>
          </a:p>
          <a:p>
            <a:pPr lvl="1"/>
            <a:r>
              <a:rPr lang="en-US" dirty="0"/>
              <a:t>Create acceptance tests </a:t>
            </a:r>
          </a:p>
          <a:p>
            <a:pPr lvl="1"/>
            <a:r>
              <a:rPr lang="en-US" dirty="0"/>
              <a:t>Analyze stability of acquisitions </a:t>
            </a:r>
          </a:p>
          <a:p>
            <a:pPr lvl="1"/>
            <a:r>
              <a:rPr lang="en-US" dirty="0"/>
              <a:t>Analyze customer data* </a:t>
            </a:r>
          </a:p>
          <a:p>
            <a:pPr lvl="1"/>
            <a:r>
              <a:rPr lang="en-US" dirty="0"/>
              <a:t>Reviewing user interface for consistency </a:t>
            </a:r>
          </a:p>
          <a:p>
            <a:pPr lvl="1"/>
            <a:r>
              <a:rPr lang="en-US" dirty="0"/>
              <a:t>Negotiate early testing milestones </a:t>
            </a:r>
          </a:p>
          <a:p>
            <a:pPr lvl="1"/>
            <a:r>
              <a:rPr lang="en-US" dirty="0"/>
              <a:t>Other early preparation for testing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 Design – Customer Data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reviews </a:t>
            </a:r>
          </a:p>
          <a:p>
            <a:r>
              <a:rPr lang="en-US"/>
              <a:t>Letters </a:t>
            </a:r>
          </a:p>
          <a:p>
            <a:r>
              <a:rPr lang="en-US"/>
              <a:t>Phone calls </a:t>
            </a:r>
          </a:p>
          <a:p>
            <a:r>
              <a:rPr lang="en-US"/>
              <a:t>Focus groups </a:t>
            </a:r>
          </a:p>
          <a:p>
            <a:r>
              <a:rPr lang="en-US"/>
              <a:t>Telephone surveys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 Design – Customer Data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want to find </a:t>
            </a:r>
          </a:p>
          <a:p>
            <a:pPr lvl="1"/>
            <a:r>
              <a:rPr lang="en-US"/>
              <a:t>Bugs missed last time</a:t>
            </a:r>
          </a:p>
          <a:p>
            <a:pPr lvl="2"/>
            <a:r>
              <a:rPr lang="en-US"/>
              <a:t>Severity of bugs missed last time </a:t>
            </a:r>
          </a:p>
          <a:p>
            <a:pPr lvl="2"/>
            <a:r>
              <a:rPr lang="en-US"/>
              <a:t>Quantity</a:t>
            </a:r>
          </a:p>
          <a:p>
            <a:pPr lvl="1"/>
            <a:r>
              <a:rPr lang="en-US"/>
              <a:t>Justify the expense of more testing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Fragments coded: first functionality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Programming activities after first functionality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product is going through design improvements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Additional function and code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Testing activities </a:t>
            </a:r>
            <a:r>
              <a:rPr lang="en-US" sz="2400" dirty="0"/>
              <a:t>after first functionality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Start </a:t>
            </a:r>
            <a:r>
              <a:rPr lang="en-US" sz="2000" dirty="0"/>
              <a:t>testing as soon as stable code is available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Set objectives 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Key testing tasks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Who tests 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How long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As soon as function exists and is stable 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Test, test, test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Almost Alpha/Alpha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Table 13.4b pg 268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We’ve covered all the basic individual pieces</a:t>
            </a:r>
          </a:p>
          <a:p>
            <a:r>
              <a:rPr lang="en-US"/>
              <a:t>We’ll now try to put the whole thing together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 Alpha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Almost Alpha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of the core programming is finished </a:t>
            </a:r>
          </a:p>
          <a:p>
            <a:pPr lvl="1"/>
            <a:r>
              <a:rPr lang="en-US" dirty="0"/>
              <a:t>Got a feeling for character and style </a:t>
            </a:r>
          </a:p>
          <a:p>
            <a:pPr lvl="1"/>
            <a:r>
              <a:rPr lang="en-US" dirty="0" smtClean="0"/>
              <a:t>Note: this </a:t>
            </a:r>
            <a:r>
              <a:rPr lang="en-US" dirty="0"/>
              <a:t>may be </a:t>
            </a:r>
            <a:r>
              <a:rPr lang="en-US" dirty="0" smtClean="0"/>
              <a:t>a testing </a:t>
            </a:r>
            <a:r>
              <a:rPr lang="en-US" dirty="0"/>
              <a:t>starting point also </a:t>
            </a:r>
          </a:p>
          <a:p>
            <a:pPr lvl="1"/>
            <a:endParaRPr lang="en-US" dirty="0"/>
          </a:p>
          <a:p>
            <a:r>
              <a:rPr lang="en-US" dirty="0"/>
              <a:t>Programming activities </a:t>
            </a:r>
          </a:p>
          <a:p>
            <a:pPr lvl="1"/>
            <a:r>
              <a:rPr lang="en-US" dirty="0"/>
              <a:t>Final specifications designing coding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Almost Alpha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Documentation activities when almost alpha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Review documentation plan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Review the manuals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Review help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Testing activities when almost Alpha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Order equipment for in-house testing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Try to get free machines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If not done yet start, start setting test objectives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Prepare the first draft of the test plan 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To create just enough documentation to be effective but not waste time documenting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Start the mainstream tests 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Look for the obvious, high profile errors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</a:t>
            </a:r>
            <a:endParaRPr 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Definition of alpha varies: pick one </a:t>
            </a:r>
          </a:p>
          <a:p>
            <a:pPr lvl="1"/>
            <a:r>
              <a:rPr lang="en-US" sz="2000" dirty="0"/>
              <a:t>Most functionality </a:t>
            </a:r>
            <a:r>
              <a:rPr lang="en-US" sz="2000" dirty="0" smtClean="0"/>
              <a:t>present</a:t>
            </a:r>
          </a:p>
          <a:p>
            <a:pPr lvl="2"/>
            <a:r>
              <a:rPr lang="en-US" sz="1600" dirty="0" smtClean="0"/>
              <a:t>A </a:t>
            </a:r>
            <a:r>
              <a:rPr lang="en-US" sz="1600" dirty="0"/>
              <a:t>few functions may be missing or unstable </a:t>
            </a:r>
          </a:p>
          <a:p>
            <a:pPr lvl="1"/>
            <a:r>
              <a:rPr lang="en-US" sz="2000" dirty="0"/>
              <a:t>All functions </a:t>
            </a:r>
            <a:r>
              <a:rPr lang="en-US" sz="2000" dirty="0" smtClean="0"/>
              <a:t>coded</a:t>
            </a:r>
          </a:p>
          <a:p>
            <a:pPr lvl="2"/>
            <a:r>
              <a:rPr lang="en-US" sz="1600" dirty="0" smtClean="0"/>
              <a:t>Some </a:t>
            </a:r>
            <a:r>
              <a:rPr lang="en-US" sz="1600" dirty="0"/>
              <a:t>functions may have severe </a:t>
            </a:r>
            <a:r>
              <a:rPr lang="en-US" sz="1600" dirty="0" smtClean="0"/>
              <a:t>bugs</a:t>
            </a:r>
          </a:p>
          <a:p>
            <a:pPr lvl="2"/>
            <a:r>
              <a:rPr lang="en-US" sz="1600" dirty="0" smtClean="0"/>
              <a:t>Some </a:t>
            </a:r>
            <a:r>
              <a:rPr lang="en-US" sz="1600" dirty="0"/>
              <a:t>devices of each type were </a:t>
            </a:r>
            <a:r>
              <a:rPr lang="en-US" sz="1600" dirty="0" smtClean="0"/>
              <a:t>coded</a:t>
            </a:r>
          </a:p>
          <a:p>
            <a:pPr lvl="3"/>
            <a:r>
              <a:rPr lang="en-US" sz="1400" dirty="0" smtClean="0"/>
              <a:t>Perhaps </a:t>
            </a:r>
            <a:r>
              <a:rPr lang="en-US" sz="1400" dirty="0"/>
              <a:t>only a few of each type </a:t>
            </a:r>
            <a:r>
              <a:rPr lang="en-US" sz="1400" dirty="0" smtClean="0"/>
              <a:t>work</a:t>
            </a:r>
          </a:p>
          <a:p>
            <a:pPr lvl="2"/>
            <a:r>
              <a:rPr lang="en-US" sz="1600" dirty="0" smtClean="0"/>
              <a:t>Specification </a:t>
            </a:r>
            <a:r>
              <a:rPr lang="en-US" sz="1600" dirty="0"/>
              <a:t>and design are substantially complete and no significant coding risks left </a:t>
            </a:r>
          </a:p>
          <a:p>
            <a:pPr lvl="1"/>
            <a:r>
              <a:rPr lang="en-US" sz="2000" dirty="0"/>
              <a:t>At alpha, all core routines are </a:t>
            </a:r>
            <a:r>
              <a:rPr lang="en-US" sz="2000" dirty="0" smtClean="0"/>
              <a:t>complete</a:t>
            </a:r>
          </a:p>
          <a:p>
            <a:pPr lvl="2"/>
            <a:r>
              <a:rPr lang="en-US" sz="1600" dirty="0" smtClean="0"/>
              <a:t>All </a:t>
            </a:r>
            <a:r>
              <a:rPr lang="en-US" sz="1600" dirty="0"/>
              <a:t>critical added features are </a:t>
            </a:r>
            <a:r>
              <a:rPr lang="en-US" sz="1600" dirty="0" smtClean="0"/>
              <a:t>in</a:t>
            </a:r>
          </a:p>
          <a:p>
            <a:pPr lvl="2"/>
            <a:r>
              <a:rPr lang="en-US" sz="1600" dirty="0" smtClean="0"/>
              <a:t>Minimal </a:t>
            </a:r>
            <a:r>
              <a:rPr lang="en-US" sz="1600" dirty="0"/>
              <a:t>acceptable product is </a:t>
            </a:r>
            <a:r>
              <a:rPr lang="en-US" sz="1600" dirty="0" smtClean="0"/>
              <a:t>complete</a:t>
            </a:r>
          </a:p>
          <a:p>
            <a:pPr lvl="2"/>
            <a:r>
              <a:rPr lang="en-US" sz="1600" dirty="0" smtClean="0"/>
              <a:t>Base product usable, </a:t>
            </a:r>
            <a:r>
              <a:rPr lang="en-US" sz="1600" dirty="0"/>
              <a:t>but many features are yet to be </a:t>
            </a:r>
            <a:r>
              <a:rPr lang="en-US" sz="1600" dirty="0" smtClean="0"/>
              <a:t>added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Programming activities after Alpha </a:t>
            </a:r>
          </a:p>
          <a:p>
            <a:pPr lvl="1">
              <a:lnSpc>
                <a:spcPct val="90000"/>
              </a:lnSpc>
            </a:pPr>
            <a:r>
              <a:rPr lang="en-US"/>
              <a:t>Finish features </a:t>
            </a:r>
          </a:p>
          <a:p>
            <a:pPr lvl="1">
              <a:lnSpc>
                <a:spcPct val="90000"/>
              </a:lnSpc>
            </a:pPr>
            <a:r>
              <a:rPr lang="en-US"/>
              <a:t>Fix bugs </a:t>
            </a:r>
          </a:p>
          <a:p>
            <a:pPr lvl="1">
              <a:lnSpc>
                <a:spcPct val="90000"/>
              </a:lnSpc>
            </a:pPr>
            <a:r>
              <a:rPr lang="en-US"/>
              <a:t>Revise the design </a:t>
            </a:r>
          </a:p>
          <a:p>
            <a:pPr>
              <a:lnSpc>
                <a:spcPct val="90000"/>
              </a:lnSpc>
            </a:pPr>
            <a:r>
              <a:rPr lang="en-US"/>
              <a:t>Marketing activities after Alpha </a:t>
            </a:r>
          </a:p>
          <a:p>
            <a:pPr lvl="1">
              <a:lnSpc>
                <a:spcPct val="90000"/>
              </a:lnSpc>
            </a:pPr>
            <a:r>
              <a:rPr lang="en-US"/>
              <a:t>Package design and marketing literature </a:t>
            </a:r>
          </a:p>
          <a:p>
            <a:pPr lvl="1">
              <a:lnSpc>
                <a:spcPct val="90000"/>
              </a:lnSpc>
            </a:pPr>
            <a:r>
              <a:rPr lang="en-US"/>
              <a:t>Project dates calculated backwards from announce date</a:t>
            </a:r>
          </a:p>
          <a:p>
            <a:pPr lvl="2">
              <a:lnSpc>
                <a:spcPct val="90000"/>
              </a:lnSpc>
            </a:pPr>
            <a:r>
              <a:rPr lang="en-US"/>
              <a:t>(not a good way to do project management)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Testing activities after Alpha </a:t>
            </a:r>
          </a:p>
          <a:p>
            <a:r>
              <a:rPr lang="en-US"/>
              <a:t>Immediately: </a:t>
            </a:r>
          </a:p>
          <a:p>
            <a:pPr lvl="1"/>
            <a:r>
              <a:rPr lang="en-US"/>
              <a:t>Start with a bang </a:t>
            </a:r>
          </a:p>
          <a:p>
            <a:pPr lvl="1"/>
            <a:r>
              <a:rPr lang="en-US"/>
              <a:t>Learn the product </a:t>
            </a:r>
          </a:p>
          <a:p>
            <a:pPr lvl="1"/>
            <a:r>
              <a:rPr lang="en-US"/>
              <a:t>Make the test plan complete enough for review </a:t>
            </a:r>
          </a:p>
          <a:p>
            <a:pPr lvl="1"/>
            <a:r>
              <a:rPr lang="en-US"/>
              <a:t>Raise design issues </a:t>
            </a:r>
          </a:p>
          <a:p>
            <a:pPr lvl="1"/>
            <a:r>
              <a:rPr lang="en-US"/>
              <a:t>Test the manual </a:t>
            </a:r>
          </a:p>
          <a:p>
            <a:pPr lvl="1"/>
            <a:r>
              <a:rPr lang="en-US"/>
              <a:t>Assess the products overall quality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Shortly after Alpha </a:t>
            </a:r>
          </a:p>
          <a:p>
            <a:pPr lvl="1"/>
            <a:r>
              <a:rPr lang="en-US"/>
              <a:t>Get sign off on final list of supported devices </a:t>
            </a:r>
          </a:p>
          <a:p>
            <a:pPr lvl="1"/>
            <a:r>
              <a:rPr lang="en-US"/>
              <a:t>Start the first round of device testing </a:t>
            </a:r>
          </a:p>
          <a:p>
            <a:pPr lvl="1"/>
            <a:r>
              <a:rPr lang="en-US"/>
              <a:t>Begin adding regression tests to the test plan </a:t>
            </a:r>
          </a:p>
          <a:p>
            <a:pPr lvl="1"/>
            <a:r>
              <a:rPr lang="en-US"/>
              <a:t>Review resource needs and publish testing milestones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As Alpha progresses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Develop and publish acceptance tests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Layout and fill in test planning lists and charts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The whole shebang of lists, charts and matrices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Input and output of boundary charts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Function list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List of all error messages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All devices configuration test matrices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Benchmarks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Descriptions of load and stress tests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Strategies for data flow tests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Charts for every function of every key area of the program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Strategies to find race conditions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Memory and activity charts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Etc., etc.,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Finally start working on automated tests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Archive nontrivial data files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Archive any reusable batch files, test drivers, data files, and captured series of keystrokes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Prepare printer test files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Prepare configuration tests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Automate the acceptance test </a:t>
            </a:r>
          </a:p>
          <a:p>
            <a:pPr>
              <a:lnSpc>
                <a:spcPct val="80000"/>
              </a:lnSpc>
            </a:pPr>
            <a:r>
              <a:rPr lang="en-US" sz="1800"/>
              <a:t>Watch out for tradeoffs 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rgbClr val="33CC33"/>
                </a:solidFill>
              </a:rPr>
              <a:t>Automate</a:t>
            </a:r>
            <a:r>
              <a:rPr lang="en-US" sz="1600"/>
              <a:t> as early as possible for maximum payoff 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rgbClr val="FF0000"/>
                </a:solidFill>
              </a:rPr>
              <a:t>Do not automate</a:t>
            </a:r>
            <a:r>
              <a:rPr lang="en-US" sz="1600"/>
              <a:t> early in case of changes  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rgbClr val="33CC33"/>
                </a:solidFill>
              </a:rPr>
              <a:t>Automate</a:t>
            </a:r>
            <a:r>
              <a:rPr lang="en-US" sz="1600"/>
              <a:t> early for productivity 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rgbClr val="FF0000"/>
                </a:solidFill>
              </a:rPr>
              <a:t>Do not automate</a:t>
            </a:r>
            <a:r>
              <a:rPr lang="en-US" sz="1600"/>
              <a:t> early because changes will cause changes in the automation routine and waste productivity 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rgbClr val="33CC33"/>
                </a:solidFill>
              </a:rPr>
              <a:t>Automate</a:t>
            </a:r>
            <a:r>
              <a:rPr lang="en-US" sz="1600"/>
              <a:t> early to create a standard acceptance test 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rgbClr val="FF0000"/>
                </a:solidFill>
              </a:rPr>
              <a:t>Do not automate</a:t>
            </a:r>
            <a:r>
              <a:rPr lang="en-US" sz="1600"/>
              <a:t> early to avoid political problems  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MY code will not need repeated testing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Again etc., etc.,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development tradeoffs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Every project has constraints </a:t>
            </a:r>
          </a:p>
          <a:p>
            <a:pPr lvl="1"/>
            <a:r>
              <a:rPr lang="en-US"/>
              <a:t>Resources </a:t>
            </a:r>
          </a:p>
          <a:p>
            <a:pPr lvl="2"/>
            <a:r>
              <a:rPr lang="en-US"/>
              <a:t>Time </a:t>
            </a:r>
          </a:p>
          <a:p>
            <a:pPr lvl="2"/>
            <a:r>
              <a:rPr lang="en-US"/>
              <a:t>Money </a:t>
            </a:r>
          </a:p>
          <a:p>
            <a:pPr lvl="2"/>
            <a:r>
              <a:rPr lang="en-US"/>
              <a:t>Physical Resources </a:t>
            </a:r>
          </a:p>
          <a:p>
            <a:pPr lvl="3"/>
            <a:r>
              <a:rPr lang="en-US"/>
              <a:t>Rooms</a:t>
            </a:r>
          </a:p>
          <a:p>
            <a:pPr lvl="3"/>
            <a:r>
              <a:rPr lang="en-US"/>
              <a:t>Equipment</a:t>
            </a:r>
          </a:p>
          <a:p>
            <a:pPr lvl="2"/>
            <a:r>
              <a:rPr lang="en-US"/>
              <a:t>Personnel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Depth versus breadth in testing </a:t>
            </a:r>
          </a:p>
          <a:p>
            <a:pPr lvl="1"/>
            <a:r>
              <a:rPr lang="en-US"/>
              <a:t>A balance</a:t>
            </a:r>
          </a:p>
          <a:p>
            <a:pPr lvl="2"/>
            <a:r>
              <a:rPr lang="en-US"/>
              <a:t>Between finding as wide a variety of errors </a:t>
            </a:r>
          </a:p>
          <a:p>
            <a:pPr lvl="2"/>
            <a:r>
              <a:rPr lang="en-US"/>
              <a:t>Specific processing tests in a function or area</a:t>
            </a:r>
          </a:p>
          <a:p>
            <a:pPr lvl="1"/>
            <a:r>
              <a:rPr lang="en-US"/>
              <a:t>Techniques </a:t>
            </a:r>
          </a:p>
          <a:p>
            <a:pPr lvl="2"/>
            <a:r>
              <a:rPr lang="en-US"/>
              <a:t>Mainstream testing </a:t>
            </a:r>
          </a:p>
          <a:p>
            <a:pPr lvl="2"/>
            <a:r>
              <a:rPr lang="en-US"/>
              <a:t>Guerrilla raids </a:t>
            </a:r>
          </a:p>
          <a:p>
            <a:pPr lvl="2"/>
            <a:r>
              <a:rPr lang="en-US"/>
              <a:t>Intense planned testing</a:t>
            </a:r>
          </a:p>
          <a:p>
            <a:pPr lvl="2"/>
            <a:r>
              <a:rPr lang="en-US"/>
              <a:t>Regression testing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Mainstream testing </a:t>
            </a:r>
          </a:p>
          <a:p>
            <a:pPr lvl="2"/>
            <a:r>
              <a:rPr lang="en-US"/>
              <a:t>“Gentle test”, emulates normal use</a:t>
            </a:r>
          </a:p>
          <a:p>
            <a:pPr lvl="2"/>
            <a:r>
              <a:rPr lang="en-US"/>
              <a:t>Look for errors due to changes due to problem reports  or updates of the program </a:t>
            </a:r>
          </a:p>
          <a:p>
            <a:pPr lvl="2"/>
            <a:r>
              <a:rPr lang="en-US"/>
              <a:t>Use your best tests </a:t>
            </a:r>
          </a:p>
          <a:p>
            <a:pPr lvl="2"/>
            <a:r>
              <a:rPr lang="en-US"/>
              <a:t>Test each area of the program every test cycle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Guerrilla raids </a:t>
            </a:r>
          </a:p>
          <a:p>
            <a:pPr lvl="2"/>
            <a:r>
              <a:rPr lang="en-US"/>
              <a:t>Short specific pointed soirees </a:t>
            </a:r>
          </a:p>
          <a:p>
            <a:pPr lvl="2"/>
            <a:r>
              <a:rPr lang="en-US"/>
              <a:t>Where do you think problems might be </a:t>
            </a:r>
          </a:p>
          <a:p>
            <a:pPr lvl="3"/>
            <a:r>
              <a:rPr lang="en-US"/>
              <a:t>Catch obvious bugs early </a:t>
            </a:r>
          </a:p>
          <a:p>
            <a:pPr lvl="3"/>
            <a:r>
              <a:rPr lang="en-US"/>
              <a:t>Give yourself extra thinking time </a:t>
            </a:r>
          </a:p>
          <a:p>
            <a:pPr lvl="3"/>
            <a:r>
              <a:rPr lang="en-US"/>
              <a:t>Start fixing problems early 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Intense planned testing</a:t>
            </a:r>
          </a:p>
          <a:p>
            <a:pPr lvl="2"/>
            <a:r>
              <a:rPr lang="en-US"/>
              <a:t>Longer series of tests in</a:t>
            </a:r>
          </a:p>
          <a:p>
            <a:pPr lvl="3"/>
            <a:r>
              <a:rPr lang="en-US"/>
              <a:t>Known problem areas</a:t>
            </a:r>
          </a:p>
          <a:p>
            <a:pPr lvl="3"/>
            <a:r>
              <a:rPr lang="en-US"/>
              <a:t>High visibility sections of the program </a:t>
            </a:r>
          </a:p>
          <a:p>
            <a:pPr lvl="3"/>
            <a:r>
              <a:rPr lang="en-US"/>
              <a:t>Most often areas used </a:t>
            </a:r>
          </a:p>
          <a:p>
            <a:pPr lvl="3"/>
            <a:r>
              <a:rPr lang="en-US"/>
              <a:t>Distinguishing features of the program </a:t>
            </a:r>
          </a:p>
          <a:p>
            <a:pPr lvl="3"/>
            <a:r>
              <a:rPr lang="en-US"/>
              <a:t>Areas hardest fixed if there’s problems </a:t>
            </a:r>
          </a:p>
          <a:p>
            <a:pPr lvl="3"/>
            <a:r>
              <a:rPr lang="en-US"/>
              <a:t>Areas you understand the best </a:t>
            </a:r>
          </a:p>
          <a:p>
            <a:pPr lvl="1"/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Regression testing </a:t>
            </a:r>
          </a:p>
          <a:p>
            <a:pPr lvl="2"/>
            <a:r>
              <a:rPr lang="en-US"/>
              <a:t>Double check that an error was fixed and no new errors induced</a:t>
            </a:r>
          </a:p>
          <a:p>
            <a:pPr lvl="2"/>
            <a:r>
              <a:rPr lang="en-US"/>
              <a:t>Do not needed completely retest </a:t>
            </a:r>
          </a:p>
          <a:p>
            <a:pPr lvl="3"/>
            <a:r>
              <a:rPr lang="en-US"/>
              <a:t>Minimum possible to ensure its fixed </a:t>
            </a:r>
          </a:p>
          <a:p>
            <a:pPr lvl="3"/>
            <a:r>
              <a:rPr lang="en-US"/>
              <a:t>Minimum possible to ensure no other problems were created</a:t>
            </a:r>
          </a:p>
          <a:p>
            <a:pPr lvl="2"/>
            <a:r>
              <a:rPr lang="en-US"/>
              <a:t>If possible, vary the tests upon subsequent regression tests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 note on testing cycles </a:t>
            </a:r>
          </a:p>
          <a:p>
            <a:pPr lvl="1"/>
            <a:r>
              <a:rPr lang="en-US" sz="2000"/>
              <a:t>Ideal test cycle </a:t>
            </a:r>
          </a:p>
          <a:p>
            <a:pPr lvl="2"/>
            <a:r>
              <a:rPr lang="en-US" sz="1800"/>
              <a:t>Complete round of tests on one version </a:t>
            </a:r>
          </a:p>
          <a:p>
            <a:pPr lvl="1"/>
            <a:r>
              <a:rPr lang="en-US" sz="2000"/>
              <a:t>In practice </a:t>
            </a:r>
          </a:p>
          <a:p>
            <a:pPr lvl="2"/>
            <a:r>
              <a:rPr lang="en-US" sz="1800"/>
              <a:t>Amount of testing various version to version </a:t>
            </a:r>
          </a:p>
          <a:p>
            <a:pPr lvl="1"/>
            <a:r>
              <a:rPr lang="en-US" sz="2000"/>
              <a:t>Some companies </a:t>
            </a:r>
          </a:p>
          <a:p>
            <a:pPr lvl="2"/>
            <a:r>
              <a:rPr lang="en-US" sz="1800"/>
              <a:t>Each version will have a complete test cycle</a:t>
            </a:r>
          </a:p>
          <a:p>
            <a:pPr lvl="2"/>
            <a:r>
              <a:rPr lang="en-US" sz="1800"/>
              <a:t>After completely tested start a new cycle  </a:t>
            </a:r>
          </a:p>
          <a:p>
            <a:pPr lvl="1"/>
            <a:r>
              <a:rPr lang="en-US" sz="2000"/>
              <a:t>Other companies </a:t>
            </a:r>
          </a:p>
          <a:p>
            <a:pPr lvl="2"/>
            <a:r>
              <a:rPr lang="en-US" sz="1800"/>
              <a:t>Have a new version after a substantial amount of change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Pre-Beta / Beta / UI Freeze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Table 13.4c pg. 270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- Beta</a:t>
            </a:r>
            <a:endParaRPr lang="en-US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Pre-beta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Ensure program ready for beta release </a:t>
            </a:r>
          </a:p>
          <a:p>
            <a:r>
              <a:rPr lang="en-US"/>
              <a:t>Usually have a huge flurry of activity before a beta release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development tradeoffs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Reliability </a:t>
            </a:r>
          </a:p>
          <a:p>
            <a:r>
              <a:rPr lang="en-US"/>
              <a:t>Features </a:t>
            </a:r>
          </a:p>
          <a:p>
            <a:r>
              <a:rPr lang="en-US"/>
              <a:t>Dollars </a:t>
            </a:r>
          </a:p>
          <a:p>
            <a:r>
              <a:rPr lang="en-US"/>
              <a:t>Release date </a:t>
            </a:r>
          </a:p>
          <a:p>
            <a:r>
              <a:rPr lang="en-US"/>
              <a:t>Wasted marketing costs </a:t>
            </a:r>
          </a:p>
          <a:p>
            <a:r>
              <a:rPr lang="en-US"/>
              <a:t>Alternative opportunity cost </a:t>
            </a:r>
          </a:p>
          <a:p>
            <a:r>
              <a:rPr lang="en-US"/>
              <a:t>Absence of current revenue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Beta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Again definition of Beta varies </a:t>
            </a:r>
          </a:p>
          <a:p>
            <a:pPr>
              <a:lnSpc>
                <a:spcPct val="90000"/>
              </a:lnSpc>
            </a:pPr>
            <a:r>
              <a:rPr lang="en-US" sz="2000"/>
              <a:t>Pick one: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People who are external to the company get a version of the product.  There are few serious bugs and you warn people what problems there are in the product.  These are typically end users. 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In the waterfall development environment all features are complete and tested with no major errors.  At least 50% of the device drivers are completed and the device specification is complete.  Product meets any unusual specifications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In the evolutionary development model all essential features are completed.  The base, minimal function has been completely tested .  Desirable features near may not have been added.  All base  functions are  ready for end user trials.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Beta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Programming activities after beta </a:t>
            </a:r>
          </a:p>
          <a:p>
            <a:pPr lvl="1"/>
            <a:r>
              <a:rPr lang="en-US"/>
              <a:t>Finish in the final features to be included </a:t>
            </a:r>
          </a:p>
          <a:p>
            <a:pPr lvl="1"/>
            <a:r>
              <a:rPr lang="en-US"/>
              <a:t>Fix major errors discovered in testing </a:t>
            </a:r>
          </a:p>
          <a:p>
            <a:pPr lvl="1"/>
            <a:r>
              <a:rPr lang="en-US"/>
              <a:t>May add protection code to the beta desks to guard against piracy </a:t>
            </a:r>
          </a:p>
          <a:p>
            <a:pPr lvl="2"/>
            <a:r>
              <a:rPr lang="en-US"/>
              <a:t>Time bombs </a:t>
            </a:r>
          </a:p>
          <a:p>
            <a:pPr lvl="2"/>
            <a:r>
              <a:rPr lang="en-US"/>
              <a:t>Personalize versions </a:t>
            </a:r>
          </a:p>
          <a:p>
            <a:pPr lvl="2"/>
            <a:r>
              <a:rPr lang="en-US"/>
              <a:t>Copy protection </a:t>
            </a:r>
          </a:p>
          <a:p>
            <a:pPr lvl="2"/>
            <a:r>
              <a:rPr lang="en-US"/>
              <a:t>Other proprietary tricks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Beta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Marketing activity after beta </a:t>
            </a:r>
          </a:p>
          <a:p>
            <a:pPr lvl="1"/>
            <a:r>
              <a:rPr lang="en-US"/>
              <a:t>Finish work on packaging and collaterals </a:t>
            </a:r>
          </a:p>
          <a:p>
            <a:pPr lvl="2"/>
            <a:r>
              <a:rPr lang="en-US"/>
              <a:t>Disc label design </a:t>
            </a:r>
          </a:p>
          <a:p>
            <a:pPr lvl="2"/>
            <a:r>
              <a:rPr lang="en-US"/>
              <a:t>Etc.</a:t>
            </a:r>
          </a:p>
          <a:p>
            <a:pPr lvl="1"/>
            <a:r>
              <a:rPr lang="en-US"/>
              <a:t>Work with beta sites to resolve complaints </a:t>
            </a:r>
          </a:p>
          <a:p>
            <a:r>
              <a:rPr lang="en-US"/>
              <a:t>Documentation activities after beta </a:t>
            </a:r>
          </a:p>
          <a:p>
            <a:pPr lvl="1"/>
            <a:r>
              <a:rPr lang="en-US"/>
              <a:t>Continue the manual development </a:t>
            </a:r>
          </a:p>
          <a:p>
            <a:pPr lvl="1"/>
            <a:r>
              <a:rPr lang="en-US"/>
              <a:t>Add technical tables, troubleshooting tips,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Beta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Testing activities after beta </a:t>
            </a:r>
          </a:p>
          <a:p>
            <a:pPr lvl="1"/>
            <a:r>
              <a:rPr lang="en-US"/>
              <a:t>The product should be fairly stable at this point </a:t>
            </a:r>
          </a:p>
          <a:p>
            <a:pPr lvl="1"/>
            <a:r>
              <a:rPr lang="en-US"/>
              <a:t>Have project manager sign off on test plan </a:t>
            </a:r>
          </a:p>
          <a:p>
            <a:pPr lvl="1"/>
            <a:r>
              <a:rPr lang="en-US"/>
              <a:t>Start deepening the tests which </a:t>
            </a:r>
          </a:p>
          <a:p>
            <a:pPr lvl="2"/>
            <a:r>
              <a:rPr lang="en-US"/>
              <a:t>Start the really nasty tests </a:t>
            </a:r>
          </a:p>
          <a:p>
            <a:pPr lvl="2"/>
            <a:r>
              <a:rPr lang="en-US"/>
              <a:t>Check code fixes after every new version </a:t>
            </a:r>
          </a:p>
          <a:p>
            <a:pPr lvl="2"/>
            <a:r>
              <a:rPr lang="en-US"/>
              <a:t>Complete a full round of testing on all devices </a:t>
            </a:r>
          </a:p>
          <a:p>
            <a:pPr lvl="2"/>
            <a:r>
              <a:rPr lang="en-US"/>
              <a:t>Continue automating tests </a:t>
            </a:r>
          </a:p>
          <a:p>
            <a:pPr lvl="2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Beta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Testing activities after beta</a:t>
            </a:r>
          </a:p>
          <a:p>
            <a:pPr lvl="1"/>
            <a:r>
              <a:rPr lang="en-US"/>
              <a:t>Get the word out on testing status </a:t>
            </a:r>
          </a:p>
          <a:p>
            <a:pPr lvl="2"/>
            <a:r>
              <a:rPr lang="en-US"/>
              <a:t>Circulate the summary and status reports </a:t>
            </a:r>
          </a:p>
          <a:p>
            <a:pPr lvl="2"/>
            <a:r>
              <a:rPr lang="en-US"/>
              <a:t>Be political in your reports </a:t>
            </a:r>
          </a:p>
          <a:p>
            <a:pPr lvl="3"/>
            <a:r>
              <a:rPr lang="en-US"/>
              <a:t>Be factual </a:t>
            </a:r>
          </a:p>
          <a:p>
            <a:pPr lvl="3"/>
            <a:r>
              <a:rPr lang="en-US"/>
              <a:t>Don’t emphasize irrelevant points </a:t>
            </a:r>
          </a:p>
          <a:p>
            <a:pPr lvl="2"/>
            <a:r>
              <a:rPr lang="en-US"/>
              <a:t>Be careful adding testers near the end of a project </a:t>
            </a:r>
          </a:p>
          <a:p>
            <a:pPr lvl="2"/>
            <a:r>
              <a:rPr lang="en-US"/>
              <a:t>Circulate the lists of deferred problems </a:t>
            </a:r>
          </a:p>
          <a:p>
            <a:pPr lvl="2"/>
            <a:r>
              <a:rPr lang="en-US"/>
              <a:t>Circulate the list of open user interface issues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Beta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Testing activities after beta</a:t>
            </a:r>
          </a:p>
          <a:p>
            <a:pPr lvl="1"/>
            <a:r>
              <a:rPr lang="en-US"/>
              <a:t>Review of the manuals </a:t>
            </a:r>
          </a:p>
          <a:p>
            <a:pPr lvl="2"/>
            <a:r>
              <a:rPr lang="en-US"/>
              <a:t>Make sure they’re up to date </a:t>
            </a:r>
          </a:p>
          <a:p>
            <a:pPr lvl="2"/>
            <a:r>
              <a:rPr lang="en-US"/>
              <a:t>Warn writers of impending changes </a:t>
            </a:r>
          </a:p>
          <a:p>
            <a:pPr lvl="2"/>
            <a:r>
              <a:rPr lang="en-US"/>
              <a:t>Double check for features that aren’t explained or not explained clearly enough </a:t>
            </a:r>
          </a:p>
          <a:p>
            <a:pPr lvl="2"/>
            <a:r>
              <a:rPr lang="en-US"/>
              <a:t>Have all testers double check the latest version of the manual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Beta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Outside beta tests </a:t>
            </a:r>
          </a:p>
          <a:p>
            <a:pPr lvl="1"/>
            <a:r>
              <a:rPr lang="en-US"/>
              <a:t>Try other resources </a:t>
            </a:r>
          </a:p>
          <a:p>
            <a:pPr lvl="2"/>
            <a:r>
              <a:rPr lang="en-US"/>
              <a:t>Expert consulting </a:t>
            </a:r>
          </a:p>
          <a:p>
            <a:pPr lvl="2"/>
            <a:r>
              <a:rPr lang="en-US"/>
              <a:t>Marketing and testimonial reviews </a:t>
            </a:r>
          </a:p>
          <a:p>
            <a:pPr lvl="2"/>
            <a:r>
              <a:rPr lang="en-US"/>
              <a:t>Marketing profile customer uses </a:t>
            </a:r>
          </a:p>
          <a:p>
            <a:pPr lvl="2"/>
            <a:r>
              <a:rPr lang="en-US"/>
              <a:t>Profile the customer and polish the design </a:t>
            </a:r>
          </a:p>
          <a:p>
            <a:pPr lvl="2"/>
            <a:r>
              <a:rPr lang="en-US"/>
              <a:t>Check for compatibility with specific equipment </a:t>
            </a:r>
          </a:p>
          <a:p>
            <a:pPr lvl="3"/>
            <a:r>
              <a:rPr lang="en-US"/>
              <a:t>Send a program to a knowledgeable user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FF0000"/>
                </a:solidFill>
              </a:rPr>
              <a:t>Resume 3/30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 Freeze</a:t>
            </a:r>
            <a:endParaRPr lang="en-US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Interface (UI) Freeze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 this point no </a:t>
            </a:r>
            <a:r>
              <a:rPr lang="en-US" i="1" u="sng"/>
              <a:t>visible</a:t>
            </a:r>
            <a:r>
              <a:rPr lang="en-US"/>
              <a:t> changes will be made </a:t>
            </a:r>
          </a:p>
          <a:p>
            <a:pPr lvl="1"/>
            <a:r>
              <a:rPr lang="en-US"/>
              <a:t>Exceptions only for disasters </a:t>
            </a:r>
          </a:p>
          <a:p>
            <a:pPr lvl="1"/>
            <a:r>
              <a:rPr lang="en-US"/>
              <a:t>Approaching the UI freeze </a:t>
            </a:r>
          </a:p>
          <a:p>
            <a:pPr lvl="2"/>
            <a:r>
              <a:rPr lang="en-US"/>
              <a:t>Creates a flurry of errors generated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development models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Waterfall </a:t>
            </a:r>
            <a:r>
              <a:rPr lang="en-US" sz="2400" dirty="0" smtClean="0"/>
              <a:t>Method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“Traditional” method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Tradeoffs </a:t>
            </a:r>
            <a:r>
              <a:rPr lang="en-US" sz="2000" dirty="0" smtClean="0"/>
              <a:t>if project running late</a:t>
            </a:r>
            <a:r>
              <a:rPr lang="en-US" sz="2000" dirty="0"/>
              <a:t>: 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Features 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All requirements planning and specification of all features done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Eliminating  features have little impact on cost or schedule 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Redesigning features very expensive 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Dollars 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Easy to add programmers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Release date 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Little sense to  drop anything 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Reliability 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Intense pressure to stop testing and ship product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UI Freeze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Programming activities after UI freeze </a:t>
            </a:r>
          </a:p>
          <a:p>
            <a:pPr lvl="1"/>
            <a:r>
              <a:rPr lang="en-US" sz="2000"/>
              <a:t>Internal bug fixes</a:t>
            </a:r>
          </a:p>
          <a:p>
            <a:pPr lvl="1"/>
            <a:r>
              <a:rPr lang="en-US" sz="2000"/>
              <a:t>Performance enhancements </a:t>
            </a:r>
          </a:p>
          <a:p>
            <a:r>
              <a:rPr lang="en-US" sz="2400"/>
              <a:t>Marketing activities after UI freeze </a:t>
            </a:r>
          </a:p>
          <a:p>
            <a:pPr lvl="1"/>
            <a:r>
              <a:rPr lang="en-US" sz="2000"/>
              <a:t>Marketing is busily showing the product </a:t>
            </a:r>
          </a:p>
          <a:p>
            <a:pPr lvl="1"/>
            <a:r>
              <a:rPr lang="en-US" sz="2000"/>
              <a:t>“Beating down” customers </a:t>
            </a:r>
          </a:p>
          <a:p>
            <a:r>
              <a:rPr lang="en-US" sz="2400"/>
              <a:t>Documentation activities after freeze </a:t>
            </a:r>
          </a:p>
          <a:p>
            <a:pPr lvl="1"/>
            <a:r>
              <a:rPr lang="en-US" sz="2000"/>
              <a:t>Help text is usually frozen </a:t>
            </a:r>
          </a:p>
          <a:p>
            <a:pPr lvl="1"/>
            <a:r>
              <a:rPr lang="en-US" sz="2000"/>
              <a:t>Good time for final review of the accuracy of the manual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UI Freeze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Testing activities after UI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Start on testing the manuals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Prune the list of regression tests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Eliminate similar tests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Reconsider ineffective tests 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Ones that always pass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Double check open bug reports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Retest all open bugs 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Have they been fixed and not closed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Look for ways to simplify reports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Deal effectively with ignored bugs 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Was the report lost 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Were the programmers too busy to fix these errors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Politically highlight and get resolutions in place for these problems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Pre-Final / Final Test / Release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Table 13.4d pg. 272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- Final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Pre-final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Maybe the same as UI </a:t>
            </a:r>
          </a:p>
          <a:p>
            <a:r>
              <a:rPr lang="en-US"/>
              <a:t>Programming activities during pre-final </a:t>
            </a:r>
          </a:p>
          <a:p>
            <a:pPr lvl="1"/>
            <a:r>
              <a:rPr lang="en-US"/>
              <a:t>Only fix problems directed by project manager </a:t>
            </a:r>
          </a:p>
          <a:p>
            <a:r>
              <a:rPr lang="en-US"/>
              <a:t>Documentation activities during pre-final </a:t>
            </a:r>
          </a:p>
          <a:p>
            <a:pPr lvl="1"/>
            <a:r>
              <a:rPr lang="en-US"/>
              <a:t>Writers are creating the supplements, that is the last minute details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Pre-final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Testing activities during pre final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Last chance to find bugs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Keep looking for terrible problems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Make sure bug fixes didn’t break anything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Tie up loose ends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Any the tests not completed?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Any hardware not completely tested?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Any tasks not completed? 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Complete one final round of testing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Devices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All fixed bugs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Circulate the final deferred bug list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Pre-final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Rating the reliability of the product </a:t>
            </a:r>
          </a:p>
          <a:p>
            <a:pPr lvl="1"/>
            <a:r>
              <a:rPr lang="en-US" sz="2000"/>
              <a:t>Is this product ready for release! </a:t>
            </a:r>
          </a:p>
          <a:p>
            <a:pPr lvl="2"/>
            <a:r>
              <a:rPr lang="en-US" sz="1800"/>
              <a:t>Has it met the products designed functionality, capabilities, usability, and reliability?</a:t>
            </a:r>
          </a:p>
          <a:p>
            <a:pPr lvl="2"/>
            <a:r>
              <a:rPr lang="en-US" sz="1800"/>
              <a:t>And he got rid of most of the errors a customer will encounter </a:t>
            </a:r>
          </a:p>
          <a:p>
            <a:pPr lvl="1"/>
            <a:r>
              <a:rPr lang="en-US" sz="2000"/>
              <a:t>Four levels of reliability </a:t>
            </a:r>
          </a:p>
          <a:p>
            <a:pPr lvl="2"/>
            <a:r>
              <a:rPr lang="en-US" sz="1800"/>
              <a:t>Low reliability </a:t>
            </a:r>
          </a:p>
          <a:p>
            <a:pPr lvl="2"/>
            <a:r>
              <a:rPr lang="en-US" sz="1800"/>
              <a:t>Medium reliability </a:t>
            </a:r>
          </a:p>
          <a:p>
            <a:pPr lvl="2"/>
            <a:r>
              <a:rPr lang="en-US" sz="1800"/>
              <a:t>High reliability </a:t>
            </a:r>
          </a:p>
          <a:p>
            <a:pPr lvl="2"/>
            <a:r>
              <a:rPr lang="en-US" sz="1800"/>
              <a:t>Unknown reliability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Pre-final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Minimum reliability </a:t>
            </a:r>
          </a:p>
          <a:p>
            <a:pPr lvl="1">
              <a:lnSpc>
                <a:spcPct val="90000"/>
              </a:lnSpc>
            </a:pPr>
            <a:r>
              <a:rPr lang="en-US"/>
              <a:t>What are the company’s minimum standards </a:t>
            </a:r>
          </a:p>
          <a:p>
            <a:pPr lvl="1">
              <a:lnSpc>
                <a:spcPct val="90000"/>
              </a:lnSpc>
            </a:pPr>
            <a:r>
              <a:rPr lang="en-US"/>
              <a:t>Typical minimums </a:t>
            </a:r>
          </a:p>
          <a:p>
            <a:pPr lvl="2">
              <a:lnSpc>
                <a:spcPct val="90000"/>
              </a:lnSpc>
            </a:pPr>
            <a:r>
              <a:rPr lang="en-US"/>
              <a:t>All input data boundaries have been checked </a:t>
            </a:r>
          </a:p>
          <a:p>
            <a:pPr lvl="2">
              <a:lnSpc>
                <a:spcPct val="90000"/>
              </a:lnSpc>
            </a:pPr>
            <a:r>
              <a:rPr lang="en-US"/>
              <a:t>The final version of the manual has been checked </a:t>
            </a:r>
          </a:p>
          <a:p>
            <a:pPr lvl="2">
              <a:lnSpc>
                <a:spcPct val="90000"/>
              </a:lnSpc>
            </a:pPr>
            <a:r>
              <a:rPr lang="en-US"/>
              <a:t>All primary configurations have been checked </a:t>
            </a:r>
          </a:p>
          <a:p>
            <a:pPr lvl="2">
              <a:lnSpc>
                <a:spcPct val="90000"/>
              </a:lnSpc>
            </a:pPr>
            <a:r>
              <a:rPr lang="en-US"/>
              <a:t>All data that the customer can possibly enter won’t give you the “BSOD”</a:t>
            </a:r>
          </a:p>
          <a:p>
            <a:pPr lvl="2">
              <a:lnSpc>
                <a:spcPct val="90000"/>
              </a:lnSpc>
            </a:pPr>
            <a:r>
              <a:rPr lang="en-US"/>
              <a:t>The system can reasonably tolerate any errors the customer makes 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Pre-final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Reliability estimates for each area of the product </a:t>
            </a:r>
          </a:p>
          <a:p>
            <a:pPr lvl="1"/>
            <a:r>
              <a:rPr lang="en-US"/>
              <a:t>For each area: how likely is it to fail </a:t>
            </a:r>
          </a:p>
          <a:p>
            <a:pPr lvl="2"/>
            <a:r>
              <a:rPr lang="en-US"/>
              <a:t>From the problem tracking system you know where the errors have been found </a:t>
            </a:r>
          </a:p>
          <a:p>
            <a:pPr lvl="2"/>
            <a:r>
              <a:rPr lang="en-US"/>
              <a:t>Have the number of errors and their severity  trailed off as expected? </a:t>
            </a:r>
          </a:p>
          <a:p>
            <a:pPr lvl="1"/>
            <a:r>
              <a:rPr lang="en-US"/>
              <a:t>Were all areas intensely tested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Pre-final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final decision </a:t>
            </a:r>
          </a:p>
          <a:p>
            <a:pPr lvl="1"/>
            <a:r>
              <a:rPr lang="en-US"/>
              <a:t>Balance risks and costs </a:t>
            </a:r>
          </a:p>
          <a:p>
            <a:pPr lvl="2"/>
            <a:r>
              <a:rPr lang="en-US"/>
              <a:t>Is it better to ship a slightly imperfect product today or a better one tomorrow?</a:t>
            </a:r>
          </a:p>
          <a:p>
            <a:pPr lvl="3"/>
            <a:r>
              <a:rPr lang="en-US"/>
              <a:t>When is good enough, good enough?</a:t>
            </a:r>
          </a:p>
          <a:p>
            <a:pPr lvl="2"/>
            <a:r>
              <a:rPr lang="en-US"/>
              <a:t>Help management understand what risks you see</a:t>
            </a:r>
          </a:p>
          <a:p>
            <a:pPr lvl="3"/>
            <a:r>
              <a:rPr lang="en-US"/>
              <a:t>Advise</a:t>
            </a:r>
          </a:p>
          <a:p>
            <a:pPr lvl="3"/>
            <a:r>
              <a:rPr lang="en-US"/>
              <a:t>Their decision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development models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Evolutionary Method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“Incremental”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Tradeoffs available </a:t>
            </a:r>
            <a:r>
              <a:rPr lang="en-US" sz="2000" dirty="0"/>
              <a:t>if project is running late 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Features 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Easy to drop features 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Dollars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Can add features by spending more money   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Release date 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Choices </a:t>
            </a:r>
          </a:p>
          <a:p>
            <a:pPr lvl="4">
              <a:lnSpc>
                <a:spcPct val="90000"/>
              </a:lnSpc>
            </a:pPr>
            <a:r>
              <a:rPr lang="en-US" sz="1600" dirty="0"/>
              <a:t>Postpone release date </a:t>
            </a:r>
          </a:p>
          <a:p>
            <a:pPr lvl="4">
              <a:lnSpc>
                <a:spcPct val="90000"/>
              </a:lnSpc>
            </a:pPr>
            <a:r>
              <a:rPr lang="en-US" sz="1600" dirty="0"/>
              <a:t>Ship fewer features 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Reliability 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High reliability 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Incrementally test each release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Integrity Testing</a:t>
            </a:r>
            <a:endParaRPr lang="en-US" dirty="0"/>
          </a:p>
        </p:txBody>
      </p:sp>
      <p:sp>
        <p:nvSpPr>
          <p:cNvPr id="109580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54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Integrity Testing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Programming activities during final test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Fix only on deferred problems found in final testing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Working on the next version of the program </a:t>
            </a:r>
          </a:p>
          <a:p>
            <a:pPr>
              <a:lnSpc>
                <a:spcPct val="80000"/>
              </a:lnSpc>
            </a:pPr>
            <a:r>
              <a:rPr lang="en-US" sz="1800"/>
              <a:t>Testing activities during final test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Testing may be completed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Options 	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Evaluate the first day use reliability 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Project review or comments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Check (and recheck) the final shipping products 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Are there viruses on the desks 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Are all materials in the final shipping package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Archive 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Master disks 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Source code 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A final addendum on the process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54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Release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last check</a:t>
            </a:r>
          </a:p>
          <a:p>
            <a:pPr lvl="1"/>
            <a:r>
              <a:rPr lang="en-US"/>
              <a:t>The master desks are correct</a:t>
            </a:r>
          </a:p>
          <a:p>
            <a:pPr lvl="1"/>
            <a:r>
              <a:rPr lang="en-US"/>
              <a:t>The manuals are correct </a:t>
            </a:r>
          </a:p>
          <a:p>
            <a:r>
              <a:rPr lang="en-US"/>
              <a:t>Prepare for maintenance releases </a:t>
            </a:r>
          </a:p>
          <a:p>
            <a:r>
              <a:rPr lang="en-US"/>
              <a:t>Don’t need to automate any more tests </a:t>
            </a:r>
          </a:p>
          <a:p>
            <a:r>
              <a:rPr lang="en-US"/>
              <a:t>Tidy up and get ready for the next cycle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Post-Mortems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54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post-mortems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 of how well the project ran </a:t>
            </a:r>
          </a:p>
          <a:p>
            <a:pPr lvl="1"/>
            <a:r>
              <a:rPr lang="en-US"/>
              <a:t>What was done well </a:t>
            </a:r>
          </a:p>
          <a:p>
            <a:pPr lvl="1"/>
            <a:r>
              <a:rPr lang="en-US"/>
              <a:t>Could have been done better </a:t>
            </a:r>
          </a:p>
          <a:p>
            <a:pPr lvl="1"/>
            <a:r>
              <a:rPr lang="en-US"/>
              <a:t>Be honest, but political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complete review of the process</a:t>
            </a:r>
          </a:p>
          <a:p>
            <a:pPr lvl="1"/>
            <a:r>
              <a:rPr lang="en-US"/>
              <a:t>Beginning to end</a:t>
            </a:r>
          </a:p>
          <a:p>
            <a:pPr lvl="1"/>
            <a:r>
              <a:rPr lang="en-US"/>
              <a:t>All active players roles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development models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r>
              <a:rPr lang="en-US" sz="2400"/>
              <a:t>Development models implications for testing</a:t>
            </a:r>
          </a:p>
          <a:p>
            <a:pPr lvl="1"/>
            <a:r>
              <a:rPr lang="en-US" sz="2000"/>
              <a:t>Waterfall  </a:t>
            </a:r>
          </a:p>
          <a:p>
            <a:pPr lvl="2"/>
            <a:r>
              <a:rPr lang="en-US" sz="1800"/>
              <a:t>Review of the user interface early </a:t>
            </a:r>
          </a:p>
          <a:p>
            <a:pPr lvl="2"/>
            <a:r>
              <a:rPr lang="en-US" sz="1800"/>
              <a:t>Start writing test plan as early as possible </a:t>
            </a:r>
          </a:p>
          <a:p>
            <a:pPr lvl="2"/>
            <a:r>
              <a:rPr lang="en-US" sz="1800"/>
              <a:t>You cannot start testing until late in a project </a:t>
            </a:r>
          </a:p>
          <a:p>
            <a:pPr lvl="2"/>
            <a:r>
              <a:rPr lang="en-US" sz="1800">
                <a:solidFill>
                  <a:srgbClr val="FF0000"/>
                </a:solidFill>
              </a:rPr>
              <a:t>By time you start testing your work is on the </a:t>
            </a:r>
            <a:r>
              <a:rPr lang="en-US" sz="1800" i="1">
                <a:solidFill>
                  <a:srgbClr val="FF0000"/>
                </a:solidFill>
              </a:rPr>
              <a:t>critical </a:t>
            </a:r>
            <a:r>
              <a:rPr lang="en-US" sz="1800">
                <a:solidFill>
                  <a:srgbClr val="FF0000"/>
                </a:solidFill>
              </a:rPr>
              <a:t>path</a:t>
            </a:r>
          </a:p>
          <a:p>
            <a:pPr lvl="1"/>
            <a:r>
              <a:rPr lang="en-US" sz="2000"/>
              <a:t>Evolutionary </a:t>
            </a:r>
          </a:p>
          <a:p>
            <a:pPr lvl="2"/>
            <a:r>
              <a:rPr lang="en-US" sz="1800"/>
              <a:t>Plan to staff the project with testers very early </a:t>
            </a:r>
          </a:p>
          <a:p>
            <a:pPr lvl="2"/>
            <a:r>
              <a:rPr lang="en-US" sz="1800"/>
              <a:t>Plan waves of usability testing as the project grows more complex </a:t>
            </a:r>
          </a:p>
          <a:p>
            <a:pPr lvl="2"/>
            <a:r>
              <a:rPr lang="en-US" sz="1800"/>
              <a:t>Plan to write the test plan as you go </a:t>
            </a:r>
          </a:p>
          <a:p>
            <a:pPr lvl="2"/>
            <a:r>
              <a:rPr lang="en-US" sz="1800"/>
              <a:t>Plan to do your most powerful testing as early as possible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Related Costs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24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Prevention costs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Total </a:t>
            </a:r>
            <a:r>
              <a:rPr lang="en-US" sz="2000" dirty="0"/>
              <a:t>costs to </a:t>
            </a:r>
            <a:r>
              <a:rPr lang="en-US" sz="2000" dirty="0">
                <a:solidFill>
                  <a:srgbClr val="FF0000"/>
                </a:solidFill>
              </a:rPr>
              <a:t>prevent</a:t>
            </a:r>
            <a:r>
              <a:rPr lang="en-US" sz="2000" dirty="0"/>
              <a:t> software and documentation errors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5-10%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Appraisal costs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Testing </a:t>
            </a:r>
            <a:r>
              <a:rPr lang="en-US" sz="2000" dirty="0"/>
              <a:t>costs and other costs of </a:t>
            </a:r>
            <a:r>
              <a:rPr lang="en-US" sz="2000" dirty="0">
                <a:solidFill>
                  <a:srgbClr val="FF0000"/>
                </a:solidFill>
              </a:rPr>
              <a:t>looking</a:t>
            </a:r>
            <a:r>
              <a:rPr lang="en-US" sz="2000" dirty="0"/>
              <a:t> for errors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20-25</a:t>
            </a:r>
            <a:r>
              <a:rPr lang="en-US" sz="2000" dirty="0" smtClean="0"/>
              <a:t>%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Failure Costs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Internal failure costs 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Costs associated with encountering errors </a:t>
            </a:r>
            <a:r>
              <a:rPr lang="en-US" sz="1600" dirty="0">
                <a:solidFill>
                  <a:srgbClr val="FF0000"/>
                </a:solidFill>
              </a:rPr>
              <a:t>during development and testing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External failure costs 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Costs associated with errors found </a:t>
            </a:r>
            <a:r>
              <a:rPr lang="en-US" sz="1600" dirty="0">
                <a:solidFill>
                  <a:srgbClr val="FF0000"/>
                </a:solidFill>
              </a:rPr>
              <a:t>after the product is shipped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65-75% on internal and external failures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Related Costs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Table 13.2 pg. 264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732</TotalTime>
  <Words>2271</Words>
  <Application>Microsoft Office PowerPoint</Application>
  <PresentationFormat>On-screen Show (4:3)</PresentationFormat>
  <Paragraphs>474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Capsules</vt:lpstr>
      <vt:lpstr>Tying It Together </vt:lpstr>
      <vt:lpstr>Overview </vt:lpstr>
      <vt:lpstr>Software development tradeoffs </vt:lpstr>
      <vt:lpstr>Software development tradeoffs</vt:lpstr>
      <vt:lpstr>Software development models </vt:lpstr>
      <vt:lpstr>Software development models </vt:lpstr>
      <vt:lpstr>Software development models </vt:lpstr>
      <vt:lpstr>Quality Related Costs </vt:lpstr>
      <vt:lpstr>Quality Related Costs</vt:lpstr>
      <vt:lpstr>Development time line </vt:lpstr>
      <vt:lpstr>Product Design/Fragments Coded</vt:lpstr>
      <vt:lpstr>Product design</vt:lpstr>
      <vt:lpstr>Product design</vt:lpstr>
      <vt:lpstr>Product design</vt:lpstr>
      <vt:lpstr>Product design</vt:lpstr>
      <vt:lpstr>Product Design – Customer Data</vt:lpstr>
      <vt:lpstr>Product Design – Customer Data</vt:lpstr>
      <vt:lpstr>Fragments coded: first functionality </vt:lpstr>
      <vt:lpstr>Almost Alpha/Alpha</vt:lpstr>
      <vt:lpstr>Almost Alpha</vt:lpstr>
      <vt:lpstr>Almost Alpha </vt:lpstr>
      <vt:lpstr>Almost Alpha</vt:lpstr>
      <vt:lpstr>Alpha</vt:lpstr>
      <vt:lpstr>Alpha </vt:lpstr>
      <vt:lpstr>Alpha </vt:lpstr>
      <vt:lpstr>Alpha </vt:lpstr>
      <vt:lpstr>Alpha </vt:lpstr>
      <vt:lpstr>Alpha </vt:lpstr>
      <vt:lpstr>Alpha </vt:lpstr>
      <vt:lpstr>Alpha </vt:lpstr>
      <vt:lpstr>Alpha </vt:lpstr>
      <vt:lpstr>Alpha </vt:lpstr>
      <vt:lpstr>Alpha </vt:lpstr>
      <vt:lpstr>Alpha </vt:lpstr>
      <vt:lpstr>Alpha </vt:lpstr>
      <vt:lpstr>Pre-Beta / Beta / UI Freeze</vt:lpstr>
      <vt:lpstr>Pre - Beta</vt:lpstr>
      <vt:lpstr>Pre-beta </vt:lpstr>
      <vt:lpstr>Beta </vt:lpstr>
      <vt:lpstr>Beta </vt:lpstr>
      <vt:lpstr>Beta </vt:lpstr>
      <vt:lpstr>Beta </vt:lpstr>
      <vt:lpstr>Beta </vt:lpstr>
      <vt:lpstr>Beta </vt:lpstr>
      <vt:lpstr>Beta </vt:lpstr>
      <vt:lpstr>Beta</vt:lpstr>
      <vt:lpstr>Resume 3/30</vt:lpstr>
      <vt:lpstr>UI Freeze</vt:lpstr>
      <vt:lpstr>User Interface (UI) Freeze </vt:lpstr>
      <vt:lpstr>UI Freeze</vt:lpstr>
      <vt:lpstr>UI Freeze</vt:lpstr>
      <vt:lpstr>Pre-Final / Final Test / Release</vt:lpstr>
      <vt:lpstr>Pre - Final  </vt:lpstr>
      <vt:lpstr>Pre-final </vt:lpstr>
      <vt:lpstr>Pre-final</vt:lpstr>
      <vt:lpstr>Pre-final</vt:lpstr>
      <vt:lpstr>Pre-final</vt:lpstr>
      <vt:lpstr>Pre-final</vt:lpstr>
      <vt:lpstr>Pre-final</vt:lpstr>
      <vt:lpstr>Final Integrity Testing</vt:lpstr>
      <vt:lpstr>Final Integrity Testing </vt:lpstr>
      <vt:lpstr>Release </vt:lpstr>
      <vt:lpstr>Release </vt:lpstr>
      <vt:lpstr>Post-Mortems </vt:lpstr>
      <vt:lpstr>Project post-mortems </vt:lpstr>
      <vt:lpstr>Summary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tools </dc:title>
  <dc:creator>Kombol</dc:creator>
  <cp:lastModifiedBy>Information &amp; Technology Services</cp:lastModifiedBy>
  <cp:revision>26</cp:revision>
  <dcterms:created xsi:type="dcterms:W3CDTF">2006-07-12T20:18:01Z</dcterms:created>
  <dcterms:modified xsi:type="dcterms:W3CDTF">2009-03-30T22:02:39Z</dcterms:modified>
</cp:coreProperties>
</file>