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46"/>
  </p:notesMasterIdLst>
  <p:sldIdLst>
    <p:sldId id="256" r:id="rId2"/>
    <p:sldId id="268" r:id="rId3"/>
    <p:sldId id="258" r:id="rId4"/>
    <p:sldId id="309" r:id="rId5"/>
    <p:sldId id="302" r:id="rId6"/>
    <p:sldId id="303" r:id="rId7"/>
    <p:sldId id="304" r:id="rId8"/>
    <p:sldId id="305" r:id="rId9"/>
    <p:sldId id="291" r:id="rId10"/>
    <p:sldId id="269" r:id="rId11"/>
    <p:sldId id="270" r:id="rId12"/>
    <p:sldId id="308" r:id="rId13"/>
    <p:sldId id="271" r:id="rId14"/>
    <p:sldId id="272" r:id="rId15"/>
    <p:sldId id="273" r:id="rId16"/>
    <p:sldId id="274" r:id="rId17"/>
    <p:sldId id="277" r:id="rId18"/>
    <p:sldId id="296" r:id="rId19"/>
    <p:sldId id="297" r:id="rId20"/>
    <p:sldId id="298" r:id="rId21"/>
    <p:sldId id="292" r:id="rId22"/>
    <p:sldId id="293" r:id="rId23"/>
    <p:sldId id="294" r:id="rId24"/>
    <p:sldId id="295" r:id="rId25"/>
    <p:sldId id="299" r:id="rId26"/>
    <p:sldId id="310" r:id="rId27"/>
    <p:sldId id="311" r:id="rId28"/>
    <p:sldId id="312" r:id="rId29"/>
    <p:sldId id="300" r:id="rId30"/>
    <p:sldId id="275" r:id="rId31"/>
    <p:sldId id="276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301" r:id="rId41"/>
    <p:sldId id="287" r:id="rId42"/>
    <p:sldId id="286" r:id="rId43"/>
    <p:sldId id="288" r:id="rId44"/>
    <p:sldId id="306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66FFFF"/>
    <a:srgbClr val="00FFFF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notesViewPr>
    <p:cSldViewPr>
      <p:cViewPr varScale="1">
        <p:scale>
          <a:sx n="75" d="100"/>
          <a:sy n="75" d="100"/>
        </p:scale>
        <p:origin x="-70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EEEFD8A-85CA-4DCF-AD33-1FFCA8FF5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901E2-45B4-478E-A525-02D541C1202E}" type="slidenum">
              <a:rPr lang="en-US"/>
              <a:pPr/>
              <a:t>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D7417-B2B6-4BB0-ACAA-6ABF7C0A77D4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4267200"/>
            <a:ext cx="5715000" cy="4114800"/>
          </a:xfrm>
          <a:noFill/>
          <a:ln/>
        </p:spPr>
        <p:txBody>
          <a:bodyPr/>
          <a:lstStyle/>
          <a:p>
            <a:pPr marL="228600" indent="-228600" algn="ctr" eaLnBrk="1" hangingPunct="1"/>
            <a:r>
              <a:rPr lang="en-US" sz="1800" b="1" u="sng" smtClean="0"/>
              <a:t>INTERNET ADDRESSES</a:t>
            </a:r>
            <a:endParaRPr lang="en-US" sz="1800" smtClean="0"/>
          </a:p>
          <a:p>
            <a:pPr marL="228600" indent="-228600" eaLnBrk="1" hangingPunct="1">
              <a:buFontTx/>
              <a:buChar char="•"/>
            </a:pPr>
            <a:r>
              <a:rPr lang="en-US" sz="1800" smtClean="0"/>
              <a:t>IP (Internet Protocol) address has four parts </a:t>
            </a:r>
            <a:r>
              <a:rPr lang="en-US" sz="1800" smtClean="0">
                <a:sym typeface="Wingdings" pitchFamily="2" charset="2"/>
              </a:rPr>
              <a:t></a:t>
            </a:r>
            <a:endParaRPr lang="en-US" sz="1800" smtClean="0"/>
          </a:p>
          <a:p>
            <a:pPr marL="228600" indent="-228600" eaLnBrk="1" hangingPunct="1">
              <a:buFontTx/>
              <a:buChar char="•"/>
            </a:pPr>
            <a:r>
              <a:rPr lang="en-US" sz="1800" smtClean="0"/>
              <a:t>255 x 255 x 255 x 255 = 4,228,250,625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1800" smtClean="0"/>
              <a:t>IP address hard to remember and use</a:t>
            </a:r>
          </a:p>
          <a:p>
            <a:pPr marL="228600" indent="-228600" eaLnBrk="1" hangingPunct="1">
              <a:buFont typeface="Wingdings" pitchFamily="2" charset="2"/>
              <a:buChar char="8"/>
            </a:pPr>
            <a:r>
              <a:rPr lang="en-US" sz="1800" smtClean="0"/>
              <a:t>Text version called a </a:t>
            </a:r>
            <a:r>
              <a:rPr lang="en-US" sz="1800" u="sng" smtClean="0"/>
              <a:t>domain name</a:t>
            </a:r>
            <a:r>
              <a:rPr lang="en-US" sz="1800" smtClean="0"/>
              <a:t> has 3 parts.</a:t>
            </a:r>
          </a:p>
          <a:p>
            <a:pPr marL="228600" indent="-228600" eaLnBrk="1" hangingPunct="1">
              <a:buFont typeface="Wingdings" pitchFamily="2" charset="2"/>
              <a:buChar char=""/>
            </a:pPr>
            <a:endParaRPr lang="en-US" sz="1800" u="sng" smtClean="0"/>
          </a:p>
          <a:p>
            <a:pPr marL="228600" indent="-228600" eaLnBrk="1" hangingPunct="1">
              <a:buFontTx/>
              <a:buChar char="•"/>
            </a:pPr>
            <a:endParaRPr lang="en-US" sz="1800" smtClean="0"/>
          </a:p>
          <a:p>
            <a:pPr marL="228600" indent="-228600" eaLnBrk="1" hangingPunct="1">
              <a:buFontTx/>
              <a:buChar char="•"/>
            </a:pPr>
            <a:endParaRPr lang="en-US" sz="1800" smtClean="0"/>
          </a:p>
          <a:p>
            <a:pPr marL="228600" indent="-228600"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8DF37-D09D-468C-AC48-A7C5089EFC4A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http://www.3com.com/other/pdfs/infra/corpinfo/en_US/501302.pdf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A21D8-F15B-4722-BCFE-10EEA921AD78}" type="slidenum">
              <a:rPr lang="en-US"/>
              <a:pPr/>
              <a:t>31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4267200"/>
            <a:ext cx="5715000" cy="4114800"/>
          </a:xfrm>
          <a:noFill/>
          <a:ln/>
        </p:spPr>
        <p:txBody>
          <a:bodyPr/>
          <a:lstStyle/>
          <a:p>
            <a:pPr marL="228600" indent="-228600" algn="ctr" eaLnBrk="1" hangingPunct="1"/>
            <a:r>
              <a:rPr lang="en-US" sz="1800" b="1" u="sng" smtClean="0"/>
              <a:t>INTERNET ADDRESSES</a:t>
            </a:r>
            <a:endParaRPr lang="en-US" sz="1800" smtClean="0"/>
          </a:p>
          <a:p>
            <a:pPr marL="228600" indent="-228600" eaLnBrk="1" hangingPunct="1">
              <a:buFontTx/>
              <a:buChar char="•"/>
            </a:pPr>
            <a:r>
              <a:rPr lang="en-US" sz="1800" smtClean="0"/>
              <a:t>IP (Internet Protocol) address has four parts </a:t>
            </a:r>
            <a:r>
              <a:rPr lang="en-US" sz="1800" smtClean="0">
                <a:sym typeface="Wingdings" pitchFamily="2" charset="2"/>
              </a:rPr>
              <a:t></a:t>
            </a:r>
            <a:endParaRPr lang="en-US" sz="1800" smtClean="0"/>
          </a:p>
          <a:p>
            <a:pPr marL="228600" indent="-228600" eaLnBrk="1" hangingPunct="1">
              <a:buFontTx/>
              <a:buChar char="•"/>
            </a:pPr>
            <a:r>
              <a:rPr lang="en-US" sz="1800" smtClean="0"/>
              <a:t>255 x 255 x 255 x 255 = 4,228,250,625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1800" smtClean="0"/>
              <a:t>IP address hard to remember and use</a:t>
            </a:r>
          </a:p>
          <a:p>
            <a:pPr marL="228600" indent="-228600" eaLnBrk="1" hangingPunct="1">
              <a:buFont typeface="Wingdings" pitchFamily="2" charset="2"/>
              <a:buChar char="8"/>
            </a:pPr>
            <a:r>
              <a:rPr lang="en-US" sz="1800" smtClean="0"/>
              <a:t>Text version called a </a:t>
            </a:r>
            <a:r>
              <a:rPr lang="en-US" sz="1800" u="sng" smtClean="0"/>
              <a:t>domain name</a:t>
            </a:r>
            <a:r>
              <a:rPr lang="en-US" sz="1800" smtClean="0"/>
              <a:t> has 3 parts.</a:t>
            </a:r>
          </a:p>
          <a:p>
            <a:pPr marL="228600" indent="-228600" eaLnBrk="1" hangingPunct="1">
              <a:buFont typeface="Wingdings" pitchFamily="2" charset="2"/>
              <a:buChar char=""/>
            </a:pPr>
            <a:endParaRPr lang="en-US" sz="1800" u="sng" smtClean="0"/>
          </a:p>
          <a:p>
            <a:pPr marL="228600" indent="-228600" eaLnBrk="1" hangingPunct="1">
              <a:buFontTx/>
              <a:buChar char="•"/>
            </a:pPr>
            <a:endParaRPr lang="en-US" sz="1800" smtClean="0"/>
          </a:p>
          <a:p>
            <a:pPr marL="228600" indent="-228600" eaLnBrk="1" hangingPunct="1">
              <a:buFontTx/>
              <a:buChar char="•"/>
            </a:pPr>
            <a:endParaRPr lang="en-US" sz="1800" smtClean="0"/>
          </a:p>
          <a:p>
            <a:pPr marL="228600" indent="-228600"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FB1EB-C690-432A-91C9-E551439BC832}" type="slidenum">
              <a:rPr lang="en-US"/>
              <a:pPr/>
              <a:t>32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z="1800" smtClean="0"/>
              <a:t>For international sites, a country code is included ...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69BF4-8AF7-4166-B11C-4070CCB1DF3C}" type="slidenum">
              <a:rPr lang="en-US"/>
              <a:pPr/>
              <a:t>33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91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91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B4FA4E-169D-4509-BA46-50A96B2451AC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2D577-6D05-4142-B303-6A80D20EC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11E0-6972-4948-BEE9-DB5C03D9D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2068-88F4-4D6D-B45D-B24070336652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D231-51BA-45BC-BD07-67F72D3BF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B71AC-A5ED-4430-978E-8BF0CFD8BA4F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A3BD2-8165-4146-9D86-CE6C6F685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ABE52-96C4-4343-9397-EBC80FDC0FE8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08D6A-4ED7-4D07-94F6-E4431D4EE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B33F-215C-4888-811D-EC75756FF251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6251-748F-4FD3-A210-07FA27C6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DA094-C67B-46AF-A3AE-C56D33C19BDB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ECFE0-079A-4AEF-B1E3-EDCCFFF44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AE361-43DB-4C46-AC4B-2EC14AFF005F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F297-4287-45A8-AF94-C6F3E02F1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D2AF4-89F9-47E0-9DF7-7BAAC9C10945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B97D7-38EB-4338-B6AE-6472F92E0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24944-3E78-4D83-A293-636BD0C88DD8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93FC-2544-4BEC-B934-BFB00B87B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F12FC-23FE-4A94-9874-F54D51606646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E4EAD-7915-44B2-BBCD-774833C60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C013F-605F-452D-B0DC-B578A03402BD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93C8C-3057-4DC0-AB79-0732DF162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8314-6B24-4A02-BCA3-5E42DF53B844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029B1-7F5D-4EB0-801B-943CCE11B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E6F6-D39D-45B2-8D88-AB3436596F90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763D8-F748-4C1A-9C15-522C5E633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23A89-7226-4CF0-946C-3FADDB24897E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(C) Orignal Material by Bruce Long modified by Tony Kombol 2006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A500ACD-511F-4DE1-A5E1-7491CBC8F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181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81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81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181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181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181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181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81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181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81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DB2145B6-2873-4204-B150-AC41D7659D19}" type="datetime1">
              <a:rPr lang="en-US"/>
              <a:pPr>
                <a:defRPr/>
              </a:pPr>
              <a:t>7/6/2011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i-a.com/pr0109.htm" TargetMode="External"/><Relationship Id="rId2" Type="http://schemas.openxmlformats.org/officeDocument/2006/relationships/hyperlink" Target="http://www.c-i-a.com/pr010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ternetworldstats.com/stats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c.edu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DD52AC-18F6-4250-B3F9-C3B848EC9FF4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3075" name="Rectangle 1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the Web using XHTML and JavaScript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</a:p>
          <a:p>
            <a:pPr eaLnBrk="1" hangingPunct="1"/>
            <a:r>
              <a:rPr lang="en-US" smtClean="0"/>
              <a:t>Introduction to the Internet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433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4A71478F-8C8A-4362-84E8-028DB8E1F21D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Origins of the Internet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Started as ARPANET</a:t>
            </a:r>
          </a:p>
          <a:p>
            <a:pPr lvl="1" eaLnBrk="1" hangingPunct="1"/>
            <a:r>
              <a:rPr lang="en-US" smtClean="0"/>
              <a:t>DoD funded</a:t>
            </a:r>
          </a:p>
          <a:p>
            <a:pPr eaLnBrk="1" hangingPunct="1"/>
            <a:r>
              <a:rPr lang="en-US" smtClean="0"/>
              <a:t>Evolved into the Internet</a:t>
            </a:r>
          </a:p>
          <a:p>
            <a:pPr lvl="1" eaLnBrk="1" hangingPunct="1"/>
            <a:r>
              <a:rPr lang="en-US" smtClean="0"/>
              <a:t>Academic World</a:t>
            </a:r>
          </a:p>
          <a:p>
            <a:pPr lvl="1" eaLnBrk="1" hangingPunct="1"/>
            <a:r>
              <a:rPr lang="en-US" smtClean="0"/>
              <a:t>Commercial/Public World</a:t>
            </a:r>
          </a:p>
          <a:p>
            <a:pPr eaLnBrk="1" hangingPunct="1"/>
            <a:r>
              <a:rPr lang="en-US" smtClean="0"/>
              <a:t>1980’s – 1,000 computers connected</a:t>
            </a:r>
          </a:p>
          <a:p>
            <a:pPr eaLnBrk="1" hangingPunct="1"/>
            <a:r>
              <a:rPr lang="en-US" smtClean="0"/>
              <a:t>A “network of networks” is an Internetwork</a:t>
            </a:r>
          </a:p>
          <a:p>
            <a:pPr eaLnBrk="1" hangingPunct="1"/>
            <a:r>
              <a:rPr lang="en-US" smtClean="0"/>
              <a:t>“Internet” for short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1B32B11E-DEC6-45EC-B696-E76A838EEEDA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15364" name="Picture 4" descr="DC07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620000" cy="56959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638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0A9CF434-6190-432A-AE26-29DD6017EDF8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6388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Latest stat:</a:t>
            </a:r>
          </a:p>
        </p:txBody>
      </p:sp>
      <p:sp>
        <p:nvSpPr>
          <p:cNvPr id="16389" name="Rectangle 10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2005 - 1 billion users</a:t>
            </a:r>
            <a:endParaRPr lang="en-US" dirty="0" smtClean="0"/>
          </a:p>
          <a:p>
            <a:pPr lvl="1" eaLnBrk="1" hangingPunct="1"/>
            <a:r>
              <a:rPr lang="en-US" dirty="0" smtClean="0"/>
              <a:t>2008 data </a:t>
            </a:r>
            <a:r>
              <a:rPr lang="en-US" dirty="0" smtClean="0"/>
              <a:t>(number of computers):</a:t>
            </a:r>
            <a:endParaRPr lang="en-US" dirty="0" smtClean="0">
              <a:hlinkClick r:id="rId3"/>
            </a:endParaRPr>
          </a:p>
          <a:p>
            <a:pPr lvl="2" eaLnBrk="1" hangingPunct="1"/>
            <a:r>
              <a:rPr lang="en-US" dirty="0" smtClean="0">
                <a:hlinkClick r:id="rId3"/>
              </a:rPr>
              <a:t>http://www.c-i-a.com/pr0109.htm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Latest (number of internet users):</a:t>
            </a:r>
          </a:p>
          <a:p>
            <a:pPr lvl="1" eaLnBrk="1" hangingPunct="1"/>
            <a:r>
              <a:rPr lang="en-US" dirty="0" smtClean="0">
                <a:hlinkClick r:id="rId4"/>
              </a:rPr>
              <a:t>http://www.internetworldstats.com/stats.htm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7411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C3C9D9A4-0237-46FB-B7F3-50A8B7D15B2E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Packets and Routers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2249488"/>
            <a:ext cx="7931150" cy="3614737"/>
          </a:xfrm>
        </p:spPr>
        <p:txBody>
          <a:bodyPr/>
          <a:lstStyle/>
          <a:p>
            <a:pPr eaLnBrk="1" hangingPunct="1"/>
            <a:r>
              <a:rPr lang="en-US" smtClean="0"/>
              <a:t>No hub = no central authority</a:t>
            </a:r>
          </a:p>
          <a:p>
            <a:pPr eaLnBrk="1" hangingPunct="1"/>
            <a:r>
              <a:rPr lang="en-US" smtClean="0"/>
              <a:t>How can such a network operate?</a:t>
            </a:r>
          </a:p>
          <a:p>
            <a:pPr eaLnBrk="1" hangingPunct="1"/>
            <a:r>
              <a:rPr lang="en-US" smtClean="0"/>
              <a:t>Routers</a:t>
            </a:r>
          </a:p>
          <a:p>
            <a:pPr lvl="1" eaLnBrk="1" hangingPunct="1"/>
            <a:r>
              <a:rPr lang="en-US" smtClean="0"/>
              <a:t>Specialized computers (HW &amp; SW)</a:t>
            </a:r>
          </a:p>
          <a:p>
            <a:pPr lvl="1" eaLnBrk="1" hangingPunct="1"/>
            <a:r>
              <a:rPr lang="en-US" smtClean="0"/>
              <a:t>Manage communications</a:t>
            </a:r>
          </a:p>
          <a:p>
            <a:pPr eaLnBrk="1" hangingPunct="1"/>
            <a:r>
              <a:rPr lang="en-US" smtClean="0"/>
              <a:t>Packets</a:t>
            </a:r>
          </a:p>
          <a:p>
            <a:pPr lvl="1" eaLnBrk="1" hangingPunct="1"/>
            <a:r>
              <a:rPr lang="en-US" smtClean="0"/>
              <a:t>The content managed by routers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8435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0EA74AD6-CA13-458E-9C92-B3AAFCCE1F69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Packets and Routers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</a:t>
            </a:r>
          </a:p>
          <a:p>
            <a:pPr lvl="1" eaLnBrk="1" hangingPunct="1"/>
            <a:r>
              <a:rPr lang="en-US" smtClean="0"/>
              <a:t>100-1,500 bytes of data</a:t>
            </a:r>
          </a:p>
          <a:p>
            <a:pPr lvl="1" eaLnBrk="1" hangingPunct="1"/>
            <a:r>
              <a:rPr lang="en-US" smtClean="0"/>
              <a:t>Header</a:t>
            </a:r>
          </a:p>
          <a:p>
            <a:pPr lvl="2" eaLnBrk="1" hangingPunct="1"/>
            <a:r>
              <a:rPr lang="en-US" smtClean="0"/>
              <a:t>Filename</a:t>
            </a:r>
          </a:p>
          <a:p>
            <a:pPr lvl="2" eaLnBrk="1" hangingPunct="1"/>
            <a:r>
              <a:rPr lang="en-US" smtClean="0"/>
              <a:t>Origin and destination</a:t>
            </a:r>
          </a:p>
          <a:p>
            <a:pPr lvl="2" eaLnBrk="1" hangingPunct="1"/>
            <a:r>
              <a:rPr lang="en-US" smtClean="0"/>
              <a:t>Order number (1 of 50, 2 of 50, 3 of 50, …)</a:t>
            </a:r>
          </a:p>
          <a:p>
            <a:pPr eaLnBrk="1" hangingPunct="1"/>
            <a:r>
              <a:rPr lang="en-US" smtClean="0"/>
              <a:t>Packet-switching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945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B17E0C7F-C6E9-48A7-9DE2-B6D6C6536447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TCP/IP and Domain Names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1983 standardized TCP/IP</a:t>
            </a:r>
          </a:p>
          <a:p>
            <a:pPr eaLnBrk="1" hangingPunct="1">
              <a:defRPr/>
            </a:pPr>
            <a:r>
              <a:rPr lang="en-US" dirty="0" smtClean="0"/>
              <a:t>Two Distinct Protocols!</a:t>
            </a:r>
          </a:p>
          <a:p>
            <a:pPr lvl="1" eaLnBrk="1" hangingPunct="1">
              <a:defRPr/>
            </a:pPr>
            <a:r>
              <a:rPr lang="en-US" dirty="0" smtClean="0"/>
              <a:t>IP = Internet Protocol</a:t>
            </a:r>
          </a:p>
          <a:p>
            <a:pPr lvl="2" eaLnBrk="1" hangingPunct="1">
              <a:defRPr/>
            </a:pPr>
            <a:r>
              <a:rPr lang="en-US" dirty="0" smtClean="0"/>
              <a:t>How to get data from one machine to another</a:t>
            </a:r>
          </a:p>
          <a:p>
            <a:pPr lvl="2" eaLnBrk="1" hangingPunct="1">
              <a:defRPr/>
            </a:pPr>
            <a:r>
              <a:rPr lang="en-US" dirty="0" smtClean="0"/>
              <a:t>Uses routers</a:t>
            </a:r>
          </a:p>
          <a:p>
            <a:pPr lvl="1" eaLnBrk="1" hangingPunct="1">
              <a:defRPr/>
            </a:pPr>
            <a:r>
              <a:rPr lang="en-US" dirty="0" smtClean="0"/>
              <a:t>TCP = Transmission Control Protocol</a:t>
            </a:r>
          </a:p>
          <a:p>
            <a:pPr lvl="2" eaLnBrk="1" hangingPunct="1">
              <a:defRPr/>
            </a:pPr>
            <a:r>
              <a:rPr lang="en-US" dirty="0" smtClean="0"/>
              <a:t>Breaks original message into packets</a:t>
            </a:r>
          </a:p>
          <a:p>
            <a:pPr lvl="2" eaLnBrk="1" hangingPunct="1">
              <a:defRPr/>
            </a:pPr>
            <a:r>
              <a:rPr lang="en-US" dirty="0" smtClean="0"/>
              <a:t>Reassembles packets at destination</a:t>
            </a:r>
          </a:p>
          <a:p>
            <a:pPr lvl="2" eaLnBrk="1" hangingPunct="1">
              <a:defRPr/>
            </a:pPr>
            <a:r>
              <a:rPr lang="en-US" dirty="0" smtClean="0"/>
              <a:t>Performs error-checking</a:t>
            </a:r>
          </a:p>
          <a:p>
            <a:pPr lvl="2" eaLnBrk="1" hangingPunct="1">
              <a:defRPr/>
            </a:pPr>
            <a:r>
              <a:rPr lang="en-US" dirty="0" smtClean="0"/>
              <a:t>Requests re-transmission as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048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BAEE8F4C-18B6-4246-B36B-6196D4B375C0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TCP/IP and Domain Names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IP address</a:t>
            </a:r>
          </a:p>
          <a:p>
            <a:pPr lvl="1" eaLnBrk="1" hangingPunct="1"/>
            <a:r>
              <a:rPr lang="en-US" dirty="0" smtClean="0"/>
              <a:t>Uniquely identifies every computer </a:t>
            </a:r>
          </a:p>
          <a:p>
            <a:pPr lvl="1" eaLnBrk="1" hangingPunct="1"/>
            <a:r>
              <a:rPr lang="en-US" dirty="0" smtClean="0"/>
              <a:t>“Dotted quad” = </a:t>
            </a:r>
            <a:r>
              <a:rPr lang="en-US" dirty="0" smtClean="0"/>
              <a:t>16.42.125.78</a:t>
            </a:r>
          </a:p>
          <a:p>
            <a:pPr lvl="2" eaLnBrk="1" hangingPunct="1"/>
            <a:r>
              <a:rPr lang="en-US" dirty="0" smtClean="0"/>
              <a:t>Total of 32 bits</a:t>
            </a:r>
            <a:endParaRPr lang="en-US" dirty="0" smtClean="0"/>
          </a:p>
          <a:p>
            <a:pPr lvl="2" eaLnBrk="1" hangingPunct="1"/>
            <a:r>
              <a:rPr lang="en-US" dirty="0" smtClean="0"/>
              <a:t>Each quad is an octet (8 bits or 1 byte)</a:t>
            </a:r>
          </a:p>
          <a:p>
            <a:pPr lvl="2" eaLnBrk="1" hangingPunct="1"/>
            <a:r>
              <a:rPr lang="en-US" dirty="0" smtClean="0"/>
              <a:t>0 – 255 decimal</a:t>
            </a:r>
          </a:p>
          <a:p>
            <a:pPr lvl="1" eaLnBrk="1" hangingPunct="1"/>
            <a:r>
              <a:rPr lang="en-US" dirty="0" smtClean="0"/>
              <a:t>Over 4 billion addresses</a:t>
            </a:r>
          </a:p>
          <a:p>
            <a:pPr eaLnBrk="1" hangingPunct="1"/>
            <a:r>
              <a:rPr lang="en-US" dirty="0" smtClean="0"/>
              <a:t>IPv6</a:t>
            </a:r>
          </a:p>
          <a:p>
            <a:pPr lvl="1" eaLnBrk="1" hangingPunct="1"/>
            <a:r>
              <a:rPr lang="en-US" dirty="0" smtClean="0"/>
              <a:t>64 billion </a:t>
            </a:r>
            <a:r>
              <a:rPr lang="en-US" dirty="0" err="1" smtClean="0"/>
              <a:t>billion</a:t>
            </a:r>
            <a:r>
              <a:rPr lang="en-US" dirty="0" smtClean="0"/>
              <a:t> </a:t>
            </a:r>
            <a:r>
              <a:rPr lang="en-US" dirty="0" err="1" smtClean="0"/>
              <a:t>billion</a:t>
            </a:r>
            <a:r>
              <a:rPr lang="en-US" dirty="0" smtClean="0"/>
              <a:t> addresses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264F84FC-F059-4FAA-83D9-40E4B0BB8951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21508" name="Picture 2" descr="Fig7-05"/>
          <p:cNvPicPr>
            <a:picLocks noChangeAspect="1" noChangeArrowheads="1"/>
          </p:cNvPicPr>
          <p:nvPr/>
        </p:nvPicPr>
        <p:blipFill>
          <a:blip r:embed="rId3" cstate="print"/>
          <a:srcRect l="4062" t="26250" r="27499" b="56265"/>
          <a:stretch>
            <a:fillRect/>
          </a:stretch>
        </p:blipFill>
        <p:spPr bwMode="auto">
          <a:xfrm>
            <a:off x="0" y="19050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1" name="AutoShape 3"/>
          <p:cNvSpPr>
            <a:spLocks/>
          </p:cNvSpPr>
          <p:nvPr/>
        </p:nvSpPr>
        <p:spPr bwMode="auto">
          <a:xfrm>
            <a:off x="609600" y="1905000"/>
            <a:ext cx="2211388" cy="379413"/>
          </a:xfrm>
          <a:prstGeom prst="borderCallout1">
            <a:avLst>
              <a:gd name="adj1" fmla="val 17477"/>
              <a:gd name="adj2" fmla="val 103444"/>
              <a:gd name="adj3" fmla="val 214565"/>
              <a:gd name="adj4" fmla="val 173940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Class Type (A, B, C)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9573" name="AutoShape 5"/>
          <p:cNvSpPr>
            <a:spLocks/>
          </p:cNvSpPr>
          <p:nvPr/>
        </p:nvSpPr>
        <p:spPr bwMode="auto">
          <a:xfrm>
            <a:off x="3200400" y="838200"/>
            <a:ext cx="1906588" cy="379413"/>
          </a:xfrm>
          <a:prstGeom prst="borderCallout1">
            <a:avLst>
              <a:gd name="adj1" fmla="val 24324"/>
              <a:gd name="adj2" fmla="val 103995"/>
              <a:gd name="adj3" fmla="val 494593"/>
              <a:gd name="adj4" fmla="val 175185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Varies by Class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9574" name="AutoShape 6"/>
          <p:cNvSpPr>
            <a:spLocks/>
          </p:cNvSpPr>
          <p:nvPr/>
        </p:nvSpPr>
        <p:spPr bwMode="auto">
          <a:xfrm>
            <a:off x="5334000" y="533400"/>
            <a:ext cx="1906588" cy="379413"/>
          </a:xfrm>
          <a:prstGeom prst="borderCallout1">
            <a:avLst>
              <a:gd name="adj1" fmla="val 30125"/>
              <a:gd name="adj2" fmla="val 103995"/>
              <a:gd name="adj3" fmla="val 573639"/>
              <a:gd name="adj4" fmla="val 105245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Specific computer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2" name="Line 11"/>
          <p:cNvSpPr>
            <a:spLocks noChangeShapeType="1"/>
          </p:cNvSpPr>
          <p:nvPr/>
        </p:nvSpPr>
        <p:spPr bwMode="auto">
          <a:xfrm>
            <a:off x="5181600" y="914400"/>
            <a:ext cx="228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5562600" y="685800"/>
            <a:ext cx="1752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13"/>
          <p:cNvSpPr>
            <a:spLocks noChangeShapeType="1"/>
          </p:cNvSpPr>
          <p:nvPr/>
        </p:nvSpPr>
        <p:spPr bwMode="auto">
          <a:xfrm flipH="1">
            <a:off x="6553200" y="685800"/>
            <a:ext cx="762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WordArt 14"/>
          <p:cNvSpPr>
            <a:spLocks noChangeArrowheads="1" noChangeShapeType="1" noTextEdit="1"/>
          </p:cNvSpPr>
          <p:nvPr/>
        </p:nvSpPr>
        <p:spPr bwMode="auto">
          <a:xfrm>
            <a:off x="3733800" y="3429000"/>
            <a:ext cx="1947863" cy="25527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 autoUpdateAnimBg="0"/>
      <p:bldP spid="109573" grpId="0" animBg="1" autoUpdateAnimBg="0"/>
      <p:bldP spid="109574" grpId="0" animBg="1" autoUpdateAnimBg="0"/>
      <p:bldP spid="109574" grpId="1" animBg="1"/>
      <p:bldP spid="21512" grpId="0" animBg="1"/>
      <p:bldP spid="21513" grpId="0" animBg="1"/>
      <p:bldP spid="215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2531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16AA6E6F-EEA4-417B-B80B-7D37FABFE1C8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Two Level Internet Address Structure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Number + Host Number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or</a:t>
            </a:r>
          </a:p>
          <a:p>
            <a:pPr eaLnBrk="1" hangingPunct="1"/>
            <a:r>
              <a:rPr lang="en-US" smtClean="0"/>
              <a:t>Network Prefix + Host Number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3555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5AB18150-C9CB-4683-89A4-F5DC2286DD46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Address Classes	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 common</a:t>
            </a:r>
          </a:p>
          <a:p>
            <a:pPr lvl="1" eaLnBrk="1" hangingPunct="1"/>
            <a:r>
              <a:rPr lang="en-US" dirty="0" smtClean="0"/>
              <a:t>Class A</a:t>
            </a:r>
          </a:p>
          <a:p>
            <a:pPr lvl="1" eaLnBrk="1" hangingPunct="1"/>
            <a:r>
              <a:rPr lang="en-US" dirty="0" smtClean="0"/>
              <a:t>Class B</a:t>
            </a:r>
          </a:p>
          <a:p>
            <a:pPr lvl="1" eaLnBrk="1" hangingPunct="1"/>
            <a:r>
              <a:rPr lang="en-US" dirty="0" smtClean="0"/>
              <a:t>Class C</a:t>
            </a:r>
          </a:p>
          <a:p>
            <a:pPr eaLnBrk="1" hangingPunct="1"/>
            <a:r>
              <a:rPr lang="en-US" dirty="0" smtClean="0"/>
              <a:t>Two “unusual”</a:t>
            </a:r>
          </a:p>
          <a:p>
            <a:pPr lvl="1" eaLnBrk="1" hangingPunct="1"/>
            <a:r>
              <a:rPr lang="en-US" dirty="0" smtClean="0"/>
              <a:t>Class D</a:t>
            </a:r>
          </a:p>
          <a:p>
            <a:pPr lvl="1" eaLnBrk="1" hangingPunct="1"/>
            <a:r>
              <a:rPr lang="en-US" dirty="0" smtClean="0"/>
              <a:t>Class E</a:t>
            </a:r>
          </a:p>
          <a:p>
            <a:pPr eaLnBrk="1" hangingPunct="1"/>
            <a:r>
              <a:rPr lang="en-US" dirty="0" smtClean="0"/>
              <a:t>32 bits used for addresses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409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ED41FD19-D639-4280-96FD-240C6A4E49B7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Origins of the Internet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1960 – Computer communication difficult</a:t>
            </a:r>
          </a:p>
          <a:p>
            <a:pPr lvl="1" eaLnBrk="1" hangingPunct="1"/>
            <a:r>
              <a:rPr lang="en-US" smtClean="0"/>
              <a:t>Different operating systems &amp; procedures</a:t>
            </a:r>
          </a:p>
          <a:p>
            <a:pPr lvl="1" eaLnBrk="1" hangingPunct="1"/>
            <a:r>
              <a:rPr lang="en-US" smtClean="0"/>
              <a:t>Transferring data was clumsy and inefficient</a:t>
            </a:r>
          </a:p>
          <a:p>
            <a:pPr eaLnBrk="1" hangingPunct="1"/>
            <a:r>
              <a:rPr lang="en-US" smtClean="0"/>
              <a:t>Hub concept</a:t>
            </a:r>
          </a:p>
        </p:txBody>
      </p:sp>
      <p:sp>
        <p:nvSpPr>
          <p:cNvPr id="4102" name="Oval 4"/>
          <p:cNvSpPr>
            <a:spLocks noChangeArrowheads="1"/>
          </p:cNvSpPr>
          <p:nvPr/>
        </p:nvSpPr>
        <p:spPr bwMode="auto">
          <a:xfrm>
            <a:off x="5105400" y="50292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grpSp>
        <p:nvGrpSpPr>
          <p:cNvPr id="4103" name="Group 20"/>
          <p:cNvGrpSpPr>
            <a:grpSpLocks/>
          </p:cNvGrpSpPr>
          <p:nvPr/>
        </p:nvGrpSpPr>
        <p:grpSpPr bwMode="auto">
          <a:xfrm>
            <a:off x="5486400" y="4267200"/>
            <a:ext cx="973138" cy="1371600"/>
            <a:chOff x="3456" y="2688"/>
            <a:chExt cx="613" cy="864"/>
          </a:xfrm>
        </p:grpSpPr>
        <p:grpSp>
          <p:nvGrpSpPr>
            <p:cNvPr id="4136" name="Group 7"/>
            <p:cNvGrpSpPr>
              <a:grpSpLocks/>
            </p:cNvGrpSpPr>
            <p:nvPr/>
          </p:nvGrpSpPr>
          <p:grpSpPr bwMode="auto">
            <a:xfrm>
              <a:off x="3456" y="2688"/>
              <a:ext cx="323" cy="480"/>
              <a:chOff x="3456" y="2688"/>
              <a:chExt cx="323" cy="480"/>
            </a:xfrm>
          </p:grpSpPr>
          <p:sp>
            <p:nvSpPr>
              <p:cNvPr id="4149" name="Line 5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Oval 6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7" name="Group 8"/>
            <p:cNvGrpSpPr>
              <a:grpSpLocks/>
            </p:cNvGrpSpPr>
            <p:nvPr/>
          </p:nvGrpSpPr>
          <p:grpSpPr bwMode="auto">
            <a:xfrm rot="957273">
              <a:off x="3552" y="2784"/>
              <a:ext cx="323" cy="480"/>
              <a:chOff x="3456" y="2688"/>
              <a:chExt cx="323" cy="480"/>
            </a:xfrm>
          </p:grpSpPr>
          <p:sp>
            <p:nvSpPr>
              <p:cNvPr id="4147" name="Line 9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Oval 10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8" name="Group 11"/>
            <p:cNvGrpSpPr>
              <a:grpSpLocks/>
            </p:cNvGrpSpPr>
            <p:nvPr/>
          </p:nvGrpSpPr>
          <p:grpSpPr bwMode="auto">
            <a:xfrm rot="1697831">
              <a:off x="3648" y="2880"/>
              <a:ext cx="323" cy="480"/>
              <a:chOff x="3456" y="2688"/>
              <a:chExt cx="323" cy="480"/>
            </a:xfrm>
          </p:grpSpPr>
          <p:sp>
            <p:nvSpPr>
              <p:cNvPr id="4145" name="Line 12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Oval 13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9" name="Group 14"/>
            <p:cNvGrpSpPr>
              <a:grpSpLocks/>
            </p:cNvGrpSpPr>
            <p:nvPr/>
          </p:nvGrpSpPr>
          <p:grpSpPr bwMode="auto">
            <a:xfrm rot="2450401">
              <a:off x="3674" y="3002"/>
              <a:ext cx="323" cy="480"/>
              <a:chOff x="3456" y="2688"/>
              <a:chExt cx="323" cy="480"/>
            </a:xfrm>
          </p:grpSpPr>
          <p:sp>
            <p:nvSpPr>
              <p:cNvPr id="4143" name="Line 15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Oval 16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40" name="Group 17"/>
            <p:cNvGrpSpPr>
              <a:grpSpLocks/>
            </p:cNvGrpSpPr>
            <p:nvPr/>
          </p:nvGrpSpPr>
          <p:grpSpPr bwMode="auto">
            <a:xfrm rot="3380252">
              <a:off x="3667" y="3151"/>
              <a:ext cx="323" cy="480"/>
              <a:chOff x="3456" y="2688"/>
              <a:chExt cx="323" cy="480"/>
            </a:xfrm>
          </p:grpSpPr>
          <p:sp>
            <p:nvSpPr>
              <p:cNvPr id="4141" name="Line 18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Oval 19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104" name="Group 21"/>
          <p:cNvGrpSpPr>
            <a:grpSpLocks/>
          </p:cNvGrpSpPr>
          <p:nvPr/>
        </p:nvGrpSpPr>
        <p:grpSpPr bwMode="auto">
          <a:xfrm rot="-5400000">
            <a:off x="4542631" y="4009232"/>
            <a:ext cx="973137" cy="1371600"/>
            <a:chOff x="3456" y="2688"/>
            <a:chExt cx="613" cy="864"/>
          </a:xfrm>
        </p:grpSpPr>
        <p:grpSp>
          <p:nvGrpSpPr>
            <p:cNvPr id="4121" name="Group 22"/>
            <p:cNvGrpSpPr>
              <a:grpSpLocks/>
            </p:cNvGrpSpPr>
            <p:nvPr/>
          </p:nvGrpSpPr>
          <p:grpSpPr bwMode="auto">
            <a:xfrm>
              <a:off x="3456" y="2688"/>
              <a:ext cx="323" cy="480"/>
              <a:chOff x="3456" y="2688"/>
              <a:chExt cx="323" cy="480"/>
            </a:xfrm>
          </p:grpSpPr>
          <p:sp>
            <p:nvSpPr>
              <p:cNvPr id="4134" name="Line 23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Oval 24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2" name="Group 25"/>
            <p:cNvGrpSpPr>
              <a:grpSpLocks/>
            </p:cNvGrpSpPr>
            <p:nvPr/>
          </p:nvGrpSpPr>
          <p:grpSpPr bwMode="auto">
            <a:xfrm rot="957273">
              <a:off x="3552" y="2784"/>
              <a:ext cx="323" cy="480"/>
              <a:chOff x="3456" y="2688"/>
              <a:chExt cx="323" cy="480"/>
            </a:xfrm>
          </p:grpSpPr>
          <p:sp>
            <p:nvSpPr>
              <p:cNvPr id="4132" name="Line 26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Oval 27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3" name="Group 28"/>
            <p:cNvGrpSpPr>
              <a:grpSpLocks/>
            </p:cNvGrpSpPr>
            <p:nvPr/>
          </p:nvGrpSpPr>
          <p:grpSpPr bwMode="auto">
            <a:xfrm rot="1697831">
              <a:off x="3648" y="2880"/>
              <a:ext cx="323" cy="480"/>
              <a:chOff x="3456" y="2688"/>
              <a:chExt cx="323" cy="480"/>
            </a:xfrm>
          </p:grpSpPr>
          <p:sp>
            <p:nvSpPr>
              <p:cNvPr id="4130" name="Line 29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Oval 30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4" name="Group 31"/>
            <p:cNvGrpSpPr>
              <a:grpSpLocks/>
            </p:cNvGrpSpPr>
            <p:nvPr/>
          </p:nvGrpSpPr>
          <p:grpSpPr bwMode="auto">
            <a:xfrm rot="2450401">
              <a:off x="3674" y="3002"/>
              <a:ext cx="323" cy="480"/>
              <a:chOff x="3456" y="2688"/>
              <a:chExt cx="323" cy="480"/>
            </a:xfrm>
          </p:grpSpPr>
          <p:sp>
            <p:nvSpPr>
              <p:cNvPr id="4128" name="Line 32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Oval 33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5" name="Group 34"/>
            <p:cNvGrpSpPr>
              <a:grpSpLocks/>
            </p:cNvGrpSpPr>
            <p:nvPr/>
          </p:nvGrpSpPr>
          <p:grpSpPr bwMode="auto">
            <a:xfrm rot="3380252">
              <a:off x="3667" y="3151"/>
              <a:ext cx="323" cy="480"/>
              <a:chOff x="3456" y="2688"/>
              <a:chExt cx="323" cy="480"/>
            </a:xfrm>
          </p:grpSpPr>
          <p:sp>
            <p:nvSpPr>
              <p:cNvPr id="4126" name="Line 35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Oval 36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105" name="Group 37"/>
          <p:cNvGrpSpPr>
            <a:grpSpLocks/>
          </p:cNvGrpSpPr>
          <p:nvPr/>
        </p:nvGrpSpPr>
        <p:grpSpPr bwMode="auto">
          <a:xfrm rot="6039247">
            <a:off x="5106194" y="5190332"/>
            <a:ext cx="973137" cy="1371600"/>
            <a:chOff x="3456" y="2688"/>
            <a:chExt cx="613" cy="864"/>
          </a:xfrm>
        </p:grpSpPr>
        <p:grpSp>
          <p:nvGrpSpPr>
            <p:cNvPr id="4106" name="Group 38"/>
            <p:cNvGrpSpPr>
              <a:grpSpLocks/>
            </p:cNvGrpSpPr>
            <p:nvPr/>
          </p:nvGrpSpPr>
          <p:grpSpPr bwMode="auto">
            <a:xfrm>
              <a:off x="3456" y="2688"/>
              <a:ext cx="323" cy="480"/>
              <a:chOff x="3456" y="2688"/>
              <a:chExt cx="323" cy="480"/>
            </a:xfrm>
          </p:grpSpPr>
          <p:sp>
            <p:nvSpPr>
              <p:cNvPr id="4119" name="Line 39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Oval 40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7" name="Group 41"/>
            <p:cNvGrpSpPr>
              <a:grpSpLocks/>
            </p:cNvGrpSpPr>
            <p:nvPr/>
          </p:nvGrpSpPr>
          <p:grpSpPr bwMode="auto">
            <a:xfrm rot="957273">
              <a:off x="3552" y="2784"/>
              <a:ext cx="323" cy="480"/>
              <a:chOff x="3456" y="2688"/>
              <a:chExt cx="323" cy="480"/>
            </a:xfrm>
          </p:grpSpPr>
          <p:sp>
            <p:nvSpPr>
              <p:cNvPr id="4117" name="Line 42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Oval 43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8" name="Group 44"/>
            <p:cNvGrpSpPr>
              <a:grpSpLocks/>
            </p:cNvGrpSpPr>
            <p:nvPr/>
          </p:nvGrpSpPr>
          <p:grpSpPr bwMode="auto">
            <a:xfrm rot="1697831">
              <a:off x="3648" y="2880"/>
              <a:ext cx="323" cy="480"/>
              <a:chOff x="3456" y="2688"/>
              <a:chExt cx="323" cy="480"/>
            </a:xfrm>
          </p:grpSpPr>
          <p:sp>
            <p:nvSpPr>
              <p:cNvPr id="4115" name="Line 45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Oval 46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9" name="Group 47"/>
            <p:cNvGrpSpPr>
              <a:grpSpLocks/>
            </p:cNvGrpSpPr>
            <p:nvPr/>
          </p:nvGrpSpPr>
          <p:grpSpPr bwMode="auto">
            <a:xfrm rot="2450401">
              <a:off x="3674" y="3002"/>
              <a:ext cx="323" cy="480"/>
              <a:chOff x="3456" y="2688"/>
              <a:chExt cx="323" cy="480"/>
            </a:xfrm>
          </p:grpSpPr>
          <p:sp>
            <p:nvSpPr>
              <p:cNvPr id="4113" name="Line 48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Oval 49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" name="Group 50"/>
            <p:cNvGrpSpPr>
              <a:grpSpLocks/>
            </p:cNvGrpSpPr>
            <p:nvPr/>
          </p:nvGrpSpPr>
          <p:grpSpPr bwMode="auto">
            <a:xfrm rot="3380252">
              <a:off x="3667" y="3151"/>
              <a:ext cx="323" cy="480"/>
              <a:chOff x="3456" y="2688"/>
              <a:chExt cx="323" cy="480"/>
            </a:xfrm>
          </p:grpSpPr>
          <p:sp>
            <p:nvSpPr>
              <p:cNvPr id="4111" name="Line 51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Oval 52"/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96" cy="96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66382FDD-5BD1-407F-96D6-2F82559C1481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IP Class Identification</a:t>
            </a:r>
          </a:p>
        </p:txBody>
      </p:sp>
      <p:grpSp>
        <p:nvGrpSpPr>
          <p:cNvPr id="24581" name="Group 42"/>
          <p:cNvGrpSpPr>
            <a:grpSpLocks/>
          </p:cNvGrpSpPr>
          <p:nvPr/>
        </p:nvGrpSpPr>
        <p:grpSpPr bwMode="auto">
          <a:xfrm>
            <a:off x="838200" y="2209800"/>
            <a:ext cx="7829550" cy="762000"/>
            <a:chOff x="528" y="1344"/>
            <a:chExt cx="4932" cy="480"/>
          </a:xfrm>
        </p:grpSpPr>
        <p:sp>
          <p:nvSpPr>
            <p:cNvPr id="24605" name="Rectangle 5"/>
            <p:cNvSpPr>
              <a:spLocks noChangeArrowheads="1"/>
            </p:cNvSpPr>
            <p:nvPr/>
          </p:nvSpPr>
          <p:spPr bwMode="auto">
            <a:xfrm>
              <a:off x="528" y="1584"/>
              <a:ext cx="148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6"/>
            <p:cNvSpPr>
              <a:spLocks noChangeArrowheads="1"/>
            </p:cNvSpPr>
            <p:nvPr/>
          </p:nvSpPr>
          <p:spPr bwMode="auto">
            <a:xfrm>
              <a:off x="2064" y="1584"/>
              <a:ext cx="336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20"/>
            <p:cNvSpPr txBox="1">
              <a:spLocks noChangeArrowheads="1"/>
            </p:cNvSpPr>
            <p:nvPr/>
          </p:nvSpPr>
          <p:spPr bwMode="auto">
            <a:xfrm>
              <a:off x="528" y="158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0</a:t>
              </a:r>
            </a:p>
          </p:txBody>
        </p:sp>
        <p:sp>
          <p:nvSpPr>
            <p:cNvPr id="24608" name="Text Box 21"/>
            <p:cNvSpPr txBox="1">
              <a:spLocks noChangeArrowheads="1"/>
            </p:cNvSpPr>
            <p:nvPr/>
          </p:nvSpPr>
          <p:spPr bwMode="auto">
            <a:xfrm>
              <a:off x="528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0</a:t>
              </a:r>
            </a:p>
          </p:txBody>
        </p:sp>
        <p:sp>
          <p:nvSpPr>
            <p:cNvPr id="24609" name="Text Box 22"/>
            <p:cNvSpPr txBox="1">
              <a:spLocks noChangeArrowheads="1"/>
            </p:cNvSpPr>
            <p:nvPr/>
          </p:nvSpPr>
          <p:spPr bwMode="auto">
            <a:xfrm>
              <a:off x="5184" y="134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31</a:t>
              </a:r>
            </a:p>
          </p:txBody>
        </p:sp>
        <p:sp>
          <p:nvSpPr>
            <p:cNvPr id="24610" name="Text Box 28"/>
            <p:cNvSpPr txBox="1">
              <a:spLocks noChangeArrowheads="1"/>
            </p:cNvSpPr>
            <p:nvPr/>
          </p:nvSpPr>
          <p:spPr bwMode="auto">
            <a:xfrm>
              <a:off x="720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</a:p>
          </p:txBody>
        </p:sp>
        <p:sp>
          <p:nvSpPr>
            <p:cNvPr id="24611" name="Text Box 29"/>
            <p:cNvSpPr txBox="1">
              <a:spLocks noChangeArrowheads="1"/>
            </p:cNvSpPr>
            <p:nvPr/>
          </p:nvSpPr>
          <p:spPr bwMode="auto">
            <a:xfrm>
              <a:off x="1824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7</a:t>
              </a:r>
            </a:p>
          </p:txBody>
        </p:sp>
        <p:sp>
          <p:nvSpPr>
            <p:cNvPr id="24612" name="Text Box 30"/>
            <p:cNvSpPr txBox="1">
              <a:spLocks noChangeArrowheads="1"/>
            </p:cNvSpPr>
            <p:nvPr/>
          </p:nvSpPr>
          <p:spPr bwMode="auto">
            <a:xfrm>
              <a:off x="2016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8</a:t>
              </a:r>
            </a:p>
          </p:txBody>
        </p:sp>
        <p:sp>
          <p:nvSpPr>
            <p:cNvPr id="24613" name="Line 37"/>
            <p:cNvSpPr>
              <a:spLocks noChangeShapeType="1"/>
            </p:cNvSpPr>
            <p:nvPr/>
          </p:nvSpPr>
          <p:spPr bwMode="auto">
            <a:xfrm>
              <a:off x="720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2" name="Group 41"/>
          <p:cNvGrpSpPr>
            <a:grpSpLocks/>
          </p:cNvGrpSpPr>
          <p:nvPr/>
        </p:nvGrpSpPr>
        <p:grpSpPr bwMode="auto">
          <a:xfrm>
            <a:off x="838200" y="3657600"/>
            <a:ext cx="7829550" cy="762000"/>
            <a:chOff x="528" y="2064"/>
            <a:chExt cx="4932" cy="480"/>
          </a:xfrm>
        </p:grpSpPr>
        <p:sp>
          <p:nvSpPr>
            <p:cNvPr id="24596" name="Rectangle 7"/>
            <p:cNvSpPr>
              <a:spLocks noChangeArrowheads="1"/>
            </p:cNvSpPr>
            <p:nvPr/>
          </p:nvSpPr>
          <p:spPr bwMode="auto">
            <a:xfrm>
              <a:off x="528" y="2304"/>
              <a:ext cx="24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Rectangle 8"/>
            <p:cNvSpPr>
              <a:spLocks noChangeArrowheads="1"/>
            </p:cNvSpPr>
            <p:nvPr/>
          </p:nvSpPr>
          <p:spPr bwMode="auto">
            <a:xfrm>
              <a:off x="3024" y="2304"/>
              <a:ext cx="240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Text Box 12"/>
            <p:cNvSpPr txBox="1">
              <a:spLocks noChangeArrowheads="1"/>
            </p:cNvSpPr>
            <p:nvPr/>
          </p:nvSpPr>
          <p:spPr bwMode="auto">
            <a:xfrm>
              <a:off x="528" y="230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24599" name="Text Box 19"/>
            <p:cNvSpPr txBox="1">
              <a:spLocks noChangeArrowheads="1"/>
            </p:cNvSpPr>
            <p:nvPr/>
          </p:nvSpPr>
          <p:spPr bwMode="auto">
            <a:xfrm>
              <a:off x="528" y="20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4600" name="Text Box 26"/>
            <p:cNvSpPr txBox="1">
              <a:spLocks noChangeArrowheads="1"/>
            </p:cNvSpPr>
            <p:nvPr/>
          </p:nvSpPr>
          <p:spPr bwMode="auto">
            <a:xfrm>
              <a:off x="5184" y="211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31</a:t>
              </a:r>
            </a:p>
          </p:txBody>
        </p:sp>
        <p:sp>
          <p:nvSpPr>
            <p:cNvPr id="24601" name="Text Box 31"/>
            <p:cNvSpPr txBox="1">
              <a:spLocks noChangeArrowheads="1"/>
            </p:cNvSpPr>
            <p:nvPr/>
          </p:nvSpPr>
          <p:spPr bwMode="auto">
            <a:xfrm>
              <a:off x="768" y="20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4602" name="Text Box 32"/>
            <p:cNvSpPr txBox="1">
              <a:spLocks noChangeArrowheads="1"/>
            </p:cNvSpPr>
            <p:nvPr/>
          </p:nvSpPr>
          <p:spPr bwMode="auto">
            <a:xfrm>
              <a:off x="2688" y="206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</a:p>
          </p:txBody>
        </p:sp>
        <p:sp>
          <p:nvSpPr>
            <p:cNvPr id="24603" name="Text Box 33"/>
            <p:cNvSpPr txBox="1">
              <a:spLocks noChangeArrowheads="1"/>
            </p:cNvSpPr>
            <p:nvPr/>
          </p:nvSpPr>
          <p:spPr bwMode="auto">
            <a:xfrm>
              <a:off x="2976" y="206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24604" name="Line 38"/>
            <p:cNvSpPr>
              <a:spLocks noChangeShapeType="1"/>
            </p:cNvSpPr>
            <p:nvPr/>
          </p:nvSpPr>
          <p:spPr bwMode="auto">
            <a:xfrm>
              <a:off x="768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3" name="Group 40"/>
          <p:cNvGrpSpPr>
            <a:grpSpLocks/>
          </p:cNvGrpSpPr>
          <p:nvPr/>
        </p:nvGrpSpPr>
        <p:grpSpPr bwMode="auto">
          <a:xfrm>
            <a:off x="838200" y="4953000"/>
            <a:ext cx="7829550" cy="762000"/>
            <a:chOff x="528" y="2688"/>
            <a:chExt cx="4932" cy="480"/>
          </a:xfrm>
        </p:grpSpPr>
        <p:sp>
          <p:nvSpPr>
            <p:cNvPr id="24587" name="Rectangle 9"/>
            <p:cNvSpPr>
              <a:spLocks noChangeArrowheads="1"/>
            </p:cNvSpPr>
            <p:nvPr/>
          </p:nvSpPr>
          <p:spPr bwMode="auto">
            <a:xfrm>
              <a:off x="528" y="2928"/>
              <a:ext cx="36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0"/>
            <p:cNvSpPr>
              <a:spLocks noChangeArrowheads="1"/>
            </p:cNvSpPr>
            <p:nvPr/>
          </p:nvSpPr>
          <p:spPr bwMode="auto">
            <a:xfrm>
              <a:off x="4224" y="2928"/>
              <a:ext cx="120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528" y="292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110</a:t>
              </a:r>
            </a:p>
          </p:txBody>
        </p:sp>
        <p:sp>
          <p:nvSpPr>
            <p:cNvPr id="24590" name="Text Box 18"/>
            <p:cNvSpPr txBox="1">
              <a:spLocks noChangeArrowheads="1"/>
            </p:cNvSpPr>
            <p:nvPr/>
          </p:nvSpPr>
          <p:spPr bwMode="auto">
            <a:xfrm>
              <a:off x="528" y="268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4591" name="Text Box 27"/>
            <p:cNvSpPr txBox="1">
              <a:spLocks noChangeArrowheads="1"/>
            </p:cNvSpPr>
            <p:nvPr/>
          </p:nvSpPr>
          <p:spPr bwMode="auto">
            <a:xfrm>
              <a:off x="5184" y="268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31</a:t>
              </a:r>
            </a:p>
          </p:txBody>
        </p:sp>
        <p:sp>
          <p:nvSpPr>
            <p:cNvPr id="24592" name="Text Box 34"/>
            <p:cNvSpPr txBox="1">
              <a:spLocks noChangeArrowheads="1"/>
            </p:cNvSpPr>
            <p:nvPr/>
          </p:nvSpPr>
          <p:spPr bwMode="auto">
            <a:xfrm>
              <a:off x="816" y="268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4593" name="Text Box 35"/>
            <p:cNvSpPr txBox="1">
              <a:spLocks noChangeArrowheads="1"/>
            </p:cNvSpPr>
            <p:nvPr/>
          </p:nvSpPr>
          <p:spPr bwMode="auto">
            <a:xfrm>
              <a:off x="3888" y="268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23</a:t>
              </a:r>
            </a:p>
          </p:txBody>
        </p:sp>
        <p:sp>
          <p:nvSpPr>
            <p:cNvPr id="24594" name="Text Box 36"/>
            <p:cNvSpPr txBox="1">
              <a:spLocks noChangeArrowheads="1"/>
            </p:cNvSpPr>
            <p:nvPr/>
          </p:nvSpPr>
          <p:spPr bwMode="auto">
            <a:xfrm>
              <a:off x="4176" y="268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24</a:t>
              </a:r>
            </a:p>
          </p:txBody>
        </p:sp>
        <p:sp>
          <p:nvSpPr>
            <p:cNvPr id="24595" name="Line 39"/>
            <p:cNvSpPr>
              <a:spLocks noChangeShapeType="1"/>
            </p:cNvSpPr>
            <p:nvPr/>
          </p:nvSpPr>
          <p:spPr bwMode="auto">
            <a:xfrm>
              <a:off x="864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4" name="Text Box 43"/>
          <p:cNvSpPr txBox="1">
            <a:spLocks noChangeArrowheads="1"/>
          </p:cNvSpPr>
          <p:nvPr/>
        </p:nvSpPr>
        <p:spPr bwMode="auto">
          <a:xfrm>
            <a:off x="762000" y="19050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Class A</a:t>
            </a:r>
          </a:p>
        </p:txBody>
      </p:sp>
      <p:sp>
        <p:nvSpPr>
          <p:cNvPr id="24585" name="Text Box 44"/>
          <p:cNvSpPr txBox="1">
            <a:spLocks noChangeArrowheads="1"/>
          </p:cNvSpPr>
          <p:nvPr/>
        </p:nvSpPr>
        <p:spPr bwMode="auto">
          <a:xfrm>
            <a:off x="762000" y="33528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Class B</a:t>
            </a:r>
          </a:p>
        </p:txBody>
      </p:sp>
      <p:sp>
        <p:nvSpPr>
          <p:cNvPr id="24586" name="Text Box 45"/>
          <p:cNvSpPr txBox="1">
            <a:spLocks noChangeArrowheads="1"/>
          </p:cNvSpPr>
          <p:nvPr/>
        </p:nvSpPr>
        <p:spPr bwMode="auto">
          <a:xfrm>
            <a:off x="762000" y="46482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Class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560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63195510-8F38-4D2A-A919-C7FB46EAC692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A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Left most octet</a:t>
            </a:r>
          </a:p>
          <a:p>
            <a:pPr lvl="1" eaLnBrk="1" hangingPunct="1"/>
            <a:r>
              <a:rPr lang="en-US" dirty="0" smtClean="0"/>
              <a:t>First bit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pPr lvl="1" eaLnBrk="1" hangingPunct="1"/>
            <a:r>
              <a:rPr lang="en-US" dirty="0" smtClean="0"/>
              <a:t>Values 1-126</a:t>
            </a:r>
          </a:p>
          <a:p>
            <a:pPr lvl="1" eaLnBrk="1" hangingPunct="1"/>
            <a:r>
              <a:rPr lang="en-US" dirty="0" smtClean="0"/>
              <a:t>126 networks</a:t>
            </a:r>
          </a:p>
          <a:p>
            <a:pPr lvl="1" eaLnBrk="1" hangingPunct="1"/>
            <a:r>
              <a:rPr lang="en-US" dirty="0" smtClean="0"/>
              <a:t>Note: values 0 and 127 have special meaning</a:t>
            </a:r>
          </a:p>
          <a:p>
            <a:pPr eaLnBrk="1" hangingPunct="1"/>
            <a:r>
              <a:rPr lang="en-US" dirty="0" smtClean="0"/>
              <a:t>Large computer networks</a:t>
            </a:r>
          </a:p>
          <a:p>
            <a:pPr lvl="1" eaLnBrk="1" hangingPunct="1"/>
            <a:r>
              <a:rPr lang="en-US" dirty="0" smtClean="0"/>
              <a:t>Supports approx. 16 million hosts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662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81318025-B0A9-4E64-9A82-CC96CE7FA2C5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B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Uses 2 left octets </a:t>
            </a:r>
          </a:p>
          <a:p>
            <a:pPr lvl="1" eaLnBrk="1" hangingPunct="1"/>
            <a:r>
              <a:rPr lang="en-US" dirty="0" smtClean="0"/>
              <a:t>First 2 bits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</a:p>
          <a:p>
            <a:pPr lvl="1" eaLnBrk="1" hangingPunct="1"/>
            <a:r>
              <a:rPr lang="en-US" dirty="0" smtClean="0"/>
              <a:t>Left most octet 128 – 191</a:t>
            </a:r>
          </a:p>
          <a:p>
            <a:pPr lvl="1" eaLnBrk="1" hangingPunct="1"/>
            <a:r>
              <a:rPr lang="en-US" dirty="0" smtClean="0"/>
              <a:t>Second octet any value 0-255</a:t>
            </a:r>
          </a:p>
          <a:p>
            <a:pPr lvl="1" eaLnBrk="1" hangingPunct="1"/>
            <a:r>
              <a:rPr lang="en-US" dirty="0" smtClean="0"/>
              <a:t>16,384 networks</a:t>
            </a:r>
          </a:p>
          <a:p>
            <a:pPr eaLnBrk="1" hangingPunct="1"/>
            <a:r>
              <a:rPr lang="en-US" dirty="0" smtClean="0"/>
              <a:t>Medium Networks</a:t>
            </a:r>
          </a:p>
          <a:p>
            <a:pPr lvl="1" eaLnBrk="1" hangingPunct="1"/>
            <a:r>
              <a:rPr lang="en-US" dirty="0" smtClean="0"/>
              <a:t>65,536 hosts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7651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26BF8B3B-56A2-4F06-8BD9-04FEABC8C60F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C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Left 3 octets</a:t>
            </a:r>
          </a:p>
          <a:p>
            <a:pPr lvl="1" eaLnBrk="1" hangingPunct="1"/>
            <a:r>
              <a:rPr lang="en-US" dirty="0" smtClean="0"/>
              <a:t>First 3 bits </a:t>
            </a:r>
            <a:r>
              <a:rPr lang="en-US" dirty="0" smtClean="0">
                <a:solidFill>
                  <a:srgbClr val="FF0000"/>
                </a:solidFill>
              </a:rPr>
              <a:t>110</a:t>
            </a:r>
          </a:p>
          <a:p>
            <a:pPr lvl="1" eaLnBrk="1" hangingPunct="1"/>
            <a:r>
              <a:rPr lang="en-US" dirty="0" smtClean="0"/>
              <a:t>Leftmost 192-223</a:t>
            </a:r>
          </a:p>
          <a:p>
            <a:pPr lvl="1" eaLnBrk="1" hangingPunct="1"/>
            <a:r>
              <a:rPr lang="en-US" dirty="0" smtClean="0"/>
              <a:t>Other two in range 0-255</a:t>
            </a:r>
          </a:p>
          <a:p>
            <a:pPr lvl="1" eaLnBrk="1" hangingPunct="1"/>
            <a:r>
              <a:rPr lang="en-US" dirty="0" smtClean="0"/>
              <a:t>2,097,152 networks</a:t>
            </a:r>
          </a:p>
          <a:p>
            <a:pPr eaLnBrk="1" hangingPunct="1"/>
            <a:r>
              <a:rPr lang="en-US" dirty="0" smtClean="0"/>
              <a:t>Small networks</a:t>
            </a:r>
          </a:p>
          <a:p>
            <a:pPr lvl="1" eaLnBrk="1" hangingPunct="1"/>
            <a:r>
              <a:rPr lang="en-US" dirty="0" smtClean="0"/>
              <a:t>255 hosts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8675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11D43824-D3AF-4FED-A463-4825ED85BEBC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Classes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D</a:t>
            </a:r>
          </a:p>
          <a:p>
            <a:pPr lvl="1" eaLnBrk="1" hangingPunct="1"/>
            <a:r>
              <a:rPr lang="en-US" smtClean="0"/>
              <a:t>First four bits 1110</a:t>
            </a:r>
          </a:p>
          <a:p>
            <a:pPr lvl="1" eaLnBrk="1" hangingPunct="1"/>
            <a:r>
              <a:rPr lang="en-US" smtClean="0"/>
              <a:t>Multi-casts</a:t>
            </a:r>
          </a:p>
          <a:p>
            <a:pPr eaLnBrk="1" hangingPunct="1"/>
            <a:r>
              <a:rPr lang="en-US" smtClean="0"/>
              <a:t>Class E</a:t>
            </a:r>
          </a:p>
          <a:p>
            <a:pPr lvl="1" eaLnBrk="1" hangingPunct="1"/>
            <a:r>
              <a:rPr lang="en-US" smtClean="0"/>
              <a:t>First four bits 1111</a:t>
            </a:r>
          </a:p>
          <a:p>
            <a:pPr lvl="1" eaLnBrk="1" hangingPunct="1"/>
            <a:r>
              <a:rPr lang="en-US" smtClean="0"/>
              <a:t>Expermental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2969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147E305D-8672-4286-91E6-10EE56913A9B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IP Summary		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IPv4: Although there are over 4 billion addresses available they are inefficiently assigned</a:t>
            </a:r>
          </a:p>
          <a:p>
            <a:pPr eaLnBrk="1" hangingPunct="1"/>
            <a:r>
              <a:rPr lang="en-US" dirty="0" smtClean="0"/>
              <a:t>IPv6 vastly expands the addresses</a:t>
            </a:r>
          </a:p>
          <a:p>
            <a:pPr lvl="1" eaLnBrk="1" hangingPunct="1"/>
            <a:r>
              <a:rPr lang="en-US" dirty="0" smtClean="0"/>
              <a:t>3.4x10</a:t>
            </a:r>
            <a:r>
              <a:rPr lang="en-US" baseline="30000" dirty="0" smtClean="0"/>
              <a:t>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Sidebar: How big is 3.4 x 10</a:t>
            </a:r>
            <a:r>
              <a:rPr lang="en-US" baseline="30000" smtClean="0"/>
              <a:t>38</a:t>
            </a:r>
            <a:r>
              <a:rPr lang="en-US" smtClean="0"/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sand: ~1mm (10</a:t>
            </a:r>
            <a:r>
              <a:rPr lang="en-US" baseline="30000" dirty="0" smtClean="0"/>
              <a:t>-3</a:t>
            </a:r>
            <a:r>
              <a:rPr lang="en-US" dirty="0" smtClean="0"/>
              <a:t> meter)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 cubic meter of sand has: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1000 x 1000 x 1000 grains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r>
              <a:rPr lang="en-US" dirty="0" smtClean="0"/>
              <a:t> grains (1 billion!)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 cubic kilometer has: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(10</a:t>
            </a:r>
            <a:r>
              <a:rPr lang="en-US" baseline="30000" dirty="0" smtClean="0"/>
              <a:t>9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r>
              <a:rPr lang="en-US" dirty="0" smtClean="0"/>
              <a:t> or 10</a:t>
            </a:r>
            <a:r>
              <a:rPr lang="en-US" baseline="30000" dirty="0" smtClean="0"/>
              <a:t>27</a:t>
            </a:r>
            <a:r>
              <a:rPr lang="en-US" dirty="0" smtClean="0"/>
              <a:t> grains!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 3.4 x 10</a:t>
            </a:r>
            <a:r>
              <a:rPr lang="en-US" baseline="30000" dirty="0" smtClean="0"/>
              <a:t>38</a:t>
            </a:r>
            <a:r>
              <a:rPr lang="en-US" dirty="0" smtClean="0"/>
              <a:t> grain would fill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3.4 x 10</a:t>
            </a:r>
            <a:r>
              <a:rPr lang="en-US" baseline="30000" dirty="0" smtClean="0"/>
              <a:t>11</a:t>
            </a:r>
            <a:r>
              <a:rPr lang="en-US" dirty="0" smtClean="0"/>
              <a:t> cubic kilometers!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Volume of the Earth: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1.0832×10</a:t>
            </a:r>
            <a:r>
              <a:rPr lang="en-US" baseline="30000" dirty="0" smtClean="0"/>
              <a:t>21</a:t>
            </a:r>
            <a:r>
              <a:rPr lang="en-US" dirty="0" smtClean="0"/>
              <a:t> m</a:t>
            </a:r>
            <a:r>
              <a:rPr lang="en-US" baseline="30000" dirty="0" smtClean="0"/>
              <a:t>3</a:t>
            </a:r>
            <a:r>
              <a:rPr lang="en-US" dirty="0" smtClean="0"/>
              <a:t> or about 1x10</a:t>
            </a:r>
            <a:r>
              <a:rPr lang="en-US" baseline="30000" dirty="0" smtClean="0"/>
              <a:t>12</a:t>
            </a:r>
            <a:r>
              <a:rPr lang="en-US" dirty="0" smtClean="0"/>
              <a:t> km</a:t>
            </a:r>
            <a:r>
              <a:rPr lang="en-US" baseline="30000" dirty="0" smtClean="0"/>
              <a:t>3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Fill about 1/3 Earth!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Sidebar: How big is 3.4 x 10</a:t>
            </a:r>
            <a:r>
              <a:rPr lang="en-US" baseline="30000" smtClean="0"/>
              <a:t>38</a:t>
            </a:r>
            <a:r>
              <a:rPr lang="en-US" smtClean="0"/>
              <a:t>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view</a:t>
            </a:r>
          </a:p>
          <a:p>
            <a:pPr lvl="1" eaLnBrk="1" hangingPunct="1"/>
            <a:r>
              <a:rPr lang="en-US" smtClean="0"/>
              <a:t>About 100 billion stars in a galaxy (10</a:t>
            </a:r>
            <a:r>
              <a:rPr lang="en-US" baseline="30000" smtClean="0"/>
              <a:t>11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About 100 billion galaxies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 10</a:t>
            </a:r>
            <a:r>
              <a:rPr lang="en-US" baseline="30000" smtClean="0">
                <a:sym typeface="Wingdings" pitchFamily="2" charset="2"/>
              </a:rPr>
              <a:t>22</a:t>
            </a:r>
            <a:r>
              <a:rPr lang="en-US" smtClean="0">
                <a:sym typeface="Wingdings" pitchFamily="2" charset="2"/>
              </a:rPr>
              <a:t> stars in the universe!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Enough address for the all the stars in 10</a:t>
            </a:r>
            <a:r>
              <a:rPr lang="en-US" baseline="30000" smtClean="0">
                <a:sym typeface="Wingdings" pitchFamily="2" charset="2"/>
              </a:rPr>
              <a:t>16 </a:t>
            </a:r>
            <a:r>
              <a:rPr lang="en-US" smtClean="0">
                <a:sym typeface="Wingdings" pitchFamily="2" charset="2"/>
              </a:rPr>
              <a:t>universes</a:t>
            </a:r>
          </a:p>
          <a:p>
            <a:pPr lvl="2" eaLnBrk="1" hangingPunct="1"/>
            <a:r>
              <a:rPr lang="en-US" smtClean="0"/>
              <a:t>10,000,000,000,000,000</a:t>
            </a:r>
            <a:br>
              <a:rPr lang="en-US" smtClean="0"/>
            </a:br>
            <a:r>
              <a:rPr lang="en-US" smtClean="0"/>
              <a:t>-or-</a:t>
            </a:r>
          </a:p>
          <a:p>
            <a:pPr lvl="2" eaLnBrk="1" hangingPunct="1"/>
            <a:r>
              <a:rPr lang="en-US" smtClean="0"/>
              <a:t>10 quadrillion!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Sidebar: How big is 3.4 x 10</a:t>
            </a:r>
            <a:r>
              <a:rPr lang="en-US" baseline="30000" smtClean="0"/>
              <a:t>38</a:t>
            </a:r>
            <a:r>
              <a:rPr lang="en-US" smtClean="0"/>
              <a:t>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now the bad news:</a:t>
            </a:r>
          </a:p>
          <a:p>
            <a:pPr lvl="1" eaLnBrk="1" hangingPunct="1"/>
            <a:r>
              <a:rPr lang="en-US" smtClean="0"/>
              <a:t>Approximations vary, but best guess are there are about 1 x 10</a:t>
            </a:r>
            <a:r>
              <a:rPr lang="en-US" baseline="30000" smtClean="0"/>
              <a:t>79</a:t>
            </a:r>
            <a:r>
              <a:rPr lang="en-US" smtClean="0"/>
              <a:t> atoms in the universe</a:t>
            </a:r>
          </a:p>
          <a:p>
            <a:pPr lvl="1" eaLnBrk="1" hangingPunct="1"/>
            <a:r>
              <a:rPr lang="en-US" smtClean="0"/>
              <a:t>IPv6 can’t give each atom it’s own unique IP address  </a:t>
            </a:r>
            <a:r>
              <a:rPr lang="en-US" smtClean="0">
                <a:sym typeface="Wingdings" pitchFamily="2" charset="2"/>
              </a:rPr>
              <a:t>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072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FBD73C69-8B41-4529-B0EF-919201F5E00A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TCP/IP and Domain Names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Numeric addresses like 166.082.001.003 </a:t>
            </a:r>
          </a:p>
          <a:p>
            <a:pPr lvl="1" eaLnBrk="1" hangingPunct="1"/>
            <a:r>
              <a:rPr lang="en-US" smtClean="0"/>
              <a:t>Who is it for?</a:t>
            </a:r>
          </a:p>
          <a:p>
            <a:pPr lvl="1" eaLnBrk="1" hangingPunct="1"/>
            <a:r>
              <a:rPr lang="en-US" smtClean="0"/>
              <a:t>Difficult to remember</a:t>
            </a:r>
          </a:p>
          <a:p>
            <a:pPr eaLnBrk="1" hangingPunct="1"/>
            <a:r>
              <a:rPr lang="en-US" smtClean="0"/>
              <a:t>Names like </a:t>
            </a:r>
            <a:r>
              <a:rPr lang="en-US" smtClean="0">
                <a:hlinkClick r:id="rId2"/>
              </a:rPr>
              <a:t>www.yahoo.com</a:t>
            </a:r>
            <a:r>
              <a:rPr lang="en-US" smtClean="0"/>
              <a:t> or uncc.edu</a:t>
            </a:r>
          </a:p>
          <a:p>
            <a:pPr lvl="1" eaLnBrk="1" hangingPunct="1"/>
            <a:r>
              <a:rPr lang="en-US" smtClean="0"/>
              <a:t>Easier to remember</a:t>
            </a:r>
          </a:p>
          <a:p>
            <a:pPr lvl="1" eaLnBrk="1" hangingPunct="1"/>
            <a:r>
              <a:rPr lang="en-US" smtClean="0"/>
              <a:t>Has human meaning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BCD0E7E2-A5BD-4F97-84A7-97A073B983D4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5124" name="Picture 17" descr="blustn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-228600"/>
            <a:ext cx="928687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174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7098AEA3-067D-4F97-A709-CE1E687FE8A6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TCP/IP and Domain Names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DNS – Domain Name System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host.organization.domain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Top-level </a:t>
            </a:r>
            <a:r>
              <a:rPr lang="en-US" sz="2000" i="1" smtClean="0"/>
              <a:t>domain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Controlled by ICANN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Internet Corporation for Assigned Names and Numbers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Strict name conventions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By country (us, uk, ca, …)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By organization Type (com, org, edu, ..)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Organization</a:t>
            </a:r>
            <a:r>
              <a:rPr lang="en-US" sz="2000" smtClean="0"/>
              <a:t> (Microsoft, Yahoo, Google)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Assigned by ICANN sanctions companies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Can be “anything” not previously assigned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Host</a:t>
            </a:r>
            <a:r>
              <a:rPr lang="en-US" sz="2000" smtClean="0"/>
              <a:t> (www, ftp, webpages, …)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Assigned by the organization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Can be anything but </a:t>
            </a:r>
            <a:r>
              <a:rPr lang="en-US" sz="1800" i="1" smtClean="0"/>
              <a:t>www</a:t>
            </a:r>
            <a:r>
              <a:rPr lang="en-US" sz="1800" smtClean="0"/>
              <a:t> is the most common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6B7E868F-3792-413D-BB7C-B805E6BED7FC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32772" name="Picture 2" descr="Fig7-05"/>
          <p:cNvPicPr>
            <a:picLocks noChangeAspect="1" noChangeArrowheads="1"/>
          </p:cNvPicPr>
          <p:nvPr/>
        </p:nvPicPr>
        <p:blipFill>
          <a:blip r:embed="rId3" cstate="print"/>
          <a:srcRect l="4062" t="26250" r="27499" b="56265"/>
          <a:stretch>
            <a:fillRect/>
          </a:stretch>
        </p:blipFill>
        <p:spPr bwMode="auto">
          <a:xfrm>
            <a:off x="0" y="19050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4" name="Picture 8" descr="Fig7-05"/>
          <p:cNvPicPr>
            <a:picLocks noChangeAspect="1" noChangeArrowheads="1"/>
          </p:cNvPicPr>
          <p:nvPr/>
        </p:nvPicPr>
        <p:blipFill>
          <a:blip r:embed="rId3" cstate="print"/>
          <a:srcRect l="4062" t="43735" r="27499" b="41251"/>
          <a:stretch>
            <a:fillRect/>
          </a:stretch>
        </p:blipFill>
        <p:spPr bwMode="auto">
          <a:xfrm>
            <a:off x="0" y="3657600"/>
            <a:ext cx="9144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5" name="AutoShape 9"/>
          <p:cNvSpPr>
            <a:spLocks/>
          </p:cNvSpPr>
          <p:nvPr/>
        </p:nvSpPr>
        <p:spPr bwMode="auto">
          <a:xfrm>
            <a:off x="990600" y="5029200"/>
            <a:ext cx="1447800" cy="379413"/>
          </a:xfrm>
          <a:prstGeom prst="borderCallout1">
            <a:avLst>
              <a:gd name="adj1" fmla="val 17477"/>
              <a:gd name="adj2" fmla="val 105264"/>
              <a:gd name="adj3" fmla="val -152185"/>
              <a:gd name="adj4" fmla="val 247370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6506" name="AutoShape 10"/>
          <p:cNvSpPr>
            <a:spLocks/>
          </p:cNvSpPr>
          <p:nvPr/>
        </p:nvSpPr>
        <p:spPr bwMode="auto">
          <a:xfrm>
            <a:off x="3335338" y="5241925"/>
            <a:ext cx="1447800" cy="379413"/>
          </a:xfrm>
          <a:prstGeom prst="borderCallout1">
            <a:avLst>
              <a:gd name="adj1" fmla="val 30125"/>
              <a:gd name="adj2" fmla="val 105264"/>
              <a:gd name="adj3" fmla="val -192051"/>
              <a:gd name="adj4" fmla="val 222588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Organization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6507" name="AutoShape 11"/>
          <p:cNvSpPr>
            <a:spLocks/>
          </p:cNvSpPr>
          <p:nvPr/>
        </p:nvSpPr>
        <p:spPr bwMode="auto">
          <a:xfrm>
            <a:off x="5257800" y="5897563"/>
            <a:ext cx="2438400" cy="379412"/>
          </a:xfrm>
          <a:prstGeom prst="borderCallout1">
            <a:avLst>
              <a:gd name="adj1" fmla="val 17477"/>
              <a:gd name="adj2" fmla="val 103125"/>
              <a:gd name="adj3" fmla="val -372088"/>
              <a:gd name="adj4" fmla="val 128843"/>
            </a:avLst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TLD: Organization type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26" name="UTurnArrow"/>
          <p:cNvSpPr>
            <a:spLocks noEditPoints="1" noChangeArrowheads="1"/>
          </p:cNvSpPr>
          <p:nvPr/>
        </p:nvSpPr>
        <p:spPr bwMode="auto">
          <a:xfrm flipH="1">
            <a:off x="6705600" y="762000"/>
            <a:ext cx="1905000" cy="289560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5" grpId="0" animBg="1" autoUpdateAnimBg="0"/>
      <p:bldP spid="106506" grpId="0" animBg="1" autoUpdateAnimBg="0"/>
      <p:bldP spid="106507" grpId="0" animBg="1" autoUpdateAnimBg="0"/>
      <p:bldP spid="10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C8146B15-C987-43D8-AF39-1978F56A8B97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33796" name="Picture 2" descr="DC07-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91440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D72A3A4E-8AB7-4916-8249-5442FBEE1A7D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34820" name="Picture 2" descr="DC07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57200"/>
            <a:ext cx="6705600" cy="598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584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1B8EC320-492F-4303-863C-3A40AA92C1C2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TCP/IP and Domain Names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ICANN – Internet Corporation for Assigned Names and Numbers</a:t>
            </a:r>
          </a:p>
          <a:p>
            <a:pPr lvl="1" eaLnBrk="1" hangingPunct="1"/>
            <a:r>
              <a:rPr lang="en-US" smtClean="0"/>
              <a:t>Oversees assignment of names and IP addresses</a:t>
            </a:r>
          </a:p>
          <a:p>
            <a:pPr lvl="1" eaLnBrk="1" hangingPunct="1"/>
            <a:r>
              <a:rPr lang="en-US" smtClean="0"/>
              <a:t>Domain Name Registrars</a:t>
            </a:r>
          </a:p>
          <a:p>
            <a:pPr eaLnBrk="1" hangingPunct="1"/>
            <a:r>
              <a:rPr lang="en-US" smtClean="0"/>
              <a:t>DNS servers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686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BF305A8E-B55B-4FBB-BCC7-AA1D9342AF99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Early Basic Services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FTP – File Transfer Protocol</a:t>
            </a:r>
          </a:p>
          <a:p>
            <a:pPr lvl="1" eaLnBrk="1" hangingPunct="1"/>
            <a:r>
              <a:rPr lang="en-US" sz="2400" smtClean="0"/>
              <a:t>Moves files from computer to computer</a:t>
            </a:r>
          </a:p>
          <a:p>
            <a:pPr eaLnBrk="1" hangingPunct="1"/>
            <a:r>
              <a:rPr lang="en-US" sz="2800" smtClean="0"/>
              <a:t>TELNET</a:t>
            </a:r>
          </a:p>
          <a:p>
            <a:pPr lvl="1" eaLnBrk="1" hangingPunct="1"/>
            <a:r>
              <a:rPr lang="en-US" sz="2400" smtClean="0"/>
              <a:t>Connect to remote computer as if a local user</a:t>
            </a:r>
          </a:p>
          <a:p>
            <a:pPr lvl="1" eaLnBrk="1" hangingPunct="1"/>
            <a:r>
              <a:rPr lang="en-US" sz="2400" smtClean="0"/>
              <a:t>“Text” only – e.g. a text terminal</a:t>
            </a:r>
          </a:p>
          <a:p>
            <a:pPr eaLnBrk="1" hangingPunct="1"/>
            <a:r>
              <a:rPr lang="en-US" sz="2800" smtClean="0"/>
              <a:t>Early 70’s Ray Tomlinson</a:t>
            </a:r>
          </a:p>
          <a:p>
            <a:pPr lvl="1" eaLnBrk="1" hangingPunct="1"/>
            <a:r>
              <a:rPr lang="en-US" sz="2400" smtClean="0"/>
              <a:t>Hacked FTP to pass messages to users</a:t>
            </a:r>
          </a:p>
          <a:p>
            <a:pPr lvl="1" eaLnBrk="1" hangingPunct="1"/>
            <a:r>
              <a:rPr lang="en-US" sz="2400" smtClean="0"/>
              <a:t>E-Mail was born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5E53F14E-67D1-4C63-834E-BF88F63586DE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37892" name="Picture 4" descr="t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762000"/>
            <a:ext cx="39639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8915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942FBE86-E60A-4200-961C-E6EFD7F6713D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Services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Timothy Berners-Lee</a:t>
            </a:r>
          </a:p>
          <a:p>
            <a:pPr lvl="1" eaLnBrk="1" hangingPunct="1"/>
            <a:r>
              <a:rPr lang="en-US" smtClean="0"/>
              <a:t>1989</a:t>
            </a:r>
          </a:p>
          <a:p>
            <a:pPr lvl="1" eaLnBrk="1" hangingPunct="1"/>
            <a:r>
              <a:rPr lang="en-US" smtClean="0"/>
              <a:t>Trying to share documents between research groups at CERN</a:t>
            </a:r>
          </a:p>
          <a:p>
            <a:pPr lvl="1" eaLnBrk="1" hangingPunct="1"/>
            <a:r>
              <a:rPr lang="en-US" smtClean="0"/>
              <a:t>Hypertext</a:t>
            </a:r>
          </a:p>
          <a:p>
            <a:pPr lvl="1" eaLnBrk="1" hangingPunct="1"/>
            <a:r>
              <a:rPr lang="en-US" smtClean="0"/>
              <a:t>Markup language – formatting</a:t>
            </a:r>
          </a:p>
          <a:p>
            <a:pPr lvl="1" eaLnBrk="1" hangingPunct="1"/>
            <a:r>
              <a:rPr lang="en-US" smtClean="0"/>
              <a:t>Transfer protocol – send/receive marked-up document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3993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09378CF3-988F-471A-AFBB-80B0DF8252F3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Services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 – Hypertext Markup Language</a:t>
            </a:r>
          </a:p>
          <a:p>
            <a:pPr eaLnBrk="1" hangingPunct="1"/>
            <a:r>
              <a:rPr lang="en-US" smtClean="0"/>
              <a:t>HTTP – Hypertext Transfer Protocol</a:t>
            </a:r>
          </a:p>
          <a:p>
            <a:pPr eaLnBrk="1" hangingPunct="1"/>
            <a:r>
              <a:rPr lang="en-US" smtClean="0"/>
              <a:t>Browser</a:t>
            </a:r>
          </a:p>
          <a:p>
            <a:pPr eaLnBrk="1" hangingPunct="1"/>
            <a:r>
              <a:rPr lang="en-US" smtClean="0"/>
              <a:t>W W W – World Wide Web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4096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0120C914-0432-4444-A32E-623B5E50B304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Services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browsers were text-based</a:t>
            </a:r>
          </a:p>
          <a:p>
            <a:pPr eaLnBrk="1" hangingPunct="1"/>
            <a:r>
              <a:rPr lang="en-US" smtClean="0"/>
              <a:t>1993 @ U. Illinois, MOSAIC created</a:t>
            </a:r>
          </a:p>
          <a:p>
            <a:pPr lvl="1" eaLnBrk="1" hangingPunct="1"/>
            <a:r>
              <a:rPr lang="en-US" smtClean="0"/>
              <a:t>GUI Browser – Graphical User Interface</a:t>
            </a:r>
          </a:p>
          <a:p>
            <a:pPr eaLnBrk="1" hangingPunct="1"/>
            <a:r>
              <a:rPr lang="en-US" smtClean="0"/>
              <a:t>Mosaic </a:t>
            </a:r>
            <a:r>
              <a:rPr lang="en-US" smtClean="0">
                <a:sym typeface="Wingdings" pitchFamily="2" charset="2"/>
              </a:rPr>
              <a:t></a:t>
            </a:r>
            <a:r>
              <a:rPr lang="en-US" smtClean="0"/>
              <a:t> Netscape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AA6137E8-FC85-4405-ACDB-71C28A3F2919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50863"/>
            <a:ext cx="571500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4198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7195240F-2A77-4A6B-A220-9BCD99BA1A2E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URL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Uniform Resource Locator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Where is the document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What type is the document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Method or protocol to retrieve and display the document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Two parts: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Protocol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http://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file://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ftp://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Host/domain 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>
                <a:hlinkClick r:id="rId2"/>
              </a:rPr>
              <a:t>www.uncc.edu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www.ibm.com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43011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FFC762A0-A51C-44C6-A9FE-624EE9B73B4D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Client-Server Computing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</a:t>
            </a:r>
          </a:p>
          <a:p>
            <a:pPr eaLnBrk="1" hangingPunct="1"/>
            <a:r>
              <a:rPr lang="en-US" smtClean="0"/>
              <a:t>Server</a:t>
            </a:r>
          </a:p>
        </p:txBody>
      </p:sp>
      <p:sp>
        <p:nvSpPr>
          <p:cNvPr id="43014" name="Rectangle 4"/>
          <p:cNvSpPr>
            <a:spLocks noChangeArrowheads="1"/>
          </p:cNvSpPr>
          <p:nvPr/>
        </p:nvSpPr>
        <p:spPr bwMode="auto">
          <a:xfrm>
            <a:off x="2438400" y="3429000"/>
            <a:ext cx="1828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Client</a:t>
            </a: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5943600" y="3429000"/>
            <a:ext cx="1828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Server</a:t>
            </a:r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4267200" y="3581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 flipH="1">
            <a:off x="4267200" y="4419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4556125" y="3236913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Request</a:t>
            </a:r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4572000" y="43434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Response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EB09E46A-0D76-47B4-A391-988882DB659B}" type="datetime1">
              <a:rPr lang="en-US"/>
              <a:pPr/>
              <a:t>7/6/2011</a:t>
            </a:fld>
            <a:endParaRPr lang="en-US"/>
          </a:p>
        </p:txBody>
      </p:sp>
      <p:pic>
        <p:nvPicPr>
          <p:cNvPr id="44036" name="Picture 4" descr="ibm_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295400"/>
            <a:ext cx="5029200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4800600" y="5791200"/>
            <a:ext cx="291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IBM PC Model 5150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304800" y="1676400"/>
            <a:ext cx="4206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 1981</a:t>
            </a:r>
          </a:p>
          <a:p>
            <a:pPr>
              <a:buFontTx/>
              <a:buChar char="•"/>
            </a:pPr>
            <a:r>
              <a:rPr lang="en-US" sz="2400"/>
              <a:t> Intel 8088</a:t>
            </a:r>
          </a:p>
          <a:p>
            <a:pPr>
              <a:buFontTx/>
              <a:buChar char="•"/>
            </a:pPr>
            <a:r>
              <a:rPr lang="en-US" sz="2400"/>
              <a:t> 4.77 MHz</a:t>
            </a:r>
          </a:p>
          <a:p>
            <a:pPr>
              <a:buFontTx/>
              <a:buChar char="•"/>
            </a:pPr>
            <a:r>
              <a:rPr lang="en-US" sz="2400"/>
              <a:t> 16 -  64 KB RAM</a:t>
            </a:r>
          </a:p>
          <a:p>
            <a:pPr>
              <a:buFontTx/>
              <a:buChar char="•"/>
            </a:pPr>
            <a:r>
              <a:rPr lang="en-US" sz="2400"/>
              <a:t> 160KB floppy drives (1 or 2)</a:t>
            </a:r>
          </a:p>
          <a:p>
            <a:pPr>
              <a:buFontTx/>
              <a:buChar char="•"/>
            </a:pPr>
            <a:r>
              <a:rPr lang="en-US" sz="2400"/>
              <a:t> $4,000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/>
      <p:bldP spid="121862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4505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324DA895-2178-4280-9941-D020D2A0B0DC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 Comparison</a:t>
            </a:r>
          </a:p>
        </p:txBody>
      </p:sp>
      <p:graphicFrame>
        <p:nvGraphicFramePr>
          <p:cNvPr id="124015" name="Group 111"/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696199" cy="3082926"/>
        </p:xfrm>
        <a:graphic>
          <a:graphicData uri="http://schemas.openxmlformats.org/drawingml/2006/table">
            <a:tbl>
              <a:tblPr/>
              <a:tblGrid>
                <a:gridCol w="1003132"/>
                <a:gridCol w="998718"/>
                <a:gridCol w="1003132"/>
                <a:gridCol w="1171977"/>
                <a:gridCol w="1173080"/>
                <a:gridCol w="1173080"/>
                <a:gridCol w="117308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 Update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 Update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Netbooks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4.77 MHz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2GHz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+41,929%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2-4GHz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2-3GHz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(4-6 Cores)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1.6GHz Atom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16-64KB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128MB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+800,000%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512MB-8GB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3-16GB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1GB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160KB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40GB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+25,000%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80GB-1TB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500GB-2TB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160-320GB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- 580%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$350-$8000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$250 on 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$300 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99" name="Text Box 112"/>
          <p:cNvSpPr txBox="1">
            <a:spLocks noChangeArrowheads="1"/>
          </p:cNvSpPr>
          <p:nvPr/>
        </p:nvSpPr>
        <p:spPr bwMode="auto">
          <a:xfrm>
            <a:off x="685800" y="47244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Notes on processor speeds:</a:t>
            </a:r>
          </a:p>
          <a:p>
            <a:pPr>
              <a:buFontTx/>
              <a:buChar char="•"/>
            </a:pPr>
            <a:r>
              <a:rPr lang="en-US" dirty="0"/>
              <a:t>The original 8088 took 8-15 cycles to compete one instruction.</a:t>
            </a:r>
          </a:p>
          <a:p>
            <a:pPr>
              <a:buFontTx/>
              <a:buChar char="•"/>
            </a:pPr>
            <a:r>
              <a:rPr lang="en-US" dirty="0"/>
              <a:t>Current processors can complete up to 8 instructions per cycle</a:t>
            </a:r>
          </a:p>
          <a:p>
            <a:pPr>
              <a:buFontTx/>
              <a:buChar char="•"/>
            </a:pPr>
            <a:r>
              <a:rPr lang="en-US" dirty="0" smtClean="0"/>
              <a:t>Quad </a:t>
            </a:r>
            <a:r>
              <a:rPr lang="en-US" dirty="0"/>
              <a:t>cores </a:t>
            </a:r>
            <a:r>
              <a:rPr lang="en-US" dirty="0" smtClean="0"/>
              <a:t>(4 </a:t>
            </a:r>
            <a:r>
              <a:rPr lang="en-US" dirty="0"/>
              <a:t>processors per “CPU”) are now common with </a:t>
            </a:r>
            <a:r>
              <a:rPr lang="en-US" dirty="0" smtClean="0"/>
              <a:t>six </a:t>
            </a:r>
            <a:r>
              <a:rPr lang="en-US" dirty="0"/>
              <a:t>core coming online in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4608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8F63E759-611E-47A6-8B62-D6EF6124644E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See Assignments web page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921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5AC7E788-5818-4C27-907C-0D46107DC46A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C3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Military 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rgbClr val="FF0000"/>
                </a:solidFill>
              </a:rPr>
              <a:t>Communications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1960’s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Military started relying on computer communications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ARPA (DARPA)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(Defense) Advanced Research Projects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0243" name="Date Placehold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F4014083-D896-409A-8326-0D3C147F21CD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Centralized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08225"/>
            <a:ext cx="5562600" cy="268287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Two big problems</a:t>
            </a:r>
          </a:p>
          <a:p>
            <a:pPr lvl="1" eaLnBrk="1" hangingPunct="1"/>
            <a:r>
              <a:rPr lang="en-US" sz="3200" dirty="0" smtClean="0"/>
              <a:t>Central hub congestion as the network grows</a:t>
            </a:r>
          </a:p>
          <a:p>
            <a:pPr lvl="1" eaLnBrk="1" hangingPunct="1"/>
            <a:r>
              <a:rPr lang="en-US" sz="3200" dirty="0" smtClean="0"/>
              <a:t>Easily disabled by nuclear attack</a:t>
            </a:r>
          </a:p>
        </p:txBody>
      </p:sp>
      <p:pic>
        <p:nvPicPr>
          <p:cNvPr id="10246" name="Picture 6" descr="centralizedNe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81800" y="2897188"/>
            <a:ext cx="1905000" cy="1635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1267" name="Date Placehold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AC9F6DEC-05F7-4D1B-A068-ABADE7E8919F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Decentralized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5562600" cy="3429000"/>
          </a:xfrm>
        </p:spPr>
        <p:txBody>
          <a:bodyPr/>
          <a:lstStyle/>
          <a:p>
            <a:pPr eaLnBrk="1" hangingPunct="1"/>
            <a:r>
              <a:rPr lang="en-US" sz="3600" smtClean="0"/>
              <a:t>Better but still problems</a:t>
            </a:r>
          </a:p>
          <a:p>
            <a:pPr lvl="1" eaLnBrk="1" hangingPunct="1"/>
            <a:r>
              <a:rPr lang="en-US" sz="3200" smtClean="0"/>
              <a:t>Allows for better scaling as network grows</a:t>
            </a:r>
          </a:p>
          <a:p>
            <a:pPr lvl="1" eaLnBrk="1" hangingPunct="1"/>
            <a:r>
              <a:rPr lang="en-US" sz="3200" smtClean="0"/>
              <a:t>Strategically removing nodes will isolate groups</a:t>
            </a:r>
          </a:p>
        </p:txBody>
      </p:sp>
      <p:pic>
        <p:nvPicPr>
          <p:cNvPr id="11270" name="Picture 6" descr="deCentralizedNe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2832100"/>
            <a:ext cx="2286000" cy="1962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2291" name="Date Placehold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DFD4C014-AB31-40B1-93BF-F7E9C9B1ED14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4876800" cy="3505200"/>
          </a:xfrm>
        </p:spPr>
        <p:txBody>
          <a:bodyPr/>
          <a:lstStyle/>
          <a:p>
            <a:pPr eaLnBrk="1" hangingPunct="1"/>
            <a:r>
              <a:rPr lang="en-US" smtClean="0"/>
              <a:t>Most robust</a:t>
            </a:r>
          </a:p>
          <a:p>
            <a:pPr lvl="1" eaLnBrk="1" hangingPunct="1"/>
            <a:r>
              <a:rPr lang="en-US" smtClean="0"/>
              <a:t>Single or multi node failures</a:t>
            </a:r>
          </a:p>
          <a:p>
            <a:pPr lvl="1" eaLnBrk="1" hangingPunct="1"/>
            <a:r>
              <a:rPr lang="en-US" smtClean="0"/>
              <a:t>Can route around congestion</a:t>
            </a:r>
          </a:p>
          <a:p>
            <a:pPr eaLnBrk="1" hangingPunct="1"/>
            <a:r>
              <a:rPr lang="en-US" smtClean="0"/>
              <a:t>More complex in routing</a:t>
            </a:r>
          </a:p>
        </p:txBody>
      </p:sp>
      <p:pic>
        <p:nvPicPr>
          <p:cNvPr id="12294" name="Picture 6" descr="distribute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1219200"/>
            <a:ext cx="2527300" cy="5008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(C) Orignal Material by Bruce Long modified by Tony Kombol 2006</a:t>
            </a:r>
          </a:p>
        </p:txBody>
      </p:sp>
      <p:sp>
        <p:nvSpPr>
          <p:cNvPr id="13315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350FF4F6-CDC4-4CE1-AD69-EA22C8F31167}" type="datetime1">
              <a:rPr lang="en-US"/>
              <a:pPr/>
              <a:t>7/6/2011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Origins of the Internet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Paul Baran’s distributed concept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central hub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Network would automatically adjust around disabled computers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Advanced Research Projects Agency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ARPANET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4 sites: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UCLA, UC Santa Barbara, U. Utah, Stanford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1140</TotalTime>
  <Words>1835</Words>
  <Application>Microsoft Office PowerPoint</Application>
  <PresentationFormat>On-screen Show (4:3)</PresentationFormat>
  <Paragraphs>417</Paragraphs>
  <Slides>44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Pixel</vt:lpstr>
      <vt:lpstr>Programming the Web using XHTML and JavaScript</vt:lpstr>
      <vt:lpstr>Origins of the Internet</vt:lpstr>
      <vt:lpstr>Slide 3</vt:lpstr>
      <vt:lpstr>Slide 4</vt:lpstr>
      <vt:lpstr>C3</vt:lpstr>
      <vt:lpstr>Centralized</vt:lpstr>
      <vt:lpstr>Decentralized</vt:lpstr>
      <vt:lpstr>Distributed</vt:lpstr>
      <vt:lpstr>Origins of the Internet</vt:lpstr>
      <vt:lpstr>Origins of the Internet</vt:lpstr>
      <vt:lpstr>Slide 11</vt:lpstr>
      <vt:lpstr>Latest stat:</vt:lpstr>
      <vt:lpstr>Packets and Routers</vt:lpstr>
      <vt:lpstr>Packets and Routers</vt:lpstr>
      <vt:lpstr>TCP/IP and Domain Names</vt:lpstr>
      <vt:lpstr>TCP/IP and Domain Names</vt:lpstr>
      <vt:lpstr>Slide 17</vt:lpstr>
      <vt:lpstr>Two Level Internet Address Structure</vt:lpstr>
      <vt:lpstr>Address Classes </vt:lpstr>
      <vt:lpstr>IP Class Identification</vt:lpstr>
      <vt:lpstr>Class A</vt:lpstr>
      <vt:lpstr>Class B</vt:lpstr>
      <vt:lpstr>Class C</vt:lpstr>
      <vt:lpstr>Special Classes</vt:lpstr>
      <vt:lpstr>IP Summary  </vt:lpstr>
      <vt:lpstr>Sidebar: How big is 3.4 x 1038?</vt:lpstr>
      <vt:lpstr>Sidebar: How big is 3.4 x 1038?</vt:lpstr>
      <vt:lpstr>Sidebar: How big is 3.4 x 1038?</vt:lpstr>
      <vt:lpstr>TCP/IP and Domain Names</vt:lpstr>
      <vt:lpstr>TCP/IP and Domain Names</vt:lpstr>
      <vt:lpstr>Slide 31</vt:lpstr>
      <vt:lpstr>Slide 32</vt:lpstr>
      <vt:lpstr>Slide 33</vt:lpstr>
      <vt:lpstr>TCP/IP and Domain Names</vt:lpstr>
      <vt:lpstr>Early Basic Services</vt:lpstr>
      <vt:lpstr>Slide 36</vt:lpstr>
      <vt:lpstr>Basic Services</vt:lpstr>
      <vt:lpstr>Basic Services</vt:lpstr>
      <vt:lpstr>Basic Services</vt:lpstr>
      <vt:lpstr>URL</vt:lpstr>
      <vt:lpstr>Client-Server Computing</vt:lpstr>
      <vt:lpstr>Slide 42</vt:lpstr>
      <vt:lpstr>PC Comparison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47</cp:revision>
  <cp:lastPrinted>1601-01-01T00:00:00Z</cp:lastPrinted>
  <dcterms:created xsi:type="dcterms:W3CDTF">2003-08-24T19:51:36Z</dcterms:created>
  <dcterms:modified xsi:type="dcterms:W3CDTF">2011-07-06T15:13:36Z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