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2"/>
  </p:notesMasterIdLst>
  <p:sldIdLst>
    <p:sldId id="256" r:id="rId2"/>
    <p:sldId id="289" r:id="rId3"/>
    <p:sldId id="291" r:id="rId4"/>
    <p:sldId id="327" r:id="rId5"/>
    <p:sldId id="331" r:id="rId6"/>
    <p:sldId id="328" r:id="rId7"/>
    <p:sldId id="329" r:id="rId8"/>
    <p:sldId id="335" r:id="rId9"/>
    <p:sldId id="336" r:id="rId10"/>
    <p:sldId id="290" r:id="rId11"/>
    <p:sldId id="292" r:id="rId12"/>
    <p:sldId id="293" r:id="rId13"/>
    <p:sldId id="294" r:id="rId14"/>
    <p:sldId id="295" r:id="rId15"/>
    <p:sldId id="297" r:id="rId16"/>
    <p:sldId id="325" r:id="rId17"/>
    <p:sldId id="326" r:id="rId18"/>
    <p:sldId id="332" r:id="rId19"/>
    <p:sldId id="298" r:id="rId20"/>
    <p:sldId id="334" r:id="rId21"/>
    <p:sldId id="300" r:id="rId22"/>
    <p:sldId id="299" r:id="rId23"/>
    <p:sldId id="301" r:id="rId24"/>
    <p:sldId id="302" r:id="rId25"/>
    <p:sldId id="304" r:id="rId26"/>
    <p:sldId id="303" r:id="rId27"/>
    <p:sldId id="333" r:id="rId28"/>
    <p:sldId id="305" r:id="rId29"/>
    <p:sldId id="306" r:id="rId30"/>
    <p:sldId id="307" r:id="rId31"/>
    <p:sldId id="308" r:id="rId32"/>
    <p:sldId id="309" r:id="rId33"/>
    <p:sldId id="310" r:id="rId34"/>
    <p:sldId id="312" r:id="rId35"/>
    <p:sldId id="311" r:id="rId36"/>
    <p:sldId id="313" r:id="rId37"/>
    <p:sldId id="337" r:id="rId38"/>
    <p:sldId id="314" r:id="rId39"/>
    <p:sldId id="316" r:id="rId40"/>
    <p:sldId id="315" r:id="rId41"/>
    <p:sldId id="317" r:id="rId42"/>
    <p:sldId id="318" r:id="rId43"/>
    <p:sldId id="319" r:id="rId44"/>
    <p:sldId id="338" r:id="rId45"/>
    <p:sldId id="320" r:id="rId46"/>
    <p:sldId id="321" r:id="rId47"/>
    <p:sldId id="322" r:id="rId48"/>
    <p:sldId id="323" r:id="rId49"/>
    <p:sldId id="324" r:id="rId50"/>
    <p:sldId id="288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FF00"/>
    <a:srgbClr val="3399FF"/>
    <a:srgbClr val="00CC00"/>
    <a:srgbClr val="0000F4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AA082F-4D13-4D02-A023-21B906F5F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86F7B-00BB-4FD9-B8C3-ACDE7737B01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BC7D298-C6E2-417F-B972-53239E996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D6FE841-776A-4DCD-A3CD-BFB0DF118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B00E7A4-891B-4A04-9144-4488A130B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C5E2872-72FC-459B-9F0D-11072C473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C37430E-E437-4A14-963C-D899D3A30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7E61547-5AB2-405E-8A2D-E7D67B091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5886C0A-5A67-4E50-BCA8-7E77AADCB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0CE7ADD-5292-4F5F-B3E6-E10032897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1188103-C53F-44F9-BB06-AE2B5206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E94480A-8156-41BE-A86A-146540C90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D234002-B404-4841-AD95-FFDF261CE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B71D031-42AE-4A34-A880-3F8DF200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tags/ref_colornames.as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3-Ex-00b.html" TargetMode="External"/><Relationship Id="rId2" Type="http://schemas.openxmlformats.org/officeDocument/2006/relationships/hyperlink" Target="../../ITIS2300-Common/HTMLExamples/Ch03-Ex-00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ITIS2300-Common/HTMLExamples/Ch03-Ex-00c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3-Ex-00d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3-Ex-01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3-Ex-02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3-Ex-03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3-Ex-04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3-Ex-05.html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3</a:t>
            </a:r>
          </a:p>
          <a:p>
            <a:pPr eaLnBrk="1" hangingPunct="1"/>
            <a:r>
              <a:rPr lang="en-US" smtClean="0"/>
              <a:t>Cascading Style Sheets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Internal</a:t>
            </a:r>
            <a:r>
              <a:rPr lang="en-US" smtClean="0"/>
              <a:t> Style Sheets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Redefines the presentation rule (style) for certain elements</a:t>
            </a:r>
          </a:p>
          <a:p>
            <a:pPr lvl="1" eaLnBrk="1" hangingPunct="1"/>
            <a:r>
              <a:rPr lang="en-US" dirty="0" smtClean="0"/>
              <a:t>For the </a:t>
            </a:r>
            <a:r>
              <a:rPr lang="en-US" dirty="0" smtClean="0">
                <a:solidFill>
                  <a:srgbClr val="FF0000"/>
                </a:solidFill>
              </a:rPr>
              <a:t>current</a:t>
            </a:r>
            <a:r>
              <a:rPr lang="en-US" dirty="0" smtClean="0"/>
              <a:t> page</a:t>
            </a:r>
          </a:p>
          <a:p>
            <a:pPr eaLnBrk="1" hangingPunct="1"/>
            <a:r>
              <a:rPr lang="en-US" dirty="0" smtClean="0"/>
              <a:t>“Internal” because contained within the HTML source document itself</a:t>
            </a:r>
          </a:p>
          <a:p>
            <a:pPr eaLnBrk="1" hangingPunct="1"/>
            <a:r>
              <a:rPr lang="en-US" dirty="0" smtClean="0"/>
              <a:t>Styles may be defined using different style  sheet languages so …</a:t>
            </a:r>
          </a:p>
          <a:p>
            <a:pPr eaLnBrk="1" hangingPunct="1"/>
            <a:r>
              <a:rPr lang="en-US" dirty="0" smtClean="0"/>
              <a:t>… the language used must be specified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Internal</a:t>
            </a:r>
            <a:r>
              <a:rPr lang="en-US" smtClean="0"/>
              <a:t> Style Sheets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399FF"/>
                </a:solidFill>
              </a:rPr>
              <a:t>&lt;style&gt;</a:t>
            </a:r>
            <a:r>
              <a:rPr lang="en-US" smtClean="0"/>
              <a:t> element in </a:t>
            </a:r>
            <a:r>
              <a:rPr lang="en-US" smtClean="0">
                <a:solidFill>
                  <a:srgbClr val="3399FF"/>
                </a:solidFill>
              </a:rPr>
              <a:t>&lt;head&gt;</a:t>
            </a:r>
            <a:r>
              <a:rPr lang="en-US" smtClean="0"/>
              <a:t> section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3399FF"/>
                </a:solidFill>
              </a:rPr>
              <a:t>&lt;style type=“text/css”&gt;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3399FF"/>
                </a:solidFill>
              </a:rPr>
              <a:t>&lt;/style&gt;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0" y="3581400"/>
            <a:ext cx="5334000" cy="1992313"/>
            <a:chOff x="1920" y="2256"/>
            <a:chExt cx="3360" cy="1255"/>
          </a:xfrm>
        </p:grpSpPr>
        <p:sp>
          <p:nvSpPr>
            <p:cNvPr id="12293" name="Text Box 4"/>
            <p:cNvSpPr txBox="1">
              <a:spLocks noChangeArrowheads="1"/>
            </p:cNvSpPr>
            <p:nvPr/>
          </p:nvSpPr>
          <p:spPr bwMode="auto">
            <a:xfrm>
              <a:off x="2064" y="2928"/>
              <a:ext cx="3216" cy="5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The style sheet instructions in this elements are:</a:t>
              </a:r>
            </a:p>
            <a:p>
              <a:pPr>
                <a:buFontTx/>
                <a:buChar char="•"/>
              </a:pPr>
              <a:r>
                <a:rPr lang="en-US"/>
                <a:t> Written in plain text format</a:t>
              </a:r>
            </a:p>
            <a:p>
              <a:pPr>
                <a:buFontTx/>
                <a:buChar char="•"/>
              </a:pPr>
              <a:r>
                <a:rPr lang="en-US"/>
                <a:t> Using the cascading style sheet language</a:t>
              </a:r>
            </a:p>
          </p:txBody>
        </p:sp>
        <p:sp>
          <p:nvSpPr>
            <p:cNvPr id="12294" name="Line 5"/>
            <p:cNvSpPr>
              <a:spLocks noChangeShapeType="1"/>
            </p:cNvSpPr>
            <p:nvPr/>
          </p:nvSpPr>
          <p:spPr bwMode="auto">
            <a:xfrm flipH="1" flipV="1">
              <a:off x="2304" y="24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AutoShape 6"/>
            <p:cNvSpPr>
              <a:spLocks/>
            </p:cNvSpPr>
            <p:nvPr/>
          </p:nvSpPr>
          <p:spPr bwMode="auto">
            <a:xfrm rot="5400000">
              <a:off x="2234" y="1942"/>
              <a:ext cx="144" cy="772"/>
            </a:xfrm>
            <a:prstGeom prst="rightBrace">
              <a:avLst>
                <a:gd name="adj1" fmla="val 4467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Internal</a:t>
            </a:r>
            <a:r>
              <a:rPr lang="en-US" smtClean="0"/>
              <a:t> Style Sheets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Also specify default style sheet language for entire HTML document:</a:t>
            </a:r>
          </a:p>
          <a:p>
            <a:pPr eaLnBrk="1" hangingPunct="1"/>
            <a:endParaRPr lang="en-US" sz="8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3399FF"/>
                </a:solidFill>
              </a:rPr>
              <a:t>&lt;meta http-equiv=“Content-Style-Type” content=“text/css” /&gt;</a:t>
            </a:r>
          </a:p>
          <a:p>
            <a:pPr eaLnBrk="1" hangingPunct="1">
              <a:buFont typeface="Wingdings" pitchFamily="2" charset="2"/>
              <a:buNone/>
            </a:pPr>
            <a:endParaRPr lang="en-US" sz="800" smtClean="0"/>
          </a:p>
          <a:p>
            <a:pPr eaLnBrk="1" hangingPunct="1"/>
            <a:r>
              <a:rPr lang="en-US" smtClean="0">
                <a:solidFill>
                  <a:srgbClr val="3399FF"/>
                </a:solidFill>
              </a:rPr>
              <a:t>&lt;meta&gt;</a:t>
            </a:r>
            <a:r>
              <a:rPr lang="en-US" smtClean="0"/>
              <a:t> elements go in the </a:t>
            </a:r>
            <a:r>
              <a:rPr lang="en-US" smtClean="0">
                <a:solidFill>
                  <a:srgbClr val="3399FF"/>
                </a:solidFill>
              </a:rPr>
              <a:t>&lt;head&gt;</a:t>
            </a:r>
            <a:r>
              <a:rPr lang="en-US" smtClean="0"/>
              <a:t> section</a:t>
            </a:r>
          </a:p>
          <a:p>
            <a:pPr lvl="1" eaLnBrk="1" hangingPunct="1"/>
            <a:r>
              <a:rPr lang="en-US" smtClean="0"/>
              <a:t>Note: although the &lt;meta&gt; tag is “required”, a default is assumed if one is not specified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Internal</a:t>
            </a:r>
            <a:r>
              <a:rPr lang="en-US" smtClean="0"/>
              <a:t> Style Sheets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3399FF"/>
                </a:solidFill>
              </a:rPr>
              <a:t>&lt;head&gt;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	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3399FF"/>
                </a:solidFill>
              </a:rPr>
              <a:t>&lt;/head&gt;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6858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3399FF"/>
                </a:solidFill>
              </a:rPr>
              <a:t>&lt;title&gt;</a:t>
            </a:r>
            <a:r>
              <a:rPr lang="en-US" sz="2800"/>
              <a:t>Red Mountain Consulting Group</a:t>
            </a:r>
            <a:r>
              <a:rPr lang="en-US" sz="2800">
                <a:solidFill>
                  <a:srgbClr val="3399FF"/>
                </a:solidFill>
              </a:rPr>
              <a:t>&lt;/title&gt;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	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695325" y="1871663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	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3399FF"/>
                </a:solidFill>
              </a:rPr>
              <a:t>&lt;/style&gt;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609600" y="3429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	</a:t>
            </a:r>
            <a:r>
              <a:rPr lang="en-US" sz="2800">
                <a:solidFill>
                  <a:srgbClr val="3399FF"/>
                </a:solidFill>
              </a:rPr>
              <a:t>h2 {color:red}</a:t>
            </a:r>
            <a:endParaRPr lang="en-US" sz="28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9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9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9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9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9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9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allAtOnce"/>
      <p:bldP spid="169988" grpId="0" build="allAtOnce"/>
      <p:bldP spid="169989" grpId="0" build="allAtOnce"/>
      <p:bldP spid="169990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Internal</a:t>
            </a:r>
            <a:r>
              <a:rPr lang="en-US" smtClean="0"/>
              <a:t> Style Sheets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352800"/>
            <a:ext cx="3048000" cy="76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3399FF"/>
                </a:solidFill>
              </a:rPr>
              <a:t>h2 { color:red }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00463" y="2722563"/>
            <a:ext cx="1670050" cy="720725"/>
            <a:chOff x="2331" y="1715"/>
            <a:chExt cx="1052" cy="454"/>
          </a:xfrm>
        </p:grpSpPr>
        <p:sp>
          <p:nvSpPr>
            <p:cNvPr id="15374" name="AutoShape 5"/>
            <p:cNvSpPr>
              <a:spLocks/>
            </p:cNvSpPr>
            <p:nvPr/>
          </p:nvSpPr>
          <p:spPr bwMode="auto">
            <a:xfrm rot="-5400000">
              <a:off x="2760" y="1560"/>
              <a:ext cx="201" cy="1018"/>
            </a:xfrm>
            <a:prstGeom prst="rightBrace">
              <a:avLst>
                <a:gd name="adj1" fmla="val 422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Text Box 6"/>
            <p:cNvSpPr txBox="1">
              <a:spLocks noChangeArrowheads="1"/>
            </p:cNvSpPr>
            <p:nvPr/>
          </p:nvSpPr>
          <p:spPr bwMode="auto">
            <a:xfrm>
              <a:off x="2331" y="1715"/>
              <a:ext cx="10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Style definition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219200" y="3886200"/>
            <a:ext cx="1752600" cy="1052513"/>
            <a:chOff x="768" y="2448"/>
            <a:chExt cx="1104" cy="663"/>
          </a:xfrm>
        </p:grpSpPr>
        <p:sp>
          <p:nvSpPr>
            <p:cNvPr id="15372" name="Text Box 7"/>
            <p:cNvSpPr txBox="1">
              <a:spLocks noChangeArrowheads="1"/>
            </p:cNvSpPr>
            <p:nvPr/>
          </p:nvSpPr>
          <p:spPr bwMode="auto">
            <a:xfrm>
              <a:off x="768" y="2880"/>
              <a:ext cx="9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Name of tag</a:t>
              </a:r>
            </a:p>
          </p:txBody>
        </p:sp>
        <p:sp>
          <p:nvSpPr>
            <p:cNvPr id="15373" name="Line 8"/>
            <p:cNvSpPr>
              <a:spLocks noChangeShapeType="1"/>
            </p:cNvSpPr>
            <p:nvPr/>
          </p:nvSpPr>
          <p:spPr bwMode="auto">
            <a:xfrm flipV="1">
              <a:off x="1440" y="244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717925" y="3886200"/>
            <a:ext cx="1047750" cy="1165225"/>
            <a:chOff x="2342" y="2448"/>
            <a:chExt cx="660" cy="734"/>
          </a:xfrm>
        </p:grpSpPr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2342" y="2951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Property</a:t>
              </a:r>
            </a:p>
          </p:txBody>
        </p:sp>
        <p:sp>
          <p:nvSpPr>
            <p:cNvPr id="15371" name="Line 10"/>
            <p:cNvSpPr>
              <a:spLocks noChangeShapeType="1"/>
            </p:cNvSpPr>
            <p:nvPr/>
          </p:nvSpPr>
          <p:spPr bwMode="auto">
            <a:xfrm flipV="1">
              <a:off x="259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648200" y="3886200"/>
            <a:ext cx="768350" cy="1738313"/>
            <a:chOff x="2928" y="2448"/>
            <a:chExt cx="484" cy="1095"/>
          </a:xfrm>
        </p:grpSpPr>
        <p:sp>
          <p:nvSpPr>
            <p:cNvPr id="15368" name="Text Box 11"/>
            <p:cNvSpPr txBox="1">
              <a:spLocks noChangeArrowheads="1"/>
            </p:cNvSpPr>
            <p:nvPr/>
          </p:nvSpPr>
          <p:spPr bwMode="auto">
            <a:xfrm>
              <a:off x="2928" y="3312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Value</a:t>
              </a:r>
            </a:p>
          </p:txBody>
        </p:sp>
        <p:sp>
          <p:nvSpPr>
            <p:cNvPr id="15369" name="Line 12"/>
            <p:cNvSpPr>
              <a:spLocks noChangeShapeType="1"/>
            </p:cNvSpPr>
            <p:nvPr/>
          </p:nvSpPr>
          <p:spPr bwMode="auto">
            <a:xfrm flipV="1">
              <a:off x="3168" y="2448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Internal</a:t>
            </a:r>
            <a:r>
              <a:rPr lang="en-US" smtClean="0"/>
              <a:t> Style Sheets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505200"/>
            <a:ext cx="4114800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3399FF"/>
                </a:solidFill>
              </a:rPr>
              <a:t>h2 { color:#D61130 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00FF00"/>
                </a:solidFill>
              </a:rPr>
              <a:t>Sidebar:</a:t>
            </a:r>
            <a:r>
              <a:rPr lang="en-US" sz="4000" smtClean="0"/>
              <a:t> What is #FFFFFF all about?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Hexadecimal (hex)</a:t>
            </a:r>
          </a:p>
          <a:p>
            <a:pPr lvl="1" eaLnBrk="1" hangingPunct="1"/>
            <a:r>
              <a:rPr lang="en-US" sz="2400" smtClean="0"/>
              <a:t>4 bits (one </a:t>
            </a:r>
            <a:r>
              <a:rPr lang="en-US" sz="2400" i="1" smtClean="0"/>
              <a:t>nybble</a:t>
            </a:r>
            <a:r>
              <a:rPr lang="en-US" sz="2400" smtClean="0"/>
              <a:t>) can represent 16 numbers</a:t>
            </a:r>
          </a:p>
          <a:p>
            <a:pPr lvl="2" eaLnBrk="1" hangingPunct="1"/>
            <a:r>
              <a:rPr lang="en-US" sz="2000" smtClean="0"/>
              <a:t>0 – 15 in decimal</a:t>
            </a:r>
          </a:p>
          <a:p>
            <a:pPr lvl="2" eaLnBrk="1" hangingPunct="1"/>
            <a:r>
              <a:rPr lang="en-US" sz="2000" smtClean="0"/>
              <a:t>0, 1, 2, 3, 4, 5, 6, 7, 8, 9, A, B, C, D, E, F in hex</a:t>
            </a:r>
          </a:p>
          <a:p>
            <a:pPr lvl="1" eaLnBrk="1" hangingPunct="1"/>
            <a:r>
              <a:rPr lang="en-US" sz="2400" smtClean="0"/>
              <a:t>8 bits (one </a:t>
            </a:r>
            <a:r>
              <a:rPr lang="en-US" sz="2400" i="1" smtClean="0"/>
              <a:t>byte</a:t>
            </a:r>
            <a:r>
              <a:rPr lang="en-US" sz="2400" smtClean="0"/>
              <a:t>) can represent 256 numbers</a:t>
            </a:r>
          </a:p>
          <a:p>
            <a:pPr lvl="2" eaLnBrk="1" hangingPunct="1"/>
            <a:r>
              <a:rPr lang="en-US" sz="2000" smtClean="0"/>
              <a:t>0 – 255 in decimal</a:t>
            </a:r>
          </a:p>
          <a:p>
            <a:pPr lvl="2" eaLnBrk="1" hangingPunct="1"/>
            <a:r>
              <a:rPr lang="en-US" sz="2000" smtClean="0"/>
              <a:t>0 – FF in hex</a:t>
            </a:r>
          </a:p>
          <a:p>
            <a:pPr lvl="1" eaLnBrk="1" hangingPunct="1"/>
            <a:r>
              <a:rPr lang="en-US" sz="2400" smtClean="0"/>
              <a:t># indicates the following characters represent a hex number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63000" cy="1371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FF00"/>
                </a:solidFill>
              </a:rPr>
              <a:t>Sidebar:</a:t>
            </a:r>
            <a:r>
              <a:rPr lang="en-US" sz="4000" smtClean="0"/>
              <a:t> What is #FFFFFF all about?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Monitor colors: Red, Green, Blue (RGB)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One byte used for each color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#</a:t>
            </a:r>
            <a:r>
              <a:rPr lang="en-US" sz="2000" dirty="0" smtClean="0">
                <a:solidFill>
                  <a:srgbClr val="FF0000"/>
                </a:solidFill>
              </a:rPr>
              <a:t>FF</a:t>
            </a:r>
            <a:r>
              <a:rPr lang="en-US" sz="2000" dirty="0" smtClean="0">
                <a:solidFill>
                  <a:srgbClr val="00CC00"/>
                </a:solidFill>
              </a:rPr>
              <a:t>FF</a:t>
            </a:r>
            <a:r>
              <a:rPr lang="en-US" sz="2000" dirty="0" smtClean="0">
                <a:solidFill>
                  <a:srgbClr val="0000F4"/>
                </a:solidFill>
              </a:rPr>
              <a:t>FF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256 shades for each color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16,777,216 colors total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For each color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00 </a:t>
            </a:r>
            <a:r>
              <a:rPr lang="en-US" sz="2000" dirty="0" smtClean="0">
                <a:sym typeface="Wingdings" pitchFamily="2" charset="2"/>
              </a:rPr>
              <a:t> Completely off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FF  Completely 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ym typeface="Wingdings" pitchFamily="2" charset="2"/>
              </a:rPr>
              <a:t>Colors combined: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#000000 </a:t>
            </a:r>
            <a:r>
              <a:rPr lang="en-US" sz="2000" dirty="0" smtClean="0">
                <a:sym typeface="Wingdings" pitchFamily="2" charset="2"/>
              </a:rPr>
              <a:t> black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#FFFFFF </a:t>
            </a:r>
            <a:r>
              <a:rPr lang="en-US" sz="2000" dirty="0" smtClean="0">
                <a:sym typeface="Wingdings" pitchFamily="2" charset="2"/>
              </a:rPr>
              <a:t> white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#</a:t>
            </a:r>
            <a:r>
              <a:rPr lang="en-US" sz="2000" dirty="0" smtClean="0">
                <a:solidFill>
                  <a:srgbClr val="FF0000"/>
                </a:solidFill>
              </a:rPr>
              <a:t>FF</a:t>
            </a:r>
            <a:r>
              <a:rPr lang="en-US" sz="2000" dirty="0" smtClean="0"/>
              <a:t>0000 </a:t>
            </a:r>
            <a:r>
              <a:rPr lang="en-US" sz="2000" dirty="0" smtClean="0">
                <a:sym typeface="Wingdings" pitchFamily="2" charset="2"/>
              </a:rPr>
              <a:t> brightest 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#00</a:t>
            </a:r>
            <a:r>
              <a:rPr lang="en-US" sz="2000" dirty="0" smtClean="0">
                <a:solidFill>
                  <a:srgbClr val="00FF00"/>
                </a:solidFill>
              </a:rPr>
              <a:t>80</a:t>
            </a:r>
            <a:r>
              <a:rPr lang="en-US" sz="2000" dirty="0" smtClean="0"/>
              <a:t>00 </a:t>
            </a:r>
            <a:r>
              <a:rPr lang="en-US" sz="2000" dirty="0" smtClean="0">
                <a:sym typeface="Wingdings" pitchFamily="2" charset="2"/>
              </a:rPr>
              <a:t> half bright green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#0000</a:t>
            </a:r>
            <a:r>
              <a:rPr lang="en-US" sz="2000" dirty="0" smtClean="0">
                <a:solidFill>
                  <a:srgbClr val="0066FF"/>
                </a:solidFill>
              </a:rPr>
              <a:t>10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very dim blue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FF00"/>
                </a:solidFill>
              </a:rPr>
              <a:t>Sidebar 2:</a:t>
            </a:r>
            <a:r>
              <a:rPr lang="en-US" sz="4000" smtClean="0"/>
              <a:t> do you need to know #FFFFFF?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16 Standard (guaranteed) colors</a:t>
            </a:r>
          </a:p>
          <a:p>
            <a:pPr lvl="1" eaLnBrk="1" hangingPunct="1"/>
            <a:r>
              <a:rPr lang="en-US" dirty="0" smtClean="0"/>
              <a:t>See table 3.1 p. 59 for list</a:t>
            </a:r>
          </a:p>
          <a:p>
            <a:pPr eaLnBrk="1" hangingPunct="1"/>
            <a:r>
              <a:rPr lang="en-US" dirty="0" smtClean="0"/>
              <a:t>200+ de facto colors</a:t>
            </a:r>
          </a:p>
          <a:p>
            <a:pPr lvl="1" eaLnBrk="1" hangingPunct="1"/>
            <a:r>
              <a:rPr lang="en-US" dirty="0" smtClean="0"/>
              <a:t>Supported by </a:t>
            </a:r>
            <a:r>
              <a:rPr lang="en-US" i="1" dirty="0" smtClean="0"/>
              <a:t>most</a:t>
            </a:r>
            <a:r>
              <a:rPr lang="en-US" dirty="0" smtClean="0"/>
              <a:t> browsers</a:t>
            </a:r>
          </a:p>
          <a:p>
            <a:pPr lvl="1" eaLnBrk="1" hangingPunct="1"/>
            <a:r>
              <a:rPr lang="en-US" dirty="0" smtClean="0">
                <a:hlinkClick r:id="rId2"/>
              </a:rPr>
              <a:t>http://www.w3schools.com/tags/ref_colornames.asp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Internal</a:t>
            </a:r>
            <a:r>
              <a:rPr lang="en-US" smtClean="0"/>
              <a:t> Style Sheets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Alignment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Text-align options are: left, center, right, justify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5800" y="2819400"/>
            <a:ext cx="4343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	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3399FF"/>
                </a:solidFill>
              </a:rPr>
              <a:t>&lt;/style&gt;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47800" y="3352800"/>
            <a:ext cx="670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h2 {color:red; text-align:center}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Power of Styles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Structure and content do NOT equal presentation!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Presentation is not meant to be determined by HTML elements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All tags have defaults – per browser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3399FF"/>
                </a:solidFill>
              </a:rPr>
              <a:t>&lt;h1&gt;</a:t>
            </a:r>
            <a:r>
              <a:rPr lang="en-US" dirty="0" smtClean="0"/>
              <a:t> = 24-pt, bold, Times Roman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Reason: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Not all Web pages display in PC browser windows or the same window size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Original header idea using tags to format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Ch03-Ex-00a.html</a:t>
            </a:r>
            <a:endParaRPr lang="en-US" dirty="0" smtClean="0"/>
          </a:p>
          <a:p>
            <a:pPr eaLnBrk="1" hangingPunct="1"/>
            <a:r>
              <a:rPr lang="en-US" dirty="0" smtClean="0"/>
              <a:t>Original header idea using </a:t>
            </a:r>
            <a:r>
              <a:rPr lang="en-US" dirty="0" err="1" smtClean="0"/>
              <a:t>css</a:t>
            </a:r>
            <a:endParaRPr lang="en-US" dirty="0" smtClean="0"/>
          </a:p>
          <a:p>
            <a:pPr lvl="1" eaLnBrk="1" hangingPunct="1"/>
            <a:r>
              <a:rPr lang="en-US" dirty="0" smtClean="0">
                <a:hlinkClick r:id="rId3" action="ppaction://hlinkfile"/>
              </a:rPr>
              <a:t>Ch03-Ex-00b.html</a:t>
            </a:r>
            <a:endParaRPr lang="en-US" dirty="0" smtClean="0"/>
          </a:p>
          <a:p>
            <a:pPr eaLnBrk="1" hangingPunct="1"/>
            <a:r>
              <a:rPr lang="en-US" dirty="0" smtClean="0"/>
              <a:t>Changed headers using </a:t>
            </a:r>
            <a:r>
              <a:rPr lang="en-US" dirty="0" err="1" smtClean="0"/>
              <a:t>css</a:t>
            </a:r>
            <a:endParaRPr lang="en-US" dirty="0" smtClean="0"/>
          </a:p>
          <a:p>
            <a:pPr lvl="1" eaLnBrk="1" hangingPunct="1"/>
            <a:r>
              <a:rPr lang="en-US" dirty="0" smtClean="0">
                <a:hlinkClick r:id="rId4" action="ppaction://hlinkfile"/>
              </a:rPr>
              <a:t>Ch03-Ex-00c.html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4j2zqmzq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3657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471988" y="1355725"/>
            <a:ext cx="23923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/>
              <a:t>Uh, oh.  I need bigger section headings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Could find &amp; replace all </a:t>
            </a:r>
            <a:r>
              <a:rPr lang="en-US" smtClean="0">
                <a:solidFill>
                  <a:srgbClr val="3399FF"/>
                </a:solidFill>
              </a:rPr>
              <a:t>&lt;h2&gt;</a:t>
            </a:r>
            <a:r>
              <a:rPr lang="en-US" smtClean="0"/>
              <a:t> with </a:t>
            </a:r>
            <a:r>
              <a:rPr lang="en-US" smtClean="0">
                <a:solidFill>
                  <a:srgbClr val="3399FF"/>
                </a:solidFill>
              </a:rPr>
              <a:t>&lt;h1&gt;</a:t>
            </a:r>
          </a:p>
          <a:p>
            <a:pPr eaLnBrk="1" hangingPunct="1"/>
            <a:r>
              <a:rPr lang="en-US" smtClean="0"/>
              <a:t>Why not?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457200" y="3124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What if some </a:t>
            </a:r>
            <a:r>
              <a:rPr lang="en-US" sz="3200">
                <a:solidFill>
                  <a:srgbClr val="3399FF"/>
                </a:solidFill>
              </a:rPr>
              <a:t>&lt;h2&gt;</a:t>
            </a:r>
            <a:r>
              <a:rPr lang="en-US" sz="3200"/>
              <a:t> had been used for other things?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font-size property: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85800" y="2819400"/>
            <a:ext cx="4343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	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3399FF"/>
                </a:solidFill>
              </a:rPr>
              <a:t>&lt;/style&gt;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447800" y="3352800"/>
            <a:ext cx="670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h2 {</a:t>
            </a:r>
            <a:r>
              <a:rPr lang="en-US" sz="2800"/>
              <a:t>… </a:t>
            </a:r>
            <a:r>
              <a:rPr lang="en-US" sz="2800">
                <a:solidFill>
                  <a:srgbClr val="3399FF"/>
                </a:solidFill>
              </a:rPr>
              <a:t>font-size:24pt</a:t>
            </a:r>
            <a:r>
              <a:rPr lang="en-US" sz="2800"/>
              <a:t> …</a:t>
            </a:r>
            <a:r>
              <a:rPr lang="en-US" sz="2800">
                <a:solidFill>
                  <a:srgbClr val="3399FF"/>
                </a:solidFill>
              </a:rPr>
              <a:t>}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98525" y="5121275"/>
            <a:ext cx="345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hlinkClick r:id="rId2" action="ppaction://hlinkfile"/>
              </a:rPr>
              <a:t>Ch03-Ex-00d.html</a:t>
            </a:r>
            <a:endParaRPr lang="en-US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choices for </a:t>
            </a:r>
            <a:r>
              <a:rPr lang="en-US" b="1" i="1" dirty="0" smtClean="0"/>
              <a:t>font-size</a:t>
            </a:r>
            <a:r>
              <a:rPr lang="en-US" dirty="0" smtClean="0"/>
              <a:t> value:</a:t>
            </a:r>
          </a:p>
          <a:p>
            <a:pPr lvl="1" eaLnBrk="1" hangingPunct="1"/>
            <a:r>
              <a:rPr lang="en-US" dirty="0" smtClean="0"/>
              <a:t>A percentage</a:t>
            </a:r>
          </a:p>
          <a:p>
            <a:pPr lvl="2" eaLnBrk="1" hangingPunct="1"/>
            <a:r>
              <a:rPr lang="en-US" dirty="0" smtClean="0"/>
              <a:t>150%, 75%</a:t>
            </a:r>
          </a:p>
          <a:p>
            <a:pPr lvl="1" eaLnBrk="1" hangingPunct="1"/>
            <a:r>
              <a:rPr lang="en-US" dirty="0" smtClean="0"/>
              <a:t>Predefined smaller</a:t>
            </a:r>
          </a:p>
          <a:p>
            <a:pPr lvl="2" eaLnBrk="1" hangingPunct="1"/>
            <a:r>
              <a:rPr lang="en-US" dirty="0" smtClean="0"/>
              <a:t>small, x-small, xx-small</a:t>
            </a:r>
          </a:p>
          <a:p>
            <a:pPr lvl="1" eaLnBrk="1" hangingPunct="1"/>
            <a:r>
              <a:rPr lang="en-US" dirty="0" smtClean="0"/>
              <a:t>Predefined larger</a:t>
            </a:r>
          </a:p>
          <a:p>
            <a:pPr lvl="2" eaLnBrk="1" hangingPunct="1"/>
            <a:r>
              <a:rPr lang="en-US" dirty="0" smtClean="0"/>
              <a:t>large, x-large, xx-large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font-style property: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Also: normal, bold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5800" y="2819400"/>
            <a:ext cx="4343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	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3399FF"/>
                </a:solidFill>
              </a:rPr>
              <a:t>&lt;/style&gt;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447800" y="3352800"/>
            <a:ext cx="670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h2 {</a:t>
            </a:r>
            <a:r>
              <a:rPr lang="en-US" sz="2800"/>
              <a:t>… </a:t>
            </a:r>
            <a:r>
              <a:rPr lang="en-US" sz="2800">
                <a:solidFill>
                  <a:srgbClr val="3399FF"/>
                </a:solidFill>
              </a:rPr>
              <a:t>font-style:italic</a:t>
            </a:r>
            <a:r>
              <a:rPr lang="en-US" sz="2800"/>
              <a:t> …</a:t>
            </a:r>
            <a:r>
              <a:rPr lang="en-US" sz="2800">
                <a:solidFill>
                  <a:srgbClr val="3399FF"/>
                </a:solidFill>
              </a:rPr>
              <a:t>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/>
              <a:t>Other properties</a:t>
            </a:r>
          </a:p>
          <a:p>
            <a:pPr lvl="1" eaLnBrk="1" hangingPunct="1"/>
            <a:r>
              <a:rPr lang="en-US" smtClean="0"/>
              <a:t>text-decoration</a:t>
            </a:r>
          </a:p>
          <a:p>
            <a:pPr lvl="2" eaLnBrk="1" hangingPunct="1"/>
            <a:r>
              <a:rPr lang="en-US" smtClean="0"/>
              <a:t>underline, overline, line-through, blink, none</a:t>
            </a:r>
          </a:p>
          <a:p>
            <a:pPr lvl="1" eaLnBrk="1" hangingPunct="1"/>
            <a:r>
              <a:rPr lang="en-US" smtClean="0"/>
              <a:t>text-transform</a:t>
            </a:r>
          </a:p>
          <a:p>
            <a:pPr lvl="2" eaLnBrk="1" hangingPunct="1"/>
            <a:r>
              <a:rPr lang="en-US" smtClean="0"/>
              <a:t>capitalize, uppercase, lowercase, none</a:t>
            </a:r>
          </a:p>
          <a:p>
            <a:pPr lvl="1" eaLnBrk="1" hangingPunct="1"/>
            <a:r>
              <a:rPr lang="en-US" smtClean="0"/>
              <a:t>font-variant</a:t>
            </a:r>
          </a:p>
          <a:p>
            <a:pPr lvl="2" eaLnBrk="1" hangingPunct="1"/>
            <a:r>
              <a:rPr lang="en-US" smtClean="0"/>
              <a:t>small-caps, none</a:t>
            </a:r>
          </a:p>
          <a:p>
            <a:pPr lvl="1" eaLnBrk="1" hangingPunct="1"/>
            <a:r>
              <a:rPr lang="en-US" smtClean="0"/>
              <a:t>background-color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Note that browser defaults are used until an explicit tag is used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Ch03-Ex-01.html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Paragraph styles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Only effects content enclosed within </a:t>
            </a:r>
            <a:r>
              <a:rPr lang="en-US" smtClean="0">
                <a:solidFill>
                  <a:srgbClr val="3399FF"/>
                </a:solidFill>
              </a:rPr>
              <a:t>&lt;p&gt;</a:t>
            </a:r>
            <a:r>
              <a:rPr lang="en-US" smtClean="0"/>
              <a:t> elements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5800" y="2743200"/>
            <a:ext cx="655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		 </a:t>
            </a:r>
            <a:r>
              <a:rPr lang="en-US" sz="2800">
                <a:solidFill>
                  <a:srgbClr val="3399FF"/>
                </a:solidFill>
              </a:rPr>
              <a:t>p {font-size:14pt}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Indent and line spacing: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85800" y="266700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 p {text-indent:25pt; line-height:24pt}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704850" y="449580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 p {text-indent:12%; line-height:150%}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/>
      <p:bldP spid="1843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4j2zqmzq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3657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4510088" y="1327150"/>
            <a:ext cx="23018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I’ll bet centered red h2 headings would look nice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Font Families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if not installed on user’s browser?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0" y="281940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 p {font-family:”Lucida”}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Include more than one font families: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281940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 p {font-family:”Lucida”,”Arial”}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Warning: multiple fonts may not have the impact you intend</a:t>
            </a:r>
          </a:p>
          <a:p>
            <a:pPr eaLnBrk="1" hangingPunct="1"/>
            <a:r>
              <a:rPr lang="en-US" smtClean="0"/>
              <a:t>User’s display may not include the fonts you specified</a:t>
            </a:r>
          </a:p>
          <a:p>
            <a:pPr eaLnBrk="1" hangingPunct="1"/>
            <a:r>
              <a:rPr lang="en-US" smtClean="0"/>
              <a:t>Common fonts may be the best choice overall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Fonts Using Styles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pPr eaLnBrk="1" hangingPunct="1"/>
            <a:r>
              <a:rPr lang="en-US" smtClean="0"/>
              <a:t>Can compress definition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609600" y="2819400"/>
            <a:ext cx="8001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p {font-style:italic; font-weight:500;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font-variant:small-caps; font-size:14pt;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line-height:24pt; font-family:”Lucida”,”Arial”}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609600" y="2819400"/>
            <a:ext cx="8001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p {font: italic 500 small-caps 14pt/24pt 	  	    ”Lucida”,”Arial”}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/>
      <p:bldP spid="1884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4j2zqmzq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213" y="838200"/>
            <a:ext cx="53657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4514850" y="1350963"/>
            <a:ext cx="2286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/>
              <a:t>Do </a:t>
            </a:r>
            <a:r>
              <a:rPr lang="en-US" sz="3200" u="sng"/>
              <a:t>all</a:t>
            </a:r>
            <a:r>
              <a:rPr lang="en-US" sz="3200"/>
              <a:t> paragraphs have to be the same?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Tags with Multiple Styles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The same type of element can have multiple definitions called “classes”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685800" y="3505200"/>
            <a:ext cx="7543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p {text-align:justify; font-weight:bold}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1609725" y="4495800"/>
            <a:ext cx="5630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p.intro {text-align:center; color:red}</a:t>
            </a: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1608138" y="4495800"/>
            <a:ext cx="5630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p</a:t>
            </a:r>
            <a:r>
              <a:rPr lang="en-US" sz="2800">
                <a:solidFill>
                  <a:srgbClr val="FF0000"/>
                </a:solidFill>
              </a:rPr>
              <a:t>.intro</a:t>
            </a:r>
            <a:r>
              <a:rPr lang="en-US" sz="2800">
                <a:solidFill>
                  <a:srgbClr val="3399FF"/>
                </a:solidFill>
              </a:rPr>
              <a:t> {text-align:center; color:red}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/>
      <p:bldP spid="189445" grpId="0"/>
      <p:bldP spid="18944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Tags with Multiple Styles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>
                <a:solidFill>
                  <a:srgbClr val="3399FF"/>
                </a:solidFill>
              </a:rPr>
              <a:t>p.intro</a:t>
            </a:r>
            <a:r>
              <a:rPr lang="en-US" dirty="0" smtClean="0"/>
              <a:t> class includes the styles of the </a:t>
            </a:r>
            <a:r>
              <a:rPr lang="en-US" dirty="0" smtClean="0">
                <a:solidFill>
                  <a:srgbClr val="3399FF"/>
                </a:solidFill>
              </a:rPr>
              <a:t>p</a:t>
            </a:r>
            <a:r>
              <a:rPr lang="en-US" dirty="0" smtClean="0"/>
              <a:t> class but changes those styles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 is this class invoked?</a:t>
            </a:r>
          </a:p>
          <a:p>
            <a:pPr eaLnBrk="1" hangingPunct="1">
              <a:lnSpc>
                <a:spcPct val="90000"/>
              </a:lnSpc>
            </a:pPr>
            <a:endParaRPr lang="en-US" sz="60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Explains why “none” is an option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Ch03-Ex-02.html</a:t>
            </a:r>
            <a:endParaRPr lang="en-US" dirty="0" smtClean="0"/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828800" y="3657600"/>
            <a:ext cx="4667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399FF"/>
                </a:solidFill>
              </a:rPr>
              <a:t>&lt;p class=“intro”&gt;</a:t>
            </a:r>
            <a:r>
              <a:rPr lang="en-US" sz="3200"/>
              <a:t> … </a:t>
            </a:r>
            <a:r>
              <a:rPr lang="en-US" sz="3200">
                <a:solidFill>
                  <a:srgbClr val="3399FF"/>
                </a:solidFill>
              </a:rPr>
              <a:t>&lt;/p&gt;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Local</a:t>
            </a:r>
            <a:r>
              <a:rPr lang="en-US" dirty="0" smtClean="0"/>
              <a:t> Styles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Local</a:t>
            </a:r>
            <a:r>
              <a:rPr lang="en-US" smtClean="0"/>
              <a:t> Styles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2296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Local styles take precedence over other style definitions</a:t>
            </a:r>
            <a:br>
              <a:rPr lang="en-US" sz="2800" dirty="0" smtClean="0"/>
            </a:br>
            <a:r>
              <a:rPr lang="en-US" sz="2800" dirty="0" smtClean="0">
                <a:hlinkClick r:id="rId2" action="ppaction://hlinkfile"/>
              </a:rPr>
              <a:t>Ch03-Ex-03.html</a:t>
            </a:r>
            <a:endParaRPr lang="en-US" sz="2800" dirty="0" smtClean="0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3399FF"/>
                </a:solidFill>
              </a:rPr>
              <a:t>&lt;p style=“</a:t>
            </a:r>
            <a:r>
              <a:rPr lang="en-US" sz="3200" dirty="0" err="1">
                <a:solidFill>
                  <a:srgbClr val="3399FF"/>
                </a:solidFill>
              </a:rPr>
              <a:t>color:red</a:t>
            </a:r>
            <a:r>
              <a:rPr lang="en-US" sz="3200" dirty="0">
                <a:solidFill>
                  <a:srgbClr val="3399FF"/>
                </a:solidFill>
              </a:rPr>
              <a:t>”&gt;</a:t>
            </a:r>
            <a:r>
              <a:rPr lang="en-US" sz="3200" dirty="0"/>
              <a:t>The text in this paragraph </a:t>
            </a:r>
            <a:r>
              <a:rPr lang="en-US" sz="3200" dirty="0" smtClean="0"/>
              <a:t>will be red</a:t>
            </a:r>
            <a:r>
              <a:rPr lang="en-US" sz="3200" dirty="0" smtClean="0">
                <a:solidFill>
                  <a:srgbClr val="3399FF"/>
                </a:solidFill>
              </a:rPr>
              <a:t>&lt;/</a:t>
            </a:r>
            <a:r>
              <a:rPr lang="en-US" sz="3200" dirty="0">
                <a:solidFill>
                  <a:srgbClr val="3399FF"/>
                </a:solidFill>
              </a:rPr>
              <a:t>p&gt;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3399FF"/>
                </a:solidFill>
              </a:rPr>
              <a:t>&lt;p&gt;</a:t>
            </a:r>
            <a:r>
              <a:rPr lang="en-US" sz="3200" dirty="0"/>
              <a:t>The text in this paragraph </a:t>
            </a:r>
            <a:r>
              <a:rPr lang="en-US" sz="3200" dirty="0" smtClean="0"/>
              <a:t>will </a:t>
            </a:r>
            <a:r>
              <a:rPr lang="en-US" sz="3200" dirty="0"/>
              <a:t>be </a:t>
            </a:r>
            <a:r>
              <a:rPr lang="en-US" sz="3200" dirty="0" smtClean="0"/>
              <a:t>normal colored</a:t>
            </a:r>
            <a:r>
              <a:rPr lang="en-US" sz="3200" dirty="0" smtClean="0">
                <a:solidFill>
                  <a:srgbClr val="3399FF"/>
                </a:solidFill>
              </a:rPr>
              <a:t>&lt;/</a:t>
            </a:r>
            <a:r>
              <a:rPr lang="en-US" sz="3200" dirty="0">
                <a:solidFill>
                  <a:srgbClr val="3399FF"/>
                </a:solidFill>
              </a:rPr>
              <a:t>p&gt;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  <p:bldP spid="1925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4j2zqmzq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38200"/>
            <a:ext cx="53657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59300" y="1447800"/>
            <a:ext cx="2286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/>
              <a:t>No existing tag is quite right.  Now what?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All &lt;h2&gt;’s have additional tags added make the headers red and centered: use the color attribute on &lt;font&gt; to change 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F4"/>
                </a:solidFill>
              </a:rPr>
              <a:t>&lt;h2&gt;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    &lt;center&gt;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        &lt;font color=“red”&gt; head stuff &lt;/font&gt;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    &lt;/center&gt;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&lt;/h2&gt;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…</a:t>
            </a:r>
            <a:r>
              <a:rPr lang="en-US" sz="2000" i="1" smtClean="0"/>
              <a:t>a bunch of stuff…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00F4"/>
                </a:solidFill>
              </a:rPr>
              <a:t>&lt;h2&gt;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    &lt;center&gt;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        &lt;font color=“red”&gt; head stuff &lt;/font&gt;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    &lt;/center&gt;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&lt;/h2&gt;</a:t>
            </a:r>
            <a:r>
              <a:rPr lang="en-US" sz="2000" smtClean="0"/>
              <a:t> </a:t>
            </a:r>
            <a:br>
              <a:rPr lang="en-US" sz="2000" smtClean="0"/>
            </a:br>
            <a:r>
              <a:rPr lang="en-US" sz="2000" smtClean="0"/>
              <a:t>…</a:t>
            </a:r>
            <a:r>
              <a:rPr lang="en-US" sz="2000" i="1" smtClean="0"/>
              <a:t>some more stuff…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00F4"/>
                </a:solidFill>
              </a:rPr>
              <a:t>&lt;h2&gt;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    &lt;center&gt;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        &lt;font color=“red”&gt; head stuff &lt;/font&gt;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    &lt;/center&gt;</a:t>
            </a:r>
            <a:br>
              <a:rPr lang="en-US" sz="2000" smtClean="0">
                <a:solidFill>
                  <a:srgbClr val="0000F4"/>
                </a:solidFill>
              </a:rPr>
            </a:br>
            <a:r>
              <a:rPr lang="en-US" sz="2000" smtClean="0">
                <a:solidFill>
                  <a:srgbClr val="0000F4"/>
                </a:solidFill>
              </a:rPr>
              <a:t>&lt;/h2&gt;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Tags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362200"/>
          </a:xfrm>
        </p:spPr>
        <p:txBody>
          <a:bodyPr/>
          <a:lstStyle/>
          <a:p>
            <a:pPr eaLnBrk="1" hangingPunct="1"/>
            <a:r>
              <a:rPr lang="en-US" smtClean="0"/>
              <a:t>Can create entirely new elements</a:t>
            </a:r>
          </a:p>
          <a:p>
            <a:pPr eaLnBrk="1" hangingPunct="1"/>
            <a:r>
              <a:rPr lang="en-US" smtClean="0"/>
              <a:t>Generic tags:</a:t>
            </a:r>
          </a:p>
          <a:p>
            <a:pPr lvl="1" eaLnBrk="1" hangingPunct="1"/>
            <a:r>
              <a:rPr lang="en-US" smtClean="0">
                <a:solidFill>
                  <a:srgbClr val="3399FF"/>
                </a:solidFill>
              </a:rPr>
              <a:t>&lt;div&gt;</a:t>
            </a:r>
            <a:r>
              <a:rPr lang="en-US" smtClean="0"/>
              <a:t> (block level)</a:t>
            </a:r>
          </a:p>
          <a:p>
            <a:pPr lvl="1" eaLnBrk="1" hangingPunct="1"/>
            <a:r>
              <a:rPr lang="en-US" smtClean="0">
                <a:solidFill>
                  <a:srgbClr val="3399FF"/>
                </a:solidFill>
              </a:rPr>
              <a:t>&lt;span&gt;</a:t>
            </a:r>
            <a:r>
              <a:rPr lang="en-US" smtClean="0"/>
              <a:t> (inline)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Custom Tags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685800" y="1828800"/>
            <a:ext cx="7543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span {font-size:18pt}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762000" y="5562600"/>
            <a:ext cx="3646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hlinkClick r:id="rId2" action="ppaction://hlinkfile"/>
              </a:rPr>
              <a:t>Ch03-Ex-04.html</a:t>
            </a:r>
            <a:endParaRPr lang="en-US" sz="3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3733800"/>
            <a:ext cx="762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Let me make something </a:t>
            </a:r>
            <a:r>
              <a:rPr lang="en-US">
                <a:solidFill>
                  <a:srgbClr val="3399FF"/>
                </a:solidFill>
              </a:rPr>
              <a:t>&lt;span&gt;</a:t>
            </a:r>
            <a:r>
              <a:rPr lang="en-US"/>
              <a:t>perfectly</a:t>
            </a:r>
            <a:r>
              <a:rPr lang="en-US">
                <a:solidFill>
                  <a:srgbClr val="3399FF"/>
                </a:solidFill>
              </a:rPr>
              <a:t>&lt;/span&gt;</a:t>
            </a:r>
            <a:r>
              <a:rPr lang="en-US"/>
              <a:t> clear.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4572000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Let me make something </a:t>
            </a:r>
            <a:r>
              <a:rPr lang="en-US" sz="2800"/>
              <a:t>perfectly</a:t>
            </a:r>
            <a:r>
              <a:rPr lang="en-US"/>
              <a:t> clear.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26720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Produces: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Tags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Classes may be defined for custom tags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685800" y="2819400"/>
            <a:ext cx="7543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span.red {color:red}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4j2zqmzq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38200"/>
            <a:ext cx="53657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419600" y="1295400"/>
            <a:ext cx="24622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I’m going to get tired of </a:t>
            </a:r>
            <a:r>
              <a:rPr lang="en-US" sz="2400" dirty="0" smtClean="0"/>
              <a:t>entering identical </a:t>
            </a:r>
            <a:r>
              <a:rPr lang="en-US" sz="2400" dirty="0"/>
              <a:t>style definitions into all my web pages.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External</a:t>
            </a:r>
            <a:r>
              <a:rPr lang="en-US" dirty="0" smtClean="0"/>
              <a:t> Style Sheets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External</a:t>
            </a:r>
            <a:r>
              <a:rPr lang="en-US" smtClean="0"/>
              <a:t> Style Sheets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Text-only file</a:t>
            </a:r>
          </a:p>
          <a:p>
            <a:pPr eaLnBrk="1" hangingPunct="1"/>
            <a:r>
              <a:rPr lang="en-US" smtClean="0"/>
              <a:t>Contains style definitions only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3399FF"/>
                </a:solidFill>
              </a:rPr>
              <a:t>h2 {color:red}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3399FF"/>
                </a:solidFill>
              </a:rPr>
              <a:t>h1 {font-size:24pt}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3399FF"/>
                </a:solidFill>
              </a:rPr>
              <a:t>p   {text-align:center}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3399FF"/>
                </a:solidFill>
              </a:rPr>
              <a:t>p.small {font-size:10pt}</a:t>
            </a:r>
          </a:p>
          <a:p>
            <a:pPr eaLnBrk="1" hangingPunct="1"/>
            <a:r>
              <a:rPr lang="en-US" smtClean="0"/>
              <a:t>No </a:t>
            </a:r>
            <a:r>
              <a:rPr lang="en-US" smtClean="0">
                <a:solidFill>
                  <a:srgbClr val="3399FF"/>
                </a:solidFill>
              </a:rPr>
              <a:t>&lt;style&gt;</a:t>
            </a:r>
            <a:r>
              <a:rPr lang="en-US" smtClean="0"/>
              <a:t> tags needed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External</a:t>
            </a:r>
            <a:r>
              <a:rPr lang="en-US" smtClean="0"/>
              <a:t> Style Sheets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Save in a file with a </a:t>
            </a:r>
            <a:r>
              <a:rPr lang="en-US" smtClean="0">
                <a:solidFill>
                  <a:srgbClr val="00CC00"/>
                </a:solidFill>
              </a:rPr>
              <a:t>.css</a:t>
            </a:r>
            <a:r>
              <a:rPr lang="en-US" smtClean="0"/>
              <a:t> extension</a:t>
            </a:r>
          </a:p>
          <a:p>
            <a:pPr eaLnBrk="1" hangingPunct="1"/>
            <a:r>
              <a:rPr lang="en-US" smtClean="0"/>
              <a:t>css = cascading style sheets</a:t>
            </a:r>
          </a:p>
          <a:p>
            <a:pPr eaLnBrk="1" hangingPunct="1"/>
            <a:r>
              <a:rPr lang="en-US" smtClean="0"/>
              <a:t>Local, internal and external may be present in the same document</a:t>
            </a:r>
          </a:p>
          <a:p>
            <a:pPr eaLnBrk="1" hangingPunct="1"/>
            <a:r>
              <a:rPr lang="en-US" smtClean="0"/>
              <a:t>Local overrides internal</a:t>
            </a:r>
          </a:p>
          <a:p>
            <a:pPr eaLnBrk="1" hangingPunct="1"/>
            <a:r>
              <a:rPr lang="en-US" smtClean="0"/>
              <a:t>Internal overrides external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External</a:t>
            </a:r>
            <a:r>
              <a:rPr lang="en-US" smtClean="0"/>
              <a:t> Style Sheets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447800"/>
          </a:xfrm>
        </p:spPr>
        <p:txBody>
          <a:bodyPr/>
          <a:lstStyle/>
          <a:p>
            <a:pPr eaLnBrk="1" hangingPunct="1"/>
            <a:r>
              <a:rPr lang="en-US" smtClean="0"/>
              <a:t>How to specify external style sheets?</a:t>
            </a:r>
          </a:p>
          <a:p>
            <a:pPr eaLnBrk="1" hangingPunct="1"/>
            <a:r>
              <a:rPr lang="en-US" smtClean="0"/>
              <a:t>Add </a:t>
            </a:r>
            <a:r>
              <a:rPr lang="en-US" smtClean="0">
                <a:solidFill>
                  <a:srgbClr val="3399FF"/>
                </a:solidFill>
              </a:rPr>
              <a:t>&lt;link&gt;</a:t>
            </a:r>
            <a:r>
              <a:rPr lang="en-US" smtClean="0"/>
              <a:t> tag in </a:t>
            </a:r>
            <a:r>
              <a:rPr lang="en-US" smtClean="0">
                <a:solidFill>
                  <a:srgbClr val="3399FF"/>
                </a:solidFill>
              </a:rPr>
              <a:t>&lt;head&gt;</a:t>
            </a:r>
            <a:r>
              <a:rPr lang="en-US" smtClean="0"/>
              <a:t> section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09600" y="3810000"/>
            <a:ext cx="82157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99FF"/>
                </a:solidFill>
              </a:rPr>
              <a:t>&lt;link </a:t>
            </a:r>
            <a:r>
              <a:rPr lang="en-US" sz="2400" dirty="0" err="1">
                <a:solidFill>
                  <a:srgbClr val="3399FF"/>
                </a:solidFill>
              </a:rPr>
              <a:t>rel</a:t>
            </a:r>
            <a:r>
              <a:rPr lang="en-US" sz="2400" dirty="0">
                <a:solidFill>
                  <a:srgbClr val="3399FF"/>
                </a:solidFill>
              </a:rPr>
              <a:t>=“</a:t>
            </a:r>
            <a:r>
              <a:rPr lang="en-US" sz="2400" dirty="0" err="1">
                <a:solidFill>
                  <a:srgbClr val="3399FF"/>
                </a:solidFill>
              </a:rPr>
              <a:t>stylesheet</a:t>
            </a:r>
            <a:r>
              <a:rPr lang="en-US" sz="2400" dirty="0">
                <a:solidFill>
                  <a:srgbClr val="3399FF"/>
                </a:solidFill>
              </a:rPr>
              <a:t>” type=“text/</a:t>
            </a:r>
            <a:r>
              <a:rPr lang="en-US" sz="2400" dirty="0" err="1">
                <a:solidFill>
                  <a:srgbClr val="3399FF"/>
                </a:solidFill>
              </a:rPr>
              <a:t>css</a:t>
            </a:r>
            <a:r>
              <a:rPr lang="en-US" sz="2400" dirty="0">
                <a:solidFill>
                  <a:srgbClr val="3399FF"/>
                </a:solidFill>
              </a:rPr>
              <a:t>” </a:t>
            </a:r>
            <a:r>
              <a:rPr lang="en-US" sz="2400" dirty="0" err="1">
                <a:solidFill>
                  <a:srgbClr val="3399FF"/>
                </a:solidFill>
              </a:rPr>
              <a:t>href</a:t>
            </a:r>
            <a:r>
              <a:rPr lang="en-US" sz="2400" dirty="0">
                <a:solidFill>
                  <a:srgbClr val="3399FF"/>
                </a:solidFill>
              </a:rPr>
              <a:t>=“my_styles.css”&gt;</a:t>
            </a:r>
          </a:p>
          <a:p>
            <a:r>
              <a:rPr lang="en-US" sz="3200" dirty="0">
                <a:solidFill>
                  <a:srgbClr val="3399FF"/>
                </a:solidFill>
                <a:hlinkClick r:id="rId2" action="ppaction://hlinkfile"/>
              </a:rPr>
              <a:t>Ch03-Ex-05.html</a:t>
            </a:r>
            <a:endParaRPr lang="en-US" sz="3200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Style Sheets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752600"/>
          </a:xfrm>
        </p:spPr>
        <p:txBody>
          <a:bodyPr/>
          <a:lstStyle/>
          <a:p>
            <a:pPr eaLnBrk="1" hangingPunct="1"/>
            <a:r>
              <a:rPr lang="en-US" smtClean="0"/>
              <a:t>Problem: older versions of browsers might not recognize style definitions</a:t>
            </a:r>
          </a:p>
          <a:p>
            <a:pPr eaLnBrk="1" hangingPunct="1"/>
            <a:r>
              <a:rPr lang="en-US" smtClean="0"/>
              <a:t>Could use comments: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3657600"/>
            <a:ext cx="754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 	</a:t>
            </a:r>
            <a:r>
              <a:rPr lang="en-US" sz="2800">
                <a:solidFill>
                  <a:srgbClr val="3399FF"/>
                </a:solidFill>
              </a:rPr>
              <a:t>&lt;style type=“text/css”&gt;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&lt;!--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 p {text-indent:25pt; line-height:24pt}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	--&gt;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3399FF"/>
                </a:solidFill>
              </a:rPr>
              <a:t>	&lt;/style&gt;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Style Sheets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problems: XHTML may not recognize this use of comments</a:t>
            </a:r>
          </a:p>
          <a:p>
            <a:pPr eaLnBrk="1" hangingPunct="1"/>
            <a:r>
              <a:rPr lang="en-US" smtClean="0"/>
              <a:t>Solution: use </a:t>
            </a:r>
            <a:r>
              <a:rPr lang="en-US" smtClean="0">
                <a:solidFill>
                  <a:srgbClr val="3399FF"/>
                </a:solidFill>
              </a:rPr>
              <a:t>&lt;link&gt;</a:t>
            </a:r>
            <a:r>
              <a:rPr lang="en-US" smtClean="0"/>
              <a:t> method to make the style sheet external</a:t>
            </a:r>
          </a:p>
          <a:p>
            <a:pPr eaLnBrk="1" hangingPunct="1"/>
            <a:r>
              <a:rPr lang="en-US" smtClean="0"/>
              <a:t>If older version of browser does not recognize this tag it will ignore it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4j2zqmzq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3657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10088" y="1327150"/>
            <a:ext cx="23018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Nah, they need to be left justified and blue!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See Assignments Web Page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Need to go back and change </a:t>
            </a:r>
            <a:r>
              <a:rPr lang="en-US" b="1" i="1" dirty="0" smtClean="0"/>
              <a:t>all</a:t>
            </a:r>
            <a:r>
              <a:rPr lang="en-US" dirty="0" smtClean="0"/>
              <a:t> the code inside the &lt;h2&gt; tags</a:t>
            </a:r>
          </a:p>
          <a:p>
            <a:pPr eaLnBrk="1" hangingPunct="1"/>
            <a:r>
              <a:rPr lang="en-US" dirty="0" smtClean="0"/>
              <a:t>There must be a better (read that easier) way!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CSS to the rescue!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2590800"/>
          </a:xfrm>
        </p:spPr>
        <p:txBody>
          <a:bodyPr/>
          <a:lstStyle/>
          <a:p>
            <a:pPr eaLnBrk="1" hangingPunct="1"/>
            <a:r>
              <a:rPr lang="en-US" smtClean="0"/>
              <a:t>There is!</a:t>
            </a:r>
          </a:p>
          <a:p>
            <a:pPr eaLnBrk="1" hangingPunct="1"/>
            <a:r>
              <a:rPr lang="en-US" smtClean="0"/>
              <a:t>Cascading Style Sheets</a:t>
            </a:r>
          </a:p>
          <a:p>
            <a:pPr lvl="1" eaLnBrk="1" hangingPunct="1"/>
            <a:r>
              <a:rPr lang="en-US" smtClean="0"/>
              <a:t>Will solve this problem</a:t>
            </a:r>
          </a:p>
          <a:p>
            <a:pPr lvl="1" eaLnBrk="1" hangingPunct="1"/>
            <a:r>
              <a:rPr lang="en-US" smtClean="0"/>
              <a:t>AND have a lot of other uses too!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ways to do styles:</a:t>
            </a:r>
          </a:p>
          <a:p>
            <a:pPr lvl="1" eaLnBrk="1" hangingPunct="1"/>
            <a:r>
              <a:rPr lang="en-US" smtClean="0"/>
              <a:t>Internal</a:t>
            </a:r>
          </a:p>
          <a:p>
            <a:pPr lvl="1" eaLnBrk="1" hangingPunct="1"/>
            <a:r>
              <a:rPr lang="en-US" smtClean="0"/>
              <a:t>Local</a:t>
            </a:r>
          </a:p>
          <a:p>
            <a:pPr lvl="1" eaLnBrk="1" hangingPunct="1"/>
            <a:r>
              <a:rPr lang="en-US" smtClean="0"/>
              <a:t>External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Internal</a:t>
            </a:r>
            <a:r>
              <a:rPr lang="en-US" dirty="0" smtClean="0"/>
              <a:t> Style Sheets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2341</TotalTime>
  <Words>1229</Words>
  <Application>Microsoft Office PowerPoint</Application>
  <PresentationFormat>On-screen Show (4:3)</PresentationFormat>
  <Paragraphs>295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Pixel</vt:lpstr>
      <vt:lpstr>Programming the Web using XHTML and JavaScript</vt:lpstr>
      <vt:lpstr>The Power of Styles</vt:lpstr>
      <vt:lpstr>Slide 3</vt:lpstr>
      <vt:lpstr>Example:</vt:lpstr>
      <vt:lpstr>Slide 5</vt:lpstr>
      <vt:lpstr>Example:</vt:lpstr>
      <vt:lpstr>CSS to the rescue!</vt:lpstr>
      <vt:lpstr>CSS</vt:lpstr>
      <vt:lpstr>Internal Style Sheets</vt:lpstr>
      <vt:lpstr>Internal Style Sheets</vt:lpstr>
      <vt:lpstr>Internal Style Sheets</vt:lpstr>
      <vt:lpstr>Internal Style Sheets</vt:lpstr>
      <vt:lpstr>Internal Style Sheets</vt:lpstr>
      <vt:lpstr>Internal Style Sheets</vt:lpstr>
      <vt:lpstr>Internal Style Sheets</vt:lpstr>
      <vt:lpstr>Sidebar: What is #FFFFFF all about?</vt:lpstr>
      <vt:lpstr>Sidebar: What is #FFFFFF all about?</vt:lpstr>
      <vt:lpstr>Sidebar 2: do you need to know #FFFFFF?</vt:lpstr>
      <vt:lpstr>Internal Style Sheets</vt:lpstr>
      <vt:lpstr>Example</vt:lpstr>
      <vt:lpstr>Slide 21</vt:lpstr>
      <vt:lpstr>Formatting Fonts Using Styles</vt:lpstr>
      <vt:lpstr>Formatting Fonts Using Styles</vt:lpstr>
      <vt:lpstr>Formatting Fonts Using Styles</vt:lpstr>
      <vt:lpstr>Formatting Fonts Using Styles</vt:lpstr>
      <vt:lpstr>Formatting Fonts Using Styles</vt:lpstr>
      <vt:lpstr>Formatting Fonts Using Styles</vt:lpstr>
      <vt:lpstr>Formatting Fonts Using Styles</vt:lpstr>
      <vt:lpstr>Formatting Fonts Using Styles</vt:lpstr>
      <vt:lpstr>Formatting Fonts Using Styles</vt:lpstr>
      <vt:lpstr>Formatting Fonts Using Styles</vt:lpstr>
      <vt:lpstr>Formatting Fonts Using Styles</vt:lpstr>
      <vt:lpstr>Formatting Fonts Using Styles</vt:lpstr>
      <vt:lpstr>Slide 34</vt:lpstr>
      <vt:lpstr>Tags with Multiple Styles</vt:lpstr>
      <vt:lpstr>Tags with Multiple Styles</vt:lpstr>
      <vt:lpstr>Local Styles </vt:lpstr>
      <vt:lpstr>Local Styles</vt:lpstr>
      <vt:lpstr>Slide 39</vt:lpstr>
      <vt:lpstr>Custom Tags</vt:lpstr>
      <vt:lpstr>Custom Tags</vt:lpstr>
      <vt:lpstr>Custom Tags</vt:lpstr>
      <vt:lpstr>Slide 43</vt:lpstr>
      <vt:lpstr>External Style Sheets</vt:lpstr>
      <vt:lpstr>External Style Sheets</vt:lpstr>
      <vt:lpstr>External Style Sheets</vt:lpstr>
      <vt:lpstr>External Style Sheets</vt:lpstr>
      <vt:lpstr>External Style Sheets</vt:lpstr>
      <vt:lpstr>External Style Sheets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88</cp:revision>
  <cp:lastPrinted>1601-01-01T00:00:00Z</cp:lastPrinted>
  <dcterms:created xsi:type="dcterms:W3CDTF">2003-08-24T19:51:36Z</dcterms:created>
  <dcterms:modified xsi:type="dcterms:W3CDTF">2011-07-08T20:05:29Z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