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9"/>
  </p:notesMasterIdLst>
  <p:sldIdLst>
    <p:sldId id="256" r:id="rId2"/>
    <p:sldId id="331" r:id="rId3"/>
    <p:sldId id="292" r:id="rId4"/>
    <p:sldId id="293" r:id="rId5"/>
    <p:sldId id="294" r:id="rId6"/>
    <p:sldId id="295" r:id="rId7"/>
    <p:sldId id="296" r:id="rId8"/>
    <p:sldId id="332" r:id="rId9"/>
    <p:sldId id="299" r:id="rId10"/>
    <p:sldId id="297" r:id="rId11"/>
    <p:sldId id="298" r:id="rId12"/>
    <p:sldId id="302" r:id="rId13"/>
    <p:sldId id="300" r:id="rId14"/>
    <p:sldId id="303" r:id="rId15"/>
    <p:sldId id="333" r:id="rId16"/>
    <p:sldId id="301" r:id="rId17"/>
    <p:sldId id="330" r:id="rId18"/>
    <p:sldId id="304" r:id="rId19"/>
    <p:sldId id="305" r:id="rId20"/>
    <p:sldId id="306" r:id="rId21"/>
    <p:sldId id="307" r:id="rId22"/>
    <p:sldId id="327" r:id="rId23"/>
    <p:sldId id="308" r:id="rId24"/>
    <p:sldId id="309" r:id="rId25"/>
    <p:sldId id="310" r:id="rId26"/>
    <p:sldId id="329" r:id="rId27"/>
    <p:sldId id="315" r:id="rId28"/>
    <p:sldId id="316" r:id="rId29"/>
    <p:sldId id="317" r:id="rId30"/>
    <p:sldId id="320" r:id="rId31"/>
    <p:sldId id="321" r:id="rId32"/>
    <p:sldId id="322" r:id="rId33"/>
    <p:sldId id="323" r:id="rId34"/>
    <p:sldId id="324" r:id="rId35"/>
    <p:sldId id="326" r:id="rId36"/>
    <p:sldId id="328" r:id="rId37"/>
    <p:sldId id="288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  <a:srgbClr val="3399FF"/>
    <a:srgbClr val="00CC00"/>
    <a:srgbClr val="0000F4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48494-ED93-4837-880B-892631A47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9930B9F-0FAC-40D5-83DC-58F489CF6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E75458A-EC41-4A0B-B09A-0118F5B66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D833F49-5CEA-4D6A-8A5C-22B59225E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77CFAEB-CBEA-4279-9B3D-C42128811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3F493BC-2401-4882-B4D3-BD397DE31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45CA8CC-7C6D-4316-8AF4-89BC7BFE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F1F441A-AAC0-4DB1-9787-955297607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B82447B-A322-4673-82D3-9DB2B569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EA6E5BF-7EF3-4D75-A8A6-E47F23DA8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AF93481-2070-4E7E-8EE6-E8AB8BFB8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5A3E7C4-E3F0-4BC4-947A-DE7981805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5A632C2-05CC-4FA7-8DF0-7FB066E87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4-Ex-01b.html" TargetMode="External"/><Relationship Id="rId2" Type="http://schemas.openxmlformats.org/officeDocument/2006/relationships/hyperlink" Target="../../ITIS2300-Common/HTMLExamples/Ch04-Ex-01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3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4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4a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5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06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c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4-Ex-08.html" TargetMode="External"/><Relationship Id="rId2" Type="http://schemas.openxmlformats.org/officeDocument/2006/relationships/hyperlink" Target="../../ITIS2300-Common/HTMLExamples/Ch04-Ex-07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4-Ex-10.html" TargetMode="External"/><Relationship Id="rId2" Type="http://schemas.openxmlformats.org/officeDocument/2006/relationships/hyperlink" Target="../../ITIS2300-Common/HTMLExamples/Ch04-Ex-09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4-Ex-12.html" TargetMode="External"/><Relationship Id="rId2" Type="http://schemas.openxmlformats.org/officeDocument/2006/relationships/hyperlink" Target="../../ITIS2300-Common/HTMLExamples/Ch04-Ex-11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4-Ex-13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1999/REC-html401-19991224/" TargetMode="External"/><Relationship Id="rId2" Type="http://schemas.openxmlformats.org/officeDocument/2006/relationships/hyperlink" Target="http://www.w3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1999/REC-html401-19991224/appendix/changes.html" TargetMode="External"/><Relationship Id="rId4" Type="http://schemas.openxmlformats.org/officeDocument/2006/relationships/hyperlink" Target="http://www.w3.org/TR/html401/appendix/changes.html#h-A.3.1.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</a:t>
            </a:r>
          </a:p>
          <a:p>
            <a:pPr eaLnBrk="1" hangingPunct="1"/>
            <a:r>
              <a:rPr lang="en-US" smtClean="0"/>
              <a:t>Attributes, Lists, and Tables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and Attributes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&lt;font&gt;</a:t>
            </a:r>
          </a:p>
          <a:p>
            <a:pPr lvl="1" eaLnBrk="1" hangingPunct="1"/>
            <a:r>
              <a:rPr lang="en-US" smtClean="0"/>
              <a:t>size=    “1” to “7” (smallest to largest)</a:t>
            </a:r>
          </a:p>
          <a:p>
            <a:pPr lvl="1" eaLnBrk="1" hangingPunct="1"/>
            <a:r>
              <a:rPr lang="en-US" smtClean="0"/>
              <a:t>color=   “red”, “blue”, etc.</a:t>
            </a:r>
          </a:p>
          <a:p>
            <a:pPr lvl="1" eaLnBrk="1" hangingPunct="1"/>
            <a:r>
              <a:rPr lang="en-US" smtClean="0"/>
              <a:t>face=   “Arial”, “Courier”, etc.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&lt;font size=“5” color=“red” face=“Arial”&gt;</a:t>
            </a:r>
          </a:p>
          <a:p>
            <a:pPr lvl="1"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and Attributes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Alignment = “left”, “center”, “right”</a:t>
            </a:r>
          </a:p>
          <a:p>
            <a:pPr eaLnBrk="1" hangingPunct="1"/>
            <a:r>
              <a:rPr lang="en-US" smtClean="0"/>
              <a:t>Using tags: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&lt;h2 align=“center”&gt;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&lt;p align=“right”&gt;</a:t>
            </a:r>
          </a:p>
          <a:p>
            <a:pPr eaLnBrk="1" hangingPunct="1"/>
            <a:r>
              <a:rPr lang="en-US" smtClean="0"/>
              <a:t>Centering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&lt;center&gt;</a:t>
            </a:r>
            <a:r>
              <a:rPr lang="en-US" smtClean="0"/>
              <a:t>this text is centered</a:t>
            </a:r>
            <a:r>
              <a:rPr lang="en-US" smtClean="0">
                <a:solidFill>
                  <a:srgbClr val="0066FF"/>
                </a:solidFill>
              </a:rPr>
              <a:t>&lt;/center&gt;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and Attributes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Preferred method using styles: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&lt;style type=“text/css”&gt;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h2 {text-align:center}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p   {text-align:center}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and Attributes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colors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&lt;body&gt;</a:t>
            </a:r>
            <a:r>
              <a:rPr lang="en-US" smtClean="0"/>
              <a:t> tag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bgcolor</a:t>
            </a:r>
            <a:r>
              <a:rPr lang="en-US" smtClean="0"/>
              <a:t> and </a:t>
            </a:r>
            <a:r>
              <a:rPr lang="en-US" smtClean="0">
                <a:solidFill>
                  <a:srgbClr val="0066FF"/>
                </a:solidFill>
              </a:rPr>
              <a:t>text</a:t>
            </a:r>
            <a:r>
              <a:rPr lang="en-US" smtClean="0"/>
              <a:t> attributes</a:t>
            </a:r>
          </a:p>
          <a:p>
            <a:pPr eaLnBrk="1" hangingPunct="1"/>
            <a:r>
              <a:rPr lang="en-US" smtClean="0"/>
              <a:t>Using tags: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&lt;body  bgcolor=“yellow”  text=“blue”&gt;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and Attributes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styles in the body: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&lt;style type=“text/css”&gt;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body {background-color:yellow; color:blue}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75000"/>
            </a:pPr>
            <a:r>
              <a:rPr lang="en-US" dirty="0" smtClean="0">
                <a:solidFill>
                  <a:srgbClr val="0066FF"/>
                </a:solidFill>
              </a:rPr>
              <a:t>Both commands change the text displayed to yellow on a blue background</a:t>
            </a:r>
          </a:p>
          <a:p>
            <a:pPr marL="742950" lvl="2" indent="-342900">
              <a:buSzPct val="75000"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&lt;body 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=“yellow”  text=“blue”&gt;</a:t>
            </a:r>
          </a:p>
          <a:p>
            <a:pPr marL="742950" lvl="2" indent="-342900">
              <a:buSzPct val="75000"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&lt;style type=“text/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  <a:b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body {background-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color:yellow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color:blue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&lt;/style&gt;</a:t>
            </a:r>
          </a:p>
          <a:p>
            <a:pPr marL="342900" lvl="1" indent="-342900">
              <a:buSzPct val="75000"/>
            </a:pPr>
            <a:r>
              <a:rPr lang="en-US" dirty="0" smtClean="0">
                <a:solidFill>
                  <a:srgbClr val="0066FF"/>
                </a:solidFill>
              </a:rPr>
              <a:t>The names for the same attribute to change is different!</a:t>
            </a:r>
          </a:p>
          <a:p>
            <a:pPr marL="742950" lvl="2" indent="-342900">
              <a:buSzPct val="75000"/>
            </a:pPr>
            <a:r>
              <a:rPr lang="en-US" dirty="0" smtClean="0">
                <a:solidFill>
                  <a:srgbClr val="0066FF"/>
                </a:solidFill>
              </a:rPr>
              <a:t>Aside: changing background-color property in the style sheet for the body tag does NOT change the </a:t>
            </a:r>
            <a:r>
              <a:rPr lang="en-US" dirty="0" err="1" smtClean="0">
                <a:solidFill>
                  <a:srgbClr val="0066FF"/>
                </a:solidFill>
              </a:rPr>
              <a:t>bgcolor</a:t>
            </a:r>
            <a:r>
              <a:rPr lang="en-US" dirty="0" smtClean="0">
                <a:solidFill>
                  <a:srgbClr val="0066FF"/>
                </a:solidFill>
              </a:rPr>
              <a:t> attribute in the &lt;body&gt; tag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Tags and Attributes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Horizontal Rules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Using tags: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&lt;hr  size=“7”  width=“75%”  /&gt;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hlinkClick r:id="rId2" action="ppaction://hlinkfile"/>
              </a:rPr>
              <a:t>Ch04-Ex-01a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Using styles: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&lt;style type=“text/</a:t>
            </a:r>
            <a:r>
              <a:rPr lang="en-US" sz="2400" dirty="0" err="1" smtClean="0">
                <a:solidFill>
                  <a:srgbClr val="0066FF"/>
                </a:solidFill>
              </a:rPr>
              <a:t>css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		hr {height:7px;  width:75%;  background-</a:t>
            </a:r>
            <a:r>
              <a:rPr lang="en-US" sz="2400" dirty="0" err="1" smtClean="0">
                <a:solidFill>
                  <a:srgbClr val="0066FF"/>
                </a:solidFill>
              </a:rPr>
              <a:t>color:red</a:t>
            </a:r>
            <a:r>
              <a:rPr lang="en-US" sz="2400" dirty="0" smtClean="0">
                <a:solidFill>
                  <a:srgbClr val="0066FF"/>
                </a:solidFill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&lt;/style&gt;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hlinkClick r:id="rId3" action="ppaction://hlinkfile"/>
              </a:rPr>
              <a:t>Ch04-Ex-01b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7225" y="3324225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Ordered: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CC00"/>
                </a:solidFill>
              </a:rPr>
              <a:t>1.  Item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CC00"/>
                </a:solidFill>
              </a:rPr>
              <a:t>2.  Item 2</a:t>
            </a:r>
          </a:p>
          <a:p>
            <a:pPr eaLnBrk="1" hangingPunct="1"/>
            <a:r>
              <a:rPr lang="en-US" smtClean="0"/>
              <a:t>Unordered:</a:t>
            </a:r>
          </a:p>
          <a:p>
            <a:pPr lvl="1" eaLnBrk="1" hangingPunct="1">
              <a:buClr>
                <a:srgbClr val="00CC00"/>
              </a:buClr>
              <a:buSzPct val="120000"/>
              <a:buFontTx/>
              <a:buChar char="•"/>
            </a:pPr>
            <a:r>
              <a:rPr lang="en-US" smtClean="0">
                <a:solidFill>
                  <a:srgbClr val="00CC00"/>
                </a:solidFill>
              </a:rPr>
              <a:t>  Item 1</a:t>
            </a:r>
          </a:p>
          <a:p>
            <a:pPr lvl="1" eaLnBrk="1" hangingPunct="1">
              <a:buClr>
                <a:srgbClr val="00CC00"/>
              </a:buClr>
              <a:buSzPct val="120000"/>
              <a:buFontTx/>
              <a:buChar char="•"/>
            </a:pPr>
            <a:r>
              <a:rPr lang="en-US" smtClean="0">
                <a:solidFill>
                  <a:srgbClr val="00CC00"/>
                </a:solidFill>
              </a:rPr>
              <a:t>  Item 2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Ordered lists: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</a:t>
            </a:r>
            <a:r>
              <a:rPr lang="en-US" dirty="0" err="1" smtClean="0">
                <a:solidFill>
                  <a:srgbClr val="0066FF"/>
                </a:solidFill>
              </a:rPr>
              <a:t>ol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  </a:t>
            </a:r>
            <a:r>
              <a:rPr lang="en-US" dirty="0" smtClean="0"/>
              <a:t>Item 1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 </a:t>
            </a:r>
            <a:r>
              <a:rPr lang="en-US" dirty="0" smtClean="0"/>
              <a:t> Item 2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</a:t>
            </a:r>
            <a:r>
              <a:rPr lang="en-US" dirty="0" err="1" smtClean="0">
                <a:solidFill>
                  <a:srgbClr val="0066FF"/>
                </a:solidFill>
              </a:rPr>
              <a:t>ol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Block-level element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Items indented relative to other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Ch04-Ex-02</a:t>
            </a:r>
            <a:endParaRPr lang="en-US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2895600"/>
            <a:ext cx="3733800" cy="1143000"/>
            <a:chOff x="2064" y="1920"/>
            <a:chExt cx="2352" cy="720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2064" y="1920"/>
              <a:ext cx="480" cy="7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2544" y="225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822" y="2030"/>
              <a:ext cx="15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Optional in HTML, Required in XHTML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Extensions and Deprecation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Unordered lists: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</a:t>
            </a:r>
            <a:r>
              <a:rPr lang="en-US" dirty="0" err="1" smtClean="0">
                <a:solidFill>
                  <a:srgbClr val="0066FF"/>
                </a:solidFill>
              </a:rPr>
              <a:t>ul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  </a:t>
            </a:r>
            <a:r>
              <a:rPr lang="en-US" dirty="0" smtClean="0"/>
              <a:t>Item 1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  </a:t>
            </a:r>
            <a:r>
              <a:rPr lang="en-US" dirty="0" smtClean="0"/>
              <a:t>Item 2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li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</a:t>
            </a:r>
            <a:r>
              <a:rPr lang="en-US" dirty="0" err="1" smtClean="0">
                <a:solidFill>
                  <a:srgbClr val="0066FF"/>
                </a:solidFill>
              </a:rPr>
              <a:t>ul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Block-level element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Items indented relative to other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Ch04-Ex-03</a:t>
            </a: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2895600"/>
            <a:ext cx="3733800" cy="1143000"/>
            <a:chOff x="2064" y="1920"/>
            <a:chExt cx="2352" cy="720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064" y="1920"/>
              <a:ext cx="480" cy="7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544" y="225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2822" y="2030"/>
              <a:ext cx="15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Optional in HTML, Required in XHTML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Nesting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hlinkClick r:id="rId2" action="ppaction://hlinkfile"/>
              </a:rPr>
              <a:t>Ch04-Ex-04</a:t>
            </a:r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2570163"/>
            <a:ext cx="29321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3200">
                <a:solidFill>
                  <a:srgbClr val="0066FF"/>
                </a:solidFill>
              </a:rPr>
              <a:t>&lt;ul&gt;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&lt;/ul&gt;</a:t>
            </a:r>
          </a:p>
          <a:p>
            <a:endParaRPr lang="en-US" sz="3200"/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4343400" y="1676400"/>
            <a:ext cx="3733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>
                <a:solidFill>
                  <a:srgbClr val="0066FF"/>
                </a:solidFill>
              </a:rPr>
              <a:t>&lt;ul&gt;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</a:t>
            </a:r>
            <a:r>
              <a:rPr lang="en-US" sz="3200">
                <a:solidFill>
                  <a:srgbClr val="00CC00"/>
                </a:solidFill>
              </a:rPr>
              <a:t>&lt;ul&gt;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    &lt;li&gt;</a:t>
            </a:r>
            <a:r>
              <a:rPr lang="en-US" sz="3200"/>
              <a:t>…</a:t>
            </a:r>
            <a:r>
              <a:rPr lang="en-US" sz="3200">
                <a:solidFill>
                  <a:srgbClr val="00CC00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    </a:t>
            </a:r>
            <a:r>
              <a:rPr lang="en-US" sz="3200"/>
              <a:t>…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&lt;/ul&gt;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&lt;/ul&gt;</a:t>
            </a:r>
            <a:endParaRPr lang="en-US" sz="3200"/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V="1">
            <a:off x="3581400" y="2971800"/>
            <a:ext cx="1752600" cy="6096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Displaying Lists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Nesting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hlinkClick r:id="rId2" action="ppaction://hlinkfile"/>
              </a:rPr>
              <a:t>Ch04-Ex-04a</a:t>
            </a:r>
            <a:endParaRPr lang="en-US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2570163"/>
            <a:ext cx="29321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3200">
                <a:solidFill>
                  <a:srgbClr val="0066FF"/>
                </a:solidFill>
              </a:rPr>
              <a:t>&lt;ul&gt;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&lt;/ul&gt;</a:t>
            </a:r>
          </a:p>
          <a:p>
            <a:endParaRPr lang="en-US" sz="3200"/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4343400" y="1676400"/>
            <a:ext cx="3733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>
                <a:solidFill>
                  <a:srgbClr val="0066FF"/>
                </a:solidFill>
              </a:rPr>
              <a:t>&lt;ul&gt;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</a:t>
            </a:r>
            <a:r>
              <a:rPr lang="en-US" sz="3200">
                <a:solidFill>
                  <a:srgbClr val="00CC00"/>
                </a:solidFill>
              </a:rPr>
              <a:t>&lt;ol&gt;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    &lt;li&gt;</a:t>
            </a:r>
            <a:r>
              <a:rPr lang="en-US" sz="3200"/>
              <a:t>…</a:t>
            </a:r>
            <a:r>
              <a:rPr lang="en-US" sz="3200">
                <a:solidFill>
                  <a:srgbClr val="00CC00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    </a:t>
            </a:r>
            <a:r>
              <a:rPr lang="en-US" sz="3200"/>
              <a:t>…</a:t>
            </a:r>
          </a:p>
          <a:p>
            <a:pPr lvl="1"/>
            <a:r>
              <a:rPr lang="en-US" sz="3200">
                <a:solidFill>
                  <a:srgbClr val="00CC00"/>
                </a:solidFill>
              </a:rPr>
              <a:t>	&lt;/ol&gt;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	&lt;li&gt;</a:t>
            </a:r>
            <a:r>
              <a:rPr lang="en-US" sz="3200"/>
              <a:t>…</a:t>
            </a:r>
            <a:r>
              <a:rPr lang="en-US" sz="3200">
                <a:solidFill>
                  <a:srgbClr val="0066FF"/>
                </a:solidFill>
              </a:rPr>
              <a:t>&lt;/li&gt;</a:t>
            </a:r>
          </a:p>
          <a:p>
            <a:pPr lvl="1"/>
            <a:r>
              <a:rPr lang="en-US" sz="3200">
                <a:solidFill>
                  <a:srgbClr val="0066FF"/>
                </a:solidFill>
              </a:rPr>
              <a:t>&lt;/ul&gt;</a:t>
            </a:r>
            <a:endParaRPr lang="en-US" sz="3200"/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3581400" y="2971800"/>
            <a:ext cx="1752600" cy="6096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Customizing list displays</a:t>
            </a:r>
          </a:p>
          <a:p>
            <a:pPr lvl="1" eaLnBrk="1" hangingPunct="1"/>
            <a:r>
              <a:rPr lang="en-US" smtClean="0"/>
              <a:t>Add a “type” attribute to </a:t>
            </a:r>
            <a:r>
              <a:rPr lang="en-US" smtClean="0">
                <a:solidFill>
                  <a:srgbClr val="0066FF"/>
                </a:solidFill>
              </a:rPr>
              <a:t>&lt;ul&gt;</a:t>
            </a:r>
            <a:r>
              <a:rPr lang="en-US" smtClean="0"/>
              <a:t> tag</a:t>
            </a:r>
          </a:p>
          <a:p>
            <a:pPr lvl="1" eaLnBrk="1" hangingPunct="1"/>
            <a:r>
              <a:rPr lang="en-US" smtClean="0"/>
              <a:t>Values may be “disc”, “circle”, or “square”</a:t>
            </a:r>
          </a:p>
          <a:p>
            <a:pPr lvl="1" eaLnBrk="1" hangingPunct="1"/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66FF"/>
                </a:solidFill>
              </a:rPr>
              <a:t>&lt;ul type=“square”&gt;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66FF"/>
                </a:solidFill>
              </a:rPr>
              <a:t>…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66FF"/>
                </a:solidFill>
              </a:rPr>
              <a:t>&lt;/ul&gt;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“type” is a deprecated attribute so…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&lt;style type=“text/css”&gt;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ul {list-style:square}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Lists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Definition lists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&lt;dl&gt;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dt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  <a:r>
              <a:rPr lang="en-US" dirty="0" smtClean="0"/>
              <a:t> term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dt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dd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  <a:r>
              <a:rPr lang="en-US" dirty="0" smtClean="0"/>
              <a:t>definition</a:t>
            </a:r>
            <a:r>
              <a:rPr lang="en-US" dirty="0" smtClean="0">
                <a:solidFill>
                  <a:srgbClr val="0066FF"/>
                </a:solidFill>
              </a:rPr>
              <a:t>&lt;/</a:t>
            </a:r>
            <a:r>
              <a:rPr lang="en-US" dirty="0" err="1" smtClean="0">
                <a:solidFill>
                  <a:srgbClr val="0066FF"/>
                </a:solidFill>
              </a:rPr>
              <a:t>dd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dt</a:t>
            </a:r>
            <a:r>
              <a:rPr lang="en-US" dirty="0" smtClean="0">
                <a:solidFill>
                  <a:srgbClr val="0066FF"/>
                </a:solidFill>
              </a:rPr>
              <a:t>&gt; </a:t>
            </a:r>
            <a:r>
              <a:rPr lang="en-US" dirty="0" smtClean="0"/>
              <a:t>term</a:t>
            </a:r>
            <a:r>
              <a:rPr lang="en-US" dirty="0" smtClean="0">
                <a:solidFill>
                  <a:srgbClr val="0066FF"/>
                </a:solidFill>
              </a:rPr>
              <a:t> &lt;/</a:t>
            </a:r>
            <a:r>
              <a:rPr lang="en-US" dirty="0" err="1" smtClean="0">
                <a:solidFill>
                  <a:srgbClr val="0066FF"/>
                </a:solidFill>
              </a:rPr>
              <a:t>dt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</a:t>
            </a:r>
            <a:r>
              <a:rPr lang="en-US" dirty="0" err="1" smtClean="0">
                <a:solidFill>
                  <a:srgbClr val="0066FF"/>
                </a:solidFill>
              </a:rPr>
              <a:t>dd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  <a:r>
              <a:rPr lang="en-US" dirty="0" smtClean="0"/>
              <a:t>definition</a:t>
            </a:r>
            <a:r>
              <a:rPr lang="en-US" dirty="0" smtClean="0">
                <a:solidFill>
                  <a:srgbClr val="0066FF"/>
                </a:solidFill>
              </a:rPr>
              <a:t>&lt;/</a:t>
            </a:r>
            <a:r>
              <a:rPr lang="en-US" dirty="0" err="1" smtClean="0">
                <a:solidFill>
                  <a:srgbClr val="0066FF"/>
                </a:solidFill>
              </a:rPr>
              <a:t>dd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&lt;/dl&gt;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Ch04-Ex-05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Tables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One or more rows, each divided into 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or more “cells” containing data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&lt;table&gt;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		&lt;tr&gt;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			&lt;td&gt;</a:t>
            </a:r>
            <a:r>
              <a:rPr lang="en-US" sz="3200" smtClean="0"/>
              <a:t>…</a:t>
            </a:r>
            <a:r>
              <a:rPr lang="en-US" sz="3200" smtClean="0">
                <a:solidFill>
                  <a:srgbClr val="0066FF"/>
                </a:solidFill>
              </a:rPr>
              <a:t>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			&lt;td&gt;</a:t>
            </a:r>
            <a:r>
              <a:rPr lang="en-US" sz="3200" smtClean="0"/>
              <a:t>…</a:t>
            </a:r>
            <a:r>
              <a:rPr lang="en-US" sz="3200" smtClean="0">
                <a:solidFill>
                  <a:srgbClr val="0066FF"/>
                </a:solidFill>
              </a:rPr>
              <a:t>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		&lt;/tr&gt;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&lt;/table&gt;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0" y="3810000"/>
            <a:ext cx="4625975" cy="641350"/>
            <a:chOff x="1440" y="2400"/>
            <a:chExt cx="2914" cy="404"/>
          </a:xfrm>
        </p:grpSpPr>
        <p:sp>
          <p:nvSpPr>
            <p:cNvPr id="28681" name="AutoShape 5"/>
            <p:cNvSpPr>
              <a:spLocks noChangeArrowheads="1"/>
            </p:cNvSpPr>
            <p:nvPr/>
          </p:nvSpPr>
          <p:spPr bwMode="auto">
            <a:xfrm>
              <a:off x="1440" y="2400"/>
              <a:ext cx="1488" cy="38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Line 6"/>
            <p:cNvSpPr>
              <a:spLocks noChangeShapeType="1"/>
            </p:cNvSpPr>
            <p:nvPr/>
          </p:nvSpPr>
          <p:spPr bwMode="auto">
            <a:xfrm>
              <a:off x="2928" y="25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216" y="2400"/>
              <a:ext cx="113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Repeat for each cell in row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08100" y="3352800"/>
            <a:ext cx="6251575" cy="2133600"/>
            <a:chOff x="824" y="2112"/>
            <a:chExt cx="3938" cy="1344"/>
          </a:xfrm>
        </p:grpSpPr>
        <p:sp>
          <p:nvSpPr>
            <p:cNvPr id="28678" name="AutoShape 9"/>
            <p:cNvSpPr>
              <a:spLocks noChangeArrowheads="1"/>
            </p:cNvSpPr>
            <p:nvPr/>
          </p:nvSpPr>
          <p:spPr bwMode="auto">
            <a:xfrm>
              <a:off x="824" y="2112"/>
              <a:ext cx="2248" cy="134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Line 10"/>
            <p:cNvSpPr>
              <a:spLocks noChangeShapeType="1"/>
            </p:cNvSpPr>
            <p:nvPr/>
          </p:nvSpPr>
          <p:spPr bwMode="auto">
            <a:xfrm>
              <a:off x="3072" y="27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Text Box 11"/>
            <p:cNvSpPr txBox="1">
              <a:spLocks noChangeArrowheads="1"/>
            </p:cNvSpPr>
            <p:nvPr/>
          </p:nvSpPr>
          <p:spPr bwMode="auto">
            <a:xfrm>
              <a:off x="3456" y="2592"/>
              <a:ext cx="130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Repeat for each row in table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Initially, table borders are invisible unless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“border” attribute is included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&lt;table border&gt;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or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&lt;table border=“4”&gt;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Ch04-Ex-06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cells where each row has the same number of columns …</a:t>
            </a:r>
          </a:p>
          <a:p>
            <a:pPr lvl="1" eaLnBrk="1" hangingPunct="1"/>
            <a:r>
              <a:rPr lang="en-US" dirty="0" smtClean="0"/>
              <a:t>Each cell in a column is as wide as the widest cell in that column</a:t>
            </a:r>
          </a:p>
          <a:p>
            <a:pPr lvl="1" eaLnBrk="1" hangingPunct="1"/>
            <a:r>
              <a:rPr lang="en-US" dirty="0" smtClean="0"/>
              <a:t>Text within cells is automatically aligned to the left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 and Deprecations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Extensions – features not found in “standard” HTML</a:t>
            </a:r>
          </a:p>
          <a:p>
            <a:pPr eaLnBrk="1" hangingPunct="1"/>
            <a:r>
              <a:rPr lang="en-US" sz="2800" dirty="0" smtClean="0"/>
              <a:t>Too often</a:t>
            </a:r>
          </a:p>
          <a:p>
            <a:pPr lvl="1" eaLnBrk="1" hangingPunct="1"/>
            <a:r>
              <a:rPr lang="en-US" sz="2400" dirty="0" smtClean="0"/>
              <a:t>NN’s extensions don’t work in IE</a:t>
            </a:r>
          </a:p>
          <a:p>
            <a:pPr lvl="1" eaLnBrk="1" hangingPunct="1"/>
            <a:r>
              <a:rPr lang="en-US" sz="2400" dirty="0" smtClean="0"/>
              <a:t>IE’s extensions don’t work in NN</a:t>
            </a:r>
          </a:p>
          <a:p>
            <a:pPr eaLnBrk="1" hangingPunct="1"/>
            <a:r>
              <a:rPr lang="en-US" sz="2800" dirty="0" smtClean="0"/>
              <a:t>Therefore, be careful about non-standard features</a:t>
            </a:r>
          </a:p>
          <a:p>
            <a:pPr eaLnBrk="1" hangingPunct="1"/>
            <a:r>
              <a:rPr lang="en-US" sz="2800" dirty="0" smtClean="0"/>
              <a:t>Official features listed at </a:t>
            </a:r>
            <a:r>
              <a:rPr lang="en-US" sz="2800" dirty="0" smtClean="0">
                <a:hlinkClick r:id="rId2"/>
              </a:rPr>
              <a:t>www.w3c.org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Table headers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</a:t>
            </a:r>
            <a:r>
              <a:rPr lang="en-US" sz="2000" dirty="0" err="1" smtClean="0">
                <a:solidFill>
                  <a:srgbClr val="0066FF"/>
                </a:solidFill>
              </a:rPr>
              <a:t>th</a:t>
            </a:r>
            <a:r>
              <a:rPr lang="en-US" sz="2000" dirty="0" smtClean="0">
                <a:solidFill>
                  <a:srgbClr val="0066FF"/>
                </a:solidFill>
              </a:rPr>
              <a:t>&gt;</a:t>
            </a:r>
            <a:r>
              <a:rPr lang="en-US" sz="2000" dirty="0" smtClean="0"/>
              <a:t> &amp; </a:t>
            </a:r>
            <a:r>
              <a:rPr lang="en-US" sz="2000" dirty="0" smtClean="0">
                <a:solidFill>
                  <a:srgbClr val="0066FF"/>
                </a:solidFill>
              </a:rPr>
              <a:t>&lt;/</a:t>
            </a:r>
            <a:r>
              <a:rPr lang="en-US" sz="2000" dirty="0" err="1" smtClean="0">
                <a:solidFill>
                  <a:srgbClr val="0066FF"/>
                </a:solidFill>
              </a:rPr>
              <a:t>th</a:t>
            </a:r>
            <a:r>
              <a:rPr lang="en-US" sz="2000" dirty="0" smtClean="0">
                <a:solidFill>
                  <a:srgbClr val="0066FF"/>
                </a:solidFill>
              </a:rPr>
              <a:t>&gt;</a:t>
            </a:r>
            <a:r>
              <a:rPr lang="en-US" sz="2000" dirty="0" smtClean="0"/>
              <a:t> replace </a:t>
            </a:r>
            <a:r>
              <a:rPr lang="en-US" sz="2000" dirty="0" smtClean="0">
                <a:solidFill>
                  <a:srgbClr val="0066FF"/>
                </a:solidFill>
              </a:rPr>
              <a:t>&lt;td&gt;</a:t>
            </a:r>
            <a:r>
              <a:rPr lang="en-US" sz="2000" dirty="0" smtClean="0"/>
              <a:t> &amp; </a:t>
            </a:r>
            <a:r>
              <a:rPr lang="en-US" sz="2000" dirty="0" smtClean="0">
                <a:solidFill>
                  <a:srgbClr val="0066FF"/>
                </a:solidFill>
              </a:rPr>
              <a:t>&lt;/td&gt;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Makes data bold and centered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 action="ppaction://hlinkfile"/>
              </a:rPr>
              <a:t>Ch04-Ex-07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Table captions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&lt;caption&gt;</a:t>
            </a:r>
            <a:r>
              <a:rPr lang="en-US" sz="2000" dirty="0" smtClean="0"/>
              <a:t> … </a:t>
            </a:r>
            <a:r>
              <a:rPr lang="en-US" sz="2000" dirty="0" smtClean="0">
                <a:solidFill>
                  <a:srgbClr val="0066FF"/>
                </a:solidFill>
              </a:rPr>
              <a:t>&lt;/caption&gt;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Within the &lt;table&gt; … &lt;/table&gt; structure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Book is in error!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Can place title before or after or on the left or right of the table with the align attribute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Default is on 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3" action="ppaction://hlinkfile"/>
              </a:rPr>
              <a:t>Ch04-Ex-08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Note differences between I.E and FireFox!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Alignment</a:t>
            </a:r>
          </a:p>
          <a:p>
            <a:pPr lvl="1" eaLnBrk="1" hangingPunct="1"/>
            <a:r>
              <a:rPr lang="en-US" smtClean="0"/>
              <a:t>In </a:t>
            </a:r>
            <a:r>
              <a:rPr lang="en-US" smtClean="0">
                <a:solidFill>
                  <a:srgbClr val="0066FF"/>
                </a:solidFill>
              </a:rPr>
              <a:t>&lt;td&gt;</a:t>
            </a:r>
            <a:r>
              <a:rPr lang="en-US" smtClean="0"/>
              <a:t> tag …</a:t>
            </a:r>
          </a:p>
          <a:p>
            <a:pPr lvl="2" eaLnBrk="1" hangingPunct="1"/>
            <a:r>
              <a:rPr lang="en-US" smtClean="0"/>
              <a:t>Horizontal alignment: </a:t>
            </a:r>
            <a:r>
              <a:rPr lang="en-US" smtClean="0">
                <a:solidFill>
                  <a:srgbClr val="0066FF"/>
                </a:solidFill>
              </a:rPr>
              <a:t>align=“left”</a:t>
            </a:r>
            <a:r>
              <a:rPr lang="en-US" smtClean="0"/>
              <a:t> (center, right)</a:t>
            </a:r>
          </a:p>
          <a:p>
            <a:pPr lvl="2" eaLnBrk="1" hangingPunct="1"/>
            <a:r>
              <a:rPr lang="en-US" smtClean="0"/>
              <a:t>Vertical alignment: </a:t>
            </a:r>
            <a:r>
              <a:rPr lang="en-US" smtClean="0">
                <a:solidFill>
                  <a:srgbClr val="0066FF"/>
                </a:solidFill>
              </a:rPr>
              <a:t>valign=“top”</a:t>
            </a:r>
            <a:r>
              <a:rPr lang="en-US" smtClean="0"/>
              <a:t> (middle, bottom)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&lt;td  align=“center”  valign=“top”&gt;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Padding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White space between cell edges and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Ch04-Ex-09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Spacing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Width of dividers between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Ch04-Ex-10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FF"/>
                </a:solidFill>
              </a:rPr>
              <a:t>&lt;table </a:t>
            </a:r>
            <a:r>
              <a:rPr lang="en-US" dirty="0" err="1" smtClean="0">
                <a:solidFill>
                  <a:srgbClr val="0066FF"/>
                </a:solidFill>
              </a:rPr>
              <a:t>cellpadding</a:t>
            </a:r>
            <a:r>
              <a:rPr lang="en-US" dirty="0" smtClean="0">
                <a:solidFill>
                  <a:srgbClr val="0066FF"/>
                </a:solidFill>
              </a:rPr>
              <a:t>=“3” </a:t>
            </a:r>
            <a:r>
              <a:rPr lang="en-US" dirty="0" err="1" smtClean="0">
                <a:solidFill>
                  <a:srgbClr val="0066FF"/>
                </a:solidFill>
              </a:rPr>
              <a:t>cellspacing</a:t>
            </a:r>
            <a:r>
              <a:rPr lang="en-US" dirty="0" smtClean="0">
                <a:solidFill>
                  <a:srgbClr val="0066FF"/>
                </a:solidFill>
              </a:rPr>
              <a:t>=“5”&gt;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width – legitimate use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&lt;table width=“500”&gt;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r>
              <a:rPr lang="en-US" smtClean="0"/>
              <a:t>Cell width – deprecated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&lt;td width=“75”&gt;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Cells spanning multiple columns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Ch04-Ex-11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&lt;td </a:t>
            </a:r>
            <a:r>
              <a:rPr lang="en-US" dirty="0" err="1" smtClean="0">
                <a:solidFill>
                  <a:srgbClr val="0066FF"/>
                </a:solidFill>
              </a:rPr>
              <a:t>colspan</a:t>
            </a:r>
            <a:r>
              <a:rPr lang="en-US" dirty="0" smtClean="0">
                <a:solidFill>
                  <a:srgbClr val="0066FF"/>
                </a:solidFill>
              </a:rPr>
              <a:t>=“2”&gt;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/>
              <a:t>Cells spanning multiple rows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Ch04-Ex-12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&lt;td </a:t>
            </a:r>
            <a:r>
              <a:rPr lang="en-US" dirty="0" err="1" smtClean="0">
                <a:solidFill>
                  <a:srgbClr val="0066FF"/>
                </a:solidFill>
              </a:rPr>
              <a:t>rowspan</a:t>
            </a:r>
            <a:r>
              <a:rPr lang="en-US" dirty="0" smtClean="0">
                <a:solidFill>
                  <a:srgbClr val="0066FF"/>
                </a:solidFill>
              </a:rPr>
              <a:t>=“3”&gt;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Interesting special use table tags: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tfoot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where large (long) tables will likely be </a:t>
            </a:r>
            <a:r>
              <a:rPr lang="en-US" sz="2800" b="1" i="1" smtClean="0">
                <a:solidFill>
                  <a:srgbClr val="FF0000"/>
                </a:solidFill>
              </a:rPr>
              <a:t>printed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thead</a:t>
            </a:r>
            <a:r>
              <a:rPr lang="en-US" sz="2400" smtClean="0"/>
              <a:t> and </a:t>
            </a:r>
            <a:r>
              <a:rPr lang="en-US" sz="2400" b="1" smtClean="0"/>
              <a:t>tfoot</a:t>
            </a:r>
            <a:r>
              <a:rPr lang="en-US" sz="2400" smtClean="0"/>
              <a:t> information repeated on </a:t>
            </a:r>
            <a:r>
              <a:rPr lang="en-US" sz="2400" b="1" i="1" smtClean="0"/>
              <a:t>printed</a:t>
            </a:r>
            <a:r>
              <a:rPr lang="en-US" sz="2400" smtClean="0"/>
              <a:t> pages only!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&lt;</a:t>
            </a:r>
            <a:r>
              <a:rPr lang="en-US" sz="2400" dirty="0" err="1" smtClean="0"/>
              <a:t>thead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Header information to be printed at the top of the table for each page over the table contents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&lt;</a:t>
            </a:r>
            <a:r>
              <a:rPr lang="en-US" sz="2400" dirty="0" err="1" smtClean="0"/>
              <a:t>tbody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Main part of table (the data)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&lt;</a:t>
            </a:r>
            <a:r>
              <a:rPr lang="en-US" sz="2400" dirty="0" err="1" smtClean="0"/>
              <a:t>tfoot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Bottom of the table information to be printed at the bottom of the page and at the end of the main 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Optional tags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long tables </a:t>
            </a:r>
            <a:r>
              <a:rPr lang="en-US" sz="2000" dirty="0" err="1" smtClean="0"/>
              <a:t>thead</a:t>
            </a:r>
            <a:r>
              <a:rPr lang="en-US" sz="2000" dirty="0" smtClean="0"/>
              <a:t> and </a:t>
            </a:r>
            <a:r>
              <a:rPr lang="en-US" sz="2000" dirty="0" err="1" smtClean="0"/>
              <a:t>tfoot</a:t>
            </a:r>
            <a:r>
              <a:rPr lang="en-US" sz="2000" dirty="0" smtClean="0"/>
              <a:t> information is repeated for printing of tables that span </a:t>
            </a:r>
            <a:r>
              <a:rPr lang="en-US" sz="2000" dirty="0" smtClean="0">
                <a:solidFill>
                  <a:srgbClr val="FF0000"/>
                </a:solidFill>
              </a:rPr>
              <a:t>multiple printed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Has no impact on browser display</a:t>
            </a:r>
            <a:endParaRPr lang="en-US" sz="2000" dirty="0" smtClean="0">
              <a:hlinkClick r:id="rId2" action="ppaction://hlinkf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hlinkClick r:id="rId2" action="ppaction://hlinkfile"/>
              </a:rPr>
              <a:t>Ch04-Ex-13.html</a:t>
            </a: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ptw04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See Assignments Web Page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Grade based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Technical correctness of code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Note: </a:t>
            </a:r>
            <a:r>
              <a:rPr lang="en-US" smtClean="0"/>
              <a:t>the chapter 5 assignment will be based on this file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 and Deprecations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Deprecated</a:t>
            </a:r>
            <a:r>
              <a:rPr lang="en-US" dirty="0" smtClean="0"/>
              <a:t> – feature being phased out</a:t>
            </a:r>
          </a:p>
          <a:p>
            <a:pPr lvl="1" eaLnBrk="1" hangingPunct="1"/>
            <a:r>
              <a:rPr lang="en-US" dirty="0" smtClean="0"/>
              <a:t>May need to work in “older” browser versions but eventually will cease to be supported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Obsolete</a:t>
            </a:r>
            <a:r>
              <a:rPr lang="en-US" dirty="0" smtClean="0"/>
              <a:t> – features that are </a:t>
            </a:r>
            <a:r>
              <a:rPr lang="en-US" u="sng" dirty="0" smtClean="0"/>
              <a:t>not</a:t>
            </a:r>
            <a:r>
              <a:rPr lang="en-US" dirty="0" smtClean="0"/>
              <a:t> supported by browsers in strict compliance with W3C standards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 and Deprecations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www.w3c.org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Naviate</a:t>
            </a:r>
            <a:r>
              <a:rPr lang="en-US" dirty="0" smtClean="0"/>
              <a:t> to </a:t>
            </a:r>
          </a:p>
          <a:p>
            <a:pPr lvl="2" eaLnBrk="1" hangingPunct="1"/>
            <a:r>
              <a:rPr lang="en-US" dirty="0" smtClean="0">
                <a:hlinkClick r:id="rId3"/>
              </a:rPr>
              <a:t>http://www.w3.org/TR/1999/REC-html401-19991224/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sz="2300" dirty="0" smtClean="0">
                <a:hlinkClick r:id="rId4"/>
              </a:rPr>
              <a:t>http://www.w3.org/TR/html401/appendix/changes.html#h-A.3.1.2</a:t>
            </a:r>
            <a:r>
              <a:rPr lang="en-US" sz="2300" dirty="0" smtClean="0"/>
              <a:t> </a:t>
            </a:r>
          </a:p>
          <a:p>
            <a:pPr lvl="1" eaLnBrk="1" hangingPunct="1"/>
            <a:r>
              <a:rPr lang="en-US" dirty="0" smtClean="0"/>
              <a:t>Index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</a:rPr>
              <a:t>Deprecated 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 lvl="1" eaLnBrk="1" hangingPunct="1"/>
            <a:r>
              <a:rPr lang="en-US" dirty="0" smtClean="0"/>
              <a:t>Changes</a:t>
            </a:r>
          </a:p>
          <a:p>
            <a:pPr lvl="2" eaLnBrk="1" hangingPunct="1"/>
            <a:r>
              <a:rPr lang="en-US" dirty="0" smtClean="0">
                <a:hlinkClick r:id="rId5"/>
              </a:rPr>
              <a:t>http://www.w3.org/TR/1999/REC-html401-19991224/appendix/changes.html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Deprecated Elements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 and Deprecations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Forms (levels) of XHTML</a:t>
            </a:r>
            <a:r>
              <a:rPr lang="en-US" sz="2400" dirty="0" smtClean="0"/>
              <a:t> (see p. 85)</a:t>
            </a:r>
          </a:p>
          <a:p>
            <a:pPr lvl="1" eaLnBrk="1" hangingPunct="1"/>
            <a:r>
              <a:rPr lang="en-US" dirty="0" smtClean="0"/>
              <a:t>Strict</a:t>
            </a:r>
          </a:p>
          <a:p>
            <a:pPr lvl="2" eaLnBrk="1" hangingPunct="1"/>
            <a:r>
              <a:rPr lang="en-US" dirty="0" smtClean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recognize deprecated elements</a:t>
            </a:r>
          </a:p>
          <a:p>
            <a:pPr lvl="1" eaLnBrk="1" hangingPunct="1"/>
            <a:r>
              <a:rPr lang="en-US" dirty="0" smtClean="0"/>
              <a:t>Transitional</a:t>
            </a:r>
          </a:p>
          <a:p>
            <a:pPr lvl="2" eaLnBrk="1" hangingPunct="1"/>
            <a:r>
              <a:rPr lang="en-US" dirty="0" smtClean="0"/>
              <a:t>Recognizes deprecated elements</a:t>
            </a:r>
          </a:p>
          <a:p>
            <a:pPr eaLnBrk="1" hangingPunct="1"/>
            <a:r>
              <a:rPr lang="en-US" dirty="0" smtClean="0"/>
              <a:t>Which should you use?</a:t>
            </a:r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Transitional!</a:t>
            </a:r>
          </a:p>
          <a:p>
            <a:pPr lvl="1" eaLnBrk="1" hangingPunct="1"/>
            <a:r>
              <a:rPr lang="en-US" dirty="0" smtClean="0"/>
              <a:t>Otherwise older browsers might not display your pages well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 and Deprecations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&lt;font&gt;</a:t>
            </a:r>
            <a:r>
              <a:rPr lang="en-US" smtClean="0"/>
              <a:t> vs. </a:t>
            </a:r>
            <a:r>
              <a:rPr lang="en-US" smtClean="0">
                <a:solidFill>
                  <a:srgbClr val="0066FF"/>
                </a:solidFill>
              </a:rPr>
              <a:t>&lt;style&gt;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&lt;font&gt;</a:t>
            </a:r>
            <a:r>
              <a:rPr lang="en-US" smtClean="0"/>
              <a:t> is deprecated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&lt;style&gt;</a:t>
            </a:r>
            <a:r>
              <a:rPr lang="en-US" smtClean="0"/>
              <a:t> is not</a:t>
            </a:r>
          </a:p>
          <a:p>
            <a:pPr eaLnBrk="1" hangingPunct="1"/>
            <a:r>
              <a:rPr lang="en-US" smtClean="0"/>
              <a:t>Which would be preferable for making changes to an entire document?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Tags and Attributes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Tags and Attributes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Styles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i="1" dirty="0" smtClean="0"/>
              <a:t>properties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&lt;style type=“text/</a:t>
            </a:r>
            <a:r>
              <a:rPr lang="en-US" dirty="0" err="1" smtClean="0">
                <a:solidFill>
                  <a:srgbClr val="0066FF"/>
                </a:solidFill>
              </a:rPr>
              <a:t>css</a:t>
            </a:r>
            <a:r>
              <a:rPr lang="en-US" dirty="0" smtClean="0">
                <a:solidFill>
                  <a:srgbClr val="0066FF"/>
                </a:solidFill>
              </a:rPr>
              <a:t>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h2 {text-</a:t>
            </a:r>
            <a:r>
              <a:rPr lang="en-US" dirty="0" err="1" smtClean="0">
                <a:solidFill>
                  <a:srgbClr val="0066FF"/>
                </a:solidFill>
              </a:rPr>
              <a:t>align:center</a:t>
            </a:r>
            <a:r>
              <a:rPr lang="en-US" dirty="0" smtClean="0">
                <a:solidFill>
                  <a:srgbClr val="0066FF"/>
                </a:solidFill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&lt;/style&gt;</a:t>
            </a:r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Element</a:t>
            </a:r>
            <a:r>
              <a:rPr lang="en-US" dirty="0" smtClean="0"/>
              <a:t> </a:t>
            </a:r>
            <a:r>
              <a:rPr lang="en-US" i="1" dirty="0" smtClean="0"/>
              <a:t>attributes</a:t>
            </a:r>
            <a:r>
              <a:rPr lang="en-US" dirty="0" smtClean="0"/>
              <a:t> have </a:t>
            </a:r>
            <a:r>
              <a:rPr lang="en-US" i="1" dirty="0" smtClean="0"/>
              <a:t>values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&lt;font align=“center”&gt;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 &lt;/font&gt;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2667000"/>
            <a:ext cx="5733064" cy="936625"/>
            <a:chOff x="2160" y="1680"/>
            <a:chExt cx="3087" cy="590"/>
          </a:xfrm>
        </p:grpSpPr>
        <p:sp>
          <p:nvSpPr>
            <p:cNvPr id="11273" name="Oval 4"/>
            <p:cNvSpPr>
              <a:spLocks noChangeArrowheads="1"/>
            </p:cNvSpPr>
            <p:nvPr/>
          </p:nvSpPr>
          <p:spPr bwMode="auto">
            <a:xfrm>
              <a:off x="2160" y="1975"/>
              <a:ext cx="816" cy="29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 flipV="1">
              <a:off x="2976" y="1824"/>
              <a:ext cx="528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3504" y="1680"/>
              <a:ext cx="17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Colon </a:t>
              </a:r>
              <a:r>
                <a:rPr lang="en-US" dirty="0" err="1" smtClean="0">
                  <a:solidFill>
                    <a:srgbClr val="FF0000"/>
                  </a:solidFill>
                </a:rPr>
                <a:t>andNo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quotation marks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67000" y="4572000"/>
            <a:ext cx="6628553" cy="642938"/>
            <a:chOff x="1728" y="2880"/>
            <a:chExt cx="3804" cy="405"/>
          </a:xfrm>
        </p:grpSpPr>
        <p:sp>
          <p:nvSpPr>
            <p:cNvPr id="11270" name="Oval 9"/>
            <p:cNvSpPr>
              <a:spLocks noChangeArrowheads="1"/>
            </p:cNvSpPr>
            <p:nvPr/>
          </p:nvSpPr>
          <p:spPr bwMode="auto">
            <a:xfrm>
              <a:off x="1728" y="2928"/>
              <a:ext cx="914" cy="35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10"/>
            <p:cNvSpPr>
              <a:spLocks noChangeShapeType="1"/>
            </p:cNvSpPr>
            <p:nvPr/>
          </p:nvSpPr>
          <p:spPr bwMode="auto">
            <a:xfrm flipV="1">
              <a:off x="2640" y="2976"/>
              <a:ext cx="1152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Text Box 11"/>
            <p:cNvSpPr txBox="1">
              <a:spLocks noChangeArrowheads="1"/>
            </p:cNvSpPr>
            <p:nvPr/>
          </p:nvSpPr>
          <p:spPr bwMode="auto">
            <a:xfrm>
              <a:off x="3792" y="2880"/>
              <a:ext cx="1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Equals </a:t>
              </a:r>
              <a:r>
                <a:rPr lang="en-US" dirty="0" err="1" smtClean="0">
                  <a:solidFill>
                    <a:srgbClr val="FF0000"/>
                  </a:solidFill>
                </a:rPr>
                <a:t>andQuotation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marks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3073</TotalTime>
  <Words>982</Words>
  <Application>Microsoft Office PowerPoint</Application>
  <PresentationFormat>On-screen Show (4:3)</PresentationFormat>
  <Paragraphs>293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Pixel</vt:lpstr>
      <vt:lpstr>Programming the Web using XHTML and JavaScript</vt:lpstr>
      <vt:lpstr>Extensions and Deprecation </vt:lpstr>
      <vt:lpstr>Extensions and Deprecations</vt:lpstr>
      <vt:lpstr>Extensions and Deprecations</vt:lpstr>
      <vt:lpstr>Extensions and Deprecations</vt:lpstr>
      <vt:lpstr>Extensions and Deprecations</vt:lpstr>
      <vt:lpstr>Extensions and Deprecations</vt:lpstr>
      <vt:lpstr>Tags and Attributes </vt:lpstr>
      <vt:lpstr>Tags and Attributes</vt:lpstr>
      <vt:lpstr>Tags and Attributes</vt:lpstr>
      <vt:lpstr>Tags and Attributes</vt:lpstr>
      <vt:lpstr>Tags and Attributes</vt:lpstr>
      <vt:lpstr>Tags and Attributes</vt:lpstr>
      <vt:lpstr>Tags and Attributes</vt:lpstr>
      <vt:lpstr>Note!</vt:lpstr>
      <vt:lpstr>Tags and Attributes</vt:lpstr>
      <vt:lpstr>Lists </vt:lpstr>
      <vt:lpstr>Displaying Lists</vt:lpstr>
      <vt:lpstr>Displaying Lists</vt:lpstr>
      <vt:lpstr>Displaying Lists</vt:lpstr>
      <vt:lpstr>Displaying Lists</vt:lpstr>
      <vt:lpstr>Displaying Lists</vt:lpstr>
      <vt:lpstr>Displaying Lists</vt:lpstr>
      <vt:lpstr>Displaying Lists</vt:lpstr>
      <vt:lpstr>Displaying Lists</vt:lpstr>
      <vt:lpstr>Tables</vt:lpstr>
      <vt:lpstr>Tables</vt:lpstr>
      <vt:lpstr>Tables</vt:lpstr>
      <vt:lpstr>Tables</vt:lpstr>
      <vt:lpstr>Tables</vt:lpstr>
      <vt:lpstr>Tables</vt:lpstr>
      <vt:lpstr>Tables</vt:lpstr>
      <vt:lpstr>Tables</vt:lpstr>
      <vt:lpstr>Tables</vt:lpstr>
      <vt:lpstr>Tables</vt:lpstr>
      <vt:lpstr>Tables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Classroom Support</cp:lastModifiedBy>
  <cp:revision>100</cp:revision>
  <cp:lastPrinted>1601-01-01T00:00:00Z</cp:lastPrinted>
  <dcterms:created xsi:type="dcterms:W3CDTF">2003-08-24T19:51:36Z</dcterms:created>
  <dcterms:modified xsi:type="dcterms:W3CDTF">2011-07-12T18:43:44Z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