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3"/>
  </p:notesMasterIdLst>
  <p:sldIdLst>
    <p:sldId id="256" r:id="rId2"/>
    <p:sldId id="331" r:id="rId3"/>
    <p:sldId id="330" r:id="rId4"/>
    <p:sldId id="289" r:id="rId5"/>
    <p:sldId id="292" r:id="rId6"/>
    <p:sldId id="322" r:id="rId7"/>
    <p:sldId id="294" r:id="rId8"/>
    <p:sldId id="295" r:id="rId9"/>
    <p:sldId id="297" r:id="rId10"/>
    <p:sldId id="291" r:id="rId11"/>
    <p:sldId id="293" r:id="rId12"/>
    <p:sldId id="298" r:id="rId13"/>
    <p:sldId id="299" r:id="rId14"/>
    <p:sldId id="326" r:id="rId15"/>
    <p:sldId id="323" r:id="rId16"/>
    <p:sldId id="300" r:id="rId17"/>
    <p:sldId id="303" r:id="rId18"/>
    <p:sldId id="321" r:id="rId19"/>
    <p:sldId id="333" r:id="rId20"/>
    <p:sldId id="327" r:id="rId21"/>
    <p:sldId id="324" r:id="rId22"/>
    <p:sldId id="325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29" r:id="rId39"/>
    <p:sldId id="328" r:id="rId40"/>
    <p:sldId id="320" r:id="rId41"/>
    <p:sldId id="288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00"/>
    <a:srgbClr val="0066FF"/>
    <a:srgbClr val="0099FF"/>
    <a:srgbClr val="3399FF"/>
    <a:srgbClr val="00CC00"/>
    <a:srgbClr val="0000F4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3B91D7-A030-44E4-BC9D-5B06D16DD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9D9AB47-2912-4946-8410-6C7A604B5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DC2DCCD-115C-4C78-9F75-12EA32C8F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82C7697-A2FC-41C0-860C-424FA8BD4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C846C5E-DCAF-49EA-9EF4-74FA3158F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0277DA2-A8E7-4C19-AF98-721C27213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AA66A4F-9C0E-4478-9E8B-F63C93E3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0E28A23-5530-467E-B46A-96662CD14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6ECBBB4-6C0A-4F91-B528-C1C25088E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ED07118-ECEC-4E06-947A-96C03B702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3DBA0DA-3E97-4CB7-B404-C8152AD7A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8F5B28B-8871-4B91-BC77-57859E65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3F3DEF5-D117-4807-A225-2DEED430F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prop_style_padding.asp" TargetMode="External"/><Relationship Id="rId2" Type="http://schemas.openxmlformats.org/officeDocument/2006/relationships/hyperlink" Target="../../ITIS2300-Common/HTMLExamples/Ch06-Ex-03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../ITIS2300-Common/HTMLExamples/Ch06-Ex-03a.html" TargetMode="External"/><Relationship Id="rId4" Type="http://schemas.openxmlformats.org/officeDocument/2006/relationships/hyperlink" Target="http://www.w3schools.com/css/pr_pos_overflow.asp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03b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6-Ex-05.html" TargetMode="External"/><Relationship Id="rId2" Type="http://schemas.openxmlformats.org/officeDocument/2006/relationships/hyperlink" Target="../../ITIS2300-Common/HTMLExamples/Ch06-Ex-04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6-Ex-04a.html" TargetMode="External"/><Relationship Id="rId2" Type="http://schemas.openxmlformats.org/officeDocument/2006/relationships/hyperlink" Target="../../ITIS2300-Common/HTMLExamples/Ch06-Ex-0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ITIS2300-Common/HTMLExamples/Ch06-Ex-05.html" TargetMode="External"/><Relationship Id="rId5" Type="http://schemas.openxmlformats.org/officeDocument/2006/relationships/hyperlink" Target="../../ITIS2300-Common/HTMLExamples/Ch06-Ex-04c.html" TargetMode="External"/><Relationship Id="rId4" Type="http://schemas.openxmlformats.org/officeDocument/2006/relationships/hyperlink" Target="../../ITIS2300-Common/HTMLExamples/Ch06-Ex-04b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ionaea.com/web/frames.php" TargetMode="External"/><Relationship Id="rId7" Type="http://schemas.openxmlformats.org/officeDocument/2006/relationships/hyperlink" Target="http://www.mediacollege.com/internet/html/frames/pros-cons.html" TargetMode="External"/><Relationship Id="rId2" Type="http://schemas.openxmlformats.org/officeDocument/2006/relationships/hyperlink" Target="http://www.gooddocuments.com/techniques/areframesbad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tml-faq.com/htmlframes/?framesareevil" TargetMode="External"/><Relationship Id="rId5" Type="http://schemas.openxmlformats.org/officeDocument/2006/relationships/hyperlink" Target="http://www.yourhtmlsource.com/frames/goodorbad.html" TargetMode="External"/><Relationship Id="rId4" Type="http://schemas.openxmlformats.org/officeDocument/2006/relationships/hyperlink" Target="http://www.useit.com/alertbox/9612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06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07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08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10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11.html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0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6-Ex-0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6</a:t>
            </a:r>
          </a:p>
          <a:p>
            <a:pPr eaLnBrk="1" hangingPunct="1"/>
            <a:r>
              <a:rPr lang="en-US" smtClean="0"/>
              <a:t>Web Page Design and Layout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</a:t>
            </a:r>
            <a:r>
              <a:rPr lang="en-US" dirty="0" smtClean="0">
                <a:solidFill>
                  <a:srgbClr val="0066FF"/>
                </a:solidFill>
              </a:rPr>
              <a:t>&lt;div&gt;</a:t>
            </a:r>
            <a:r>
              <a:rPr lang="en-US" dirty="0" smtClean="0"/>
              <a:t> element</a:t>
            </a:r>
          </a:p>
          <a:p>
            <a:pPr eaLnBrk="1" hangingPunct="1"/>
            <a:r>
              <a:rPr lang="en-US" dirty="0" smtClean="0"/>
              <a:t>Define a custom block-level element for each section of the layout</a:t>
            </a:r>
          </a:p>
          <a:p>
            <a:pPr lvl="1" eaLnBrk="1" hangingPunct="1"/>
            <a:r>
              <a:rPr lang="en-US" dirty="0" smtClean="0"/>
              <a:t>Create a class for each layout element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419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&lt;style type=“text/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div.title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div.image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div.col1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div.col2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div.col3 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&lt;/style&gt;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up classes</a:t>
            </a:r>
          </a:p>
          <a:p>
            <a:pPr lvl="1" eaLnBrk="1" hangingPunct="1"/>
            <a:r>
              <a:rPr lang="en-US" smtClean="0"/>
              <a:t>1 for each physical division</a:t>
            </a:r>
          </a:p>
          <a:p>
            <a:pPr lvl="1" eaLnBrk="1" hangingPunct="1"/>
            <a:r>
              <a:rPr lang="en-US" smtClean="0"/>
              <a:t>Use them to create basic layout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2286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&lt;style type=“text/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div.title</a:t>
            </a:r>
            <a:endParaRPr lang="en-US" sz="24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position:absolute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	top:0; left:0;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	height:60; width:600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&lt;/style&gt;</a:t>
            </a:r>
            <a:endParaRPr lang="en-US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457200" y="50292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/>
              <a:t>…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&lt;div class=“title”&gt;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&lt;/div&gt;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dirty="0"/>
              <a:t>…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Example with problem:</a:t>
            </a:r>
            <a:endParaRPr lang="en-US" sz="2400" dirty="0" smtClean="0">
              <a:hlinkClick r:id="rId2" action="ppaction://hlinkfil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hlinkClick r:id="rId2" action="ppaction://hlinkfile"/>
              </a:rPr>
              <a:t>Ch06-Ex-03.html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To Fix:</a:t>
            </a:r>
            <a:endParaRPr lang="en-US" sz="2400" dirty="0" smtClean="0">
              <a:solidFill>
                <a:srgbClr val="0066FF"/>
              </a:solidFill>
              <a:hlinkClick r:id="rId3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66FF"/>
                </a:solidFill>
                <a:hlinkClick r:id="rId3"/>
              </a:rPr>
              <a:t>padding</a:t>
            </a:r>
            <a:r>
              <a:rPr lang="en-US" sz="2000" dirty="0" smtClean="0"/>
              <a:t> – number of pixels between border and text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padding: 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Up to 4 sides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padding: a b c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66FF"/>
                </a:solidFill>
                <a:hlinkClick r:id="rId4"/>
              </a:rPr>
              <a:t>overflow</a:t>
            </a:r>
            <a:r>
              <a:rPr lang="en-US" sz="2000" dirty="0" smtClean="0"/>
              <a:t> – whether or not text outside the borders is visible</a:t>
            </a:r>
            <a:endParaRPr lang="en-US" sz="2000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hidden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>
                <a:solidFill>
                  <a:srgbClr val="0066FF"/>
                </a:solidFill>
              </a:rPr>
              <a:t>visible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hlinkClick r:id="rId5" action="ppaction://hlinkfile"/>
              </a:rPr>
              <a:t>Ch06-Ex-03a.html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Note difference between IE and Firefox for this example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 - Divisions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Potential Problems</a:t>
            </a:r>
          </a:p>
          <a:p>
            <a:pPr lvl="1" eaLnBrk="1" hangingPunct="1"/>
            <a:r>
              <a:rPr lang="en-US" dirty="0" smtClean="0"/>
              <a:t>Do your math right for div placements</a:t>
            </a:r>
          </a:p>
          <a:p>
            <a:pPr lvl="1" eaLnBrk="1" hangingPunct="1"/>
            <a:r>
              <a:rPr lang="en-US" dirty="0" smtClean="0"/>
              <a:t>Make sure text fits!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Ch06-Ex-03b.html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Layout with Tables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Using Tables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tables</a:t>
            </a:r>
          </a:p>
          <a:p>
            <a:pPr eaLnBrk="1" hangingPunct="1"/>
            <a:r>
              <a:rPr lang="en-US" smtClean="0"/>
              <a:t>Insert </a:t>
            </a:r>
            <a:r>
              <a:rPr lang="en-US" smtClean="0">
                <a:solidFill>
                  <a:srgbClr val="0066FF"/>
                </a:solidFill>
              </a:rPr>
              <a:t>&lt;table&gt;</a:t>
            </a:r>
            <a:r>
              <a:rPr lang="en-US" smtClean="0"/>
              <a:t>…</a:t>
            </a:r>
            <a:r>
              <a:rPr lang="en-US" smtClean="0">
                <a:solidFill>
                  <a:srgbClr val="0066FF"/>
                </a:solidFill>
              </a:rPr>
              <a:t>&lt;/table&gt;</a:t>
            </a:r>
            <a:r>
              <a:rPr lang="en-US" smtClean="0"/>
              <a:t> within an existing </a:t>
            </a:r>
            <a:r>
              <a:rPr lang="en-US" smtClean="0">
                <a:solidFill>
                  <a:srgbClr val="0066FF"/>
                </a:solidFill>
              </a:rPr>
              <a:t>&lt;td&gt;</a:t>
            </a:r>
            <a:r>
              <a:rPr lang="en-US" smtClean="0"/>
              <a:t>…</a:t>
            </a:r>
            <a:r>
              <a:rPr lang="en-US" smtClean="0">
                <a:solidFill>
                  <a:srgbClr val="0066FF"/>
                </a:solidFill>
              </a:rPr>
              <a:t>&lt;/td&gt;</a:t>
            </a:r>
            <a:r>
              <a:rPr lang="en-US" smtClean="0"/>
              <a:t> element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505200" cy="3886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&lt;table&gt;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&lt;tr&gt;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       &lt;td&gt;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       &lt;/td&gt;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       &lt;td&gt;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       &lt;/td&gt;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&lt;/tr&gt;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&lt;/table&gt;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514600" y="1535113"/>
            <a:ext cx="4648200" cy="3897312"/>
            <a:chOff x="1584" y="967"/>
            <a:chExt cx="2928" cy="2455"/>
          </a:xfrm>
        </p:grpSpPr>
        <p:sp>
          <p:nvSpPr>
            <p:cNvPr id="18437" name="Line 6"/>
            <p:cNvSpPr>
              <a:spLocks noChangeShapeType="1"/>
            </p:cNvSpPr>
            <p:nvPr/>
          </p:nvSpPr>
          <p:spPr bwMode="auto">
            <a:xfrm flipH="1">
              <a:off x="1584" y="2146"/>
              <a:ext cx="7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Rectangle 7"/>
            <p:cNvSpPr>
              <a:spLocks noChangeArrowheads="1"/>
            </p:cNvSpPr>
            <p:nvPr/>
          </p:nvSpPr>
          <p:spPr bwMode="auto">
            <a:xfrm>
              <a:off x="2304" y="974"/>
              <a:ext cx="2208" cy="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&lt;table&gt;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		&lt;tr&gt;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           &lt;td&gt;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           &lt;/td&gt;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           &lt;td&gt;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           &lt;/td&gt;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		&lt;/tr&gt;</a:t>
              </a:r>
            </a:p>
            <a:p>
              <a:pPr marL="742950" lvl="1" indent="-285750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None/>
              </a:pPr>
              <a:r>
                <a:rPr lang="en-US" sz="2800">
                  <a:solidFill>
                    <a:srgbClr val="00CC00"/>
                  </a:solidFill>
                </a:rPr>
                <a:t>&lt;/table&gt;</a:t>
              </a:r>
            </a:p>
          </p:txBody>
        </p:sp>
        <p:sp>
          <p:nvSpPr>
            <p:cNvPr id="18439" name="AutoShape 8"/>
            <p:cNvSpPr>
              <a:spLocks/>
            </p:cNvSpPr>
            <p:nvPr/>
          </p:nvSpPr>
          <p:spPr bwMode="auto">
            <a:xfrm>
              <a:off x="2352" y="967"/>
              <a:ext cx="288" cy="2352"/>
            </a:xfrm>
            <a:prstGeom prst="leftBrace">
              <a:avLst>
                <a:gd name="adj1" fmla="val 680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Plain table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Ch06-Ex-04.html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Nested table</a:t>
            </a:r>
          </a:p>
          <a:p>
            <a:pPr lvl="1" eaLnBrk="1" hangingPunct="1"/>
            <a:r>
              <a:rPr lang="en-US" dirty="0" smtClean="0">
                <a:hlinkClick r:id="rId3" action="ppaction://hlinkfile"/>
              </a:rPr>
              <a:t>Ch06-Ex-05.html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Plain table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Ch06-Ex-04.html</a:t>
            </a:r>
            <a:endParaRPr lang="en-US" dirty="0" smtClean="0"/>
          </a:p>
          <a:p>
            <a:pPr lvl="1" eaLnBrk="1" hangingPunct="1"/>
            <a:r>
              <a:rPr lang="en-US" dirty="0" smtClean="0"/>
              <a:t>Variations on table and cell width:</a:t>
            </a:r>
          </a:p>
          <a:p>
            <a:pPr lvl="2" eaLnBrk="1" hangingPunct="1"/>
            <a:r>
              <a:rPr lang="en-US" dirty="0" smtClean="0">
                <a:hlinkClick r:id="rId3" action="ppaction://hlinkfile"/>
              </a:rPr>
              <a:t>Ch06-Ex-04a.html</a:t>
            </a:r>
            <a:endParaRPr lang="en-US" dirty="0" smtClean="0"/>
          </a:p>
          <a:p>
            <a:pPr lvl="2" eaLnBrk="1" hangingPunct="1"/>
            <a:r>
              <a:rPr lang="en-US" dirty="0" smtClean="0">
                <a:hlinkClick r:id="rId4" action="ppaction://hlinkfile"/>
              </a:rPr>
              <a:t>Ch06-Ex-04b.html</a:t>
            </a:r>
            <a:endParaRPr lang="en-US" dirty="0" smtClean="0"/>
          </a:p>
          <a:p>
            <a:pPr lvl="2" eaLnBrk="1" hangingPunct="1"/>
            <a:r>
              <a:rPr lang="en-US" dirty="0" smtClean="0">
                <a:hlinkClick r:id="rId5" action="ppaction://hlinkfile"/>
              </a:rPr>
              <a:t>Ch06-Ex-04c.html</a:t>
            </a:r>
            <a:endParaRPr lang="en-US" dirty="0" smtClean="0"/>
          </a:p>
          <a:p>
            <a:pPr eaLnBrk="1" hangingPunct="1"/>
            <a:r>
              <a:rPr lang="en-US" dirty="0" smtClean="0"/>
              <a:t>Nested table</a:t>
            </a:r>
          </a:p>
          <a:p>
            <a:pPr lvl="1" eaLnBrk="1" hangingPunct="1"/>
            <a:r>
              <a:rPr lang="en-US" dirty="0" smtClean="0">
                <a:hlinkClick r:id="rId6" action="ppaction://hlinkfile"/>
              </a:rPr>
              <a:t>Ch06-Ex-05.html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Ways to Design  </a:t>
            </a:r>
            <a:br>
              <a:rPr lang="en-US" dirty="0" smtClean="0"/>
            </a:br>
            <a:r>
              <a:rPr lang="en-US" dirty="0" smtClean="0"/>
              <a:t>Consistent Web Sites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typical “easy” methods</a:t>
            </a:r>
          </a:p>
          <a:p>
            <a:pPr lvl="1"/>
            <a:r>
              <a:rPr lang="en-US" dirty="0" smtClean="0"/>
              <a:t>Styles using &lt;div&gt;</a:t>
            </a:r>
          </a:p>
          <a:p>
            <a:pPr lvl="1"/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Frames</a:t>
            </a:r>
          </a:p>
          <a:p>
            <a:r>
              <a:rPr lang="en-US" dirty="0" smtClean="0"/>
              <a:t>Many other possibilities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 - Tables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Potential Problems</a:t>
            </a:r>
          </a:p>
          <a:p>
            <a:pPr lvl="1" eaLnBrk="1" hangingPunct="1"/>
            <a:r>
              <a:rPr lang="en-US" dirty="0" smtClean="0"/>
              <a:t>Do your math right for table sizing</a:t>
            </a:r>
          </a:p>
          <a:p>
            <a:pPr lvl="1" eaLnBrk="1" hangingPunct="1"/>
            <a:r>
              <a:rPr lang="en-US" dirty="0" smtClean="0"/>
              <a:t>Make sure text fits!</a:t>
            </a:r>
          </a:p>
          <a:p>
            <a:pPr lvl="1" eaLnBrk="1" hangingPunct="1"/>
            <a:r>
              <a:rPr lang="en-US" dirty="0" smtClean="0"/>
              <a:t>Alignment problems may occur if contents overflow cell size</a:t>
            </a:r>
          </a:p>
          <a:p>
            <a:pPr lvl="2" eaLnBrk="1" hangingPunct="1"/>
            <a:r>
              <a:rPr lang="en-US" dirty="0" smtClean="0"/>
              <a:t>Careful use of absolute cell size vs. proportional sizes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Layout with frames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Using Frames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CC00"/>
                </a:solidFill>
              </a:rPr>
              <a:t>Brilliant extension?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/>
              </a:rPr>
              <a:t>Aren't frames bad?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3"/>
              </a:rPr>
              <a:t>Frames - good or bad?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- </a:t>
            </a:r>
            <a:r>
              <a:rPr lang="en-US" b="1" i="1" dirty="0" smtClean="0">
                <a:solidFill>
                  <a:srgbClr val="00B0F0"/>
                </a:solidFill>
              </a:rPr>
              <a:t>Or</a:t>
            </a:r>
            <a:r>
              <a:rPr lang="en-US" dirty="0" smtClean="0"/>
              <a:t> -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Evil plot?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4"/>
              </a:rPr>
              <a:t>Why Frames Suck (Most of the Time)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5"/>
              </a:rPr>
              <a:t>Frames: Good or Bad?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6"/>
              </a:rPr>
              <a:t>Why are frames so evil?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Neutral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7"/>
              </a:rPr>
              <a:t>The Pros and Cons of Frames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Divide window into separate sections like </a:t>
            </a:r>
            <a:r>
              <a:rPr lang="en-US" dirty="0" smtClean="0">
                <a:solidFill>
                  <a:srgbClr val="0066FF"/>
                </a:solidFill>
              </a:rPr>
              <a:t>&lt;div&gt;</a:t>
            </a:r>
          </a:p>
          <a:p>
            <a:pPr eaLnBrk="1" hangingPunct="1"/>
            <a:r>
              <a:rPr lang="en-US" dirty="0" smtClean="0"/>
              <a:t>Except: Each section displays the contents of a </a:t>
            </a:r>
            <a:r>
              <a:rPr lang="en-US" u="sng" dirty="0" smtClean="0">
                <a:solidFill>
                  <a:srgbClr val="FF0000"/>
                </a:solidFill>
              </a:rPr>
              <a:t>separate</a:t>
            </a:r>
            <a:r>
              <a:rPr lang="en-US" dirty="0" smtClean="0"/>
              <a:t> HTML document</a:t>
            </a:r>
          </a:p>
          <a:p>
            <a:pPr eaLnBrk="1" hangingPunct="1"/>
            <a:r>
              <a:rPr lang="en-US" dirty="0" smtClean="0"/>
              <a:t>Frames </a:t>
            </a:r>
            <a:r>
              <a:rPr lang="en-US" i="1" dirty="0" smtClean="0">
                <a:solidFill>
                  <a:srgbClr val="FF0000"/>
                </a:solidFill>
              </a:rPr>
              <a:t>may </a:t>
            </a:r>
            <a:r>
              <a:rPr lang="en-US" dirty="0" smtClean="0"/>
              <a:t>be enabled to:</a:t>
            </a:r>
          </a:p>
          <a:p>
            <a:pPr lvl="1" eaLnBrk="1" hangingPunct="1"/>
            <a:r>
              <a:rPr lang="en-US" dirty="0" smtClean="0"/>
              <a:t>Have scroll bars</a:t>
            </a:r>
          </a:p>
          <a:p>
            <a:pPr lvl="1" eaLnBrk="1" hangingPunct="1"/>
            <a:r>
              <a:rPr lang="en-US" dirty="0" smtClean="0"/>
              <a:t>Be resized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First define a layout or frameset document: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&lt;html&gt;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&lt;head&gt;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&lt;/head&gt;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&lt;frameset&gt;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    &lt;/frameset&gt;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&lt;/html&gt;</a:t>
            </a:r>
          </a:p>
          <a:p>
            <a:pPr eaLnBrk="1" hangingPunct="1"/>
            <a:r>
              <a:rPr lang="en-US" dirty="0" smtClean="0"/>
              <a:t>Notice: no &lt;body&gt; !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Define structure using the </a:t>
            </a:r>
            <a:r>
              <a:rPr lang="en-US" smtClean="0">
                <a:solidFill>
                  <a:srgbClr val="0066FF"/>
                </a:solidFill>
              </a:rPr>
              <a:t>frameset</a:t>
            </a:r>
            <a:r>
              <a:rPr lang="en-US" smtClean="0"/>
              <a:t> element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rows</a:t>
            </a:r>
            <a:r>
              <a:rPr lang="en-US" smtClean="0"/>
              <a:t> attribute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cols</a:t>
            </a:r>
            <a:r>
              <a:rPr lang="en-US" smtClean="0"/>
              <a:t> attribute</a:t>
            </a:r>
          </a:p>
          <a:p>
            <a:pPr eaLnBrk="1" hangingPunct="1"/>
            <a:r>
              <a:rPr lang="en-US" smtClean="0"/>
              <a:t>Units are:</a:t>
            </a:r>
          </a:p>
          <a:p>
            <a:pPr lvl="1" eaLnBrk="1" hangingPunct="1"/>
            <a:r>
              <a:rPr lang="en-US" smtClean="0"/>
              <a:t>Percentage of window size</a:t>
            </a:r>
          </a:p>
          <a:p>
            <a:pPr lvl="1" eaLnBrk="1" hangingPunct="1"/>
            <a:r>
              <a:rPr lang="en-US" smtClean="0"/>
              <a:t>Number of pixels</a:t>
            </a:r>
          </a:p>
          <a:p>
            <a:pPr lvl="1" eaLnBrk="1" hangingPunct="1"/>
            <a:r>
              <a:rPr lang="en-US" smtClean="0"/>
              <a:t>Relative value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Percentage of window size: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&lt;frameset rows=“30%, 40%, 30%”&gt;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&lt;/frameset&gt;</a:t>
            </a:r>
          </a:p>
          <a:p>
            <a:pPr eaLnBrk="1" hangingPunct="1"/>
            <a:r>
              <a:rPr lang="en-US" smtClean="0"/>
              <a:t>Number of pixels: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&lt;frameset cols=“80, 160, 50”&gt;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&lt;/frameset&gt;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Relative value: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&lt;frameset cols=“80, *, 80”&gt;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&lt;/frameset&gt; 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&lt;frameset cols=“2*, *, 3*”&gt;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&lt;/frameset&gt; </a:t>
            </a:r>
            <a:br>
              <a:rPr lang="en-US" smtClean="0">
                <a:solidFill>
                  <a:srgbClr val="0066FF"/>
                </a:solidFill>
              </a:rPr>
            </a:br>
            <a:endParaRPr lang="en-US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Frames can be nested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sz="4400" dirty="0" smtClean="0"/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Ch06-Ex-06.html</a:t>
            </a:r>
            <a:endParaRPr lang="en-US" dirty="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85800" y="2590800"/>
            <a:ext cx="6172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>
                <a:solidFill>
                  <a:srgbClr val="0066FF"/>
                </a:solidFill>
              </a:rPr>
              <a:t>&lt;frameset cols=“</a:t>
            </a:r>
            <a:r>
              <a:rPr lang="en-US" sz="2800">
                <a:solidFill>
                  <a:srgbClr val="00CC00"/>
                </a:solidFill>
              </a:rPr>
              <a:t>50%</a:t>
            </a:r>
            <a:r>
              <a:rPr lang="en-US" sz="2800">
                <a:solidFill>
                  <a:srgbClr val="0066FF"/>
                </a:solidFill>
              </a:rPr>
              <a:t>, </a:t>
            </a:r>
            <a:r>
              <a:rPr lang="en-US" sz="2800">
                <a:solidFill>
                  <a:srgbClr val="CC6600"/>
                </a:solidFill>
              </a:rPr>
              <a:t>50%</a:t>
            </a:r>
            <a:r>
              <a:rPr lang="en-US" sz="2800">
                <a:solidFill>
                  <a:srgbClr val="0066FF"/>
                </a:solidFill>
              </a:rPr>
              <a:t>”&gt;</a:t>
            </a:r>
          </a:p>
          <a:p>
            <a:pPr lvl="1"/>
            <a:endParaRPr lang="en-US" sz="2800">
              <a:solidFill>
                <a:srgbClr val="0066FF"/>
              </a:solidFill>
            </a:endParaRPr>
          </a:p>
          <a:p>
            <a:pPr lvl="1"/>
            <a:endParaRPr lang="en-US" sz="2800">
              <a:solidFill>
                <a:srgbClr val="0066FF"/>
              </a:solidFill>
            </a:endParaRPr>
          </a:p>
          <a:p>
            <a:pPr lvl="1"/>
            <a:endParaRPr lang="en-US" sz="2800">
              <a:solidFill>
                <a:srgbClr val="0066FF"/>
              </a:solidFill>
            </a:endParaRPr>
          </a:p>
          <a:p>
            <a:pPr lvl="1"/>
            <a:endParaRPr lang="en-US" sz="2800">
              <a:solidFill>
                <a:srgbClr val="0066FF"/>
              </a:solidFill>
            </a:endParaRPr>
          </a:p>
          <a:p>
            <a:pPr lvl="1"/>
            <a:endParaRPr lang="en-US" sz="2800">
              <a:solidFill>
                <a:srgbClr val="0066FF"/>
              </a:solidFill>
            </a:endParaRPr>
          </a:p>
          <a:p>
            <a:pPr lvl="1"/>
            <a:r>
              <a:rPr lang="en-US" sz="2800">
                <a:solidFill>
                  <a:srgbClr val="0066FF"/>
                </a:solidFill>
              </a:rPr>
              <a:t>&lt;/frameset&gt;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1828800" y="316865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CC00"/>
                </a:solidFill>
              </a:rPr>
              <a:t>&lt;frameset rows=“50%, 50%”&gt;</a:t>
            </a:r>
          </a:p>
          <a:p>
            <a:r>
              <a:rPr lang="en-US" sz="2800">
                <a:solidFill>
                  <a:srgbClr val="00CC00"/>
                </a:solidFill>
              </a:rPr>
              <a:t>&lt;/frameset&gt;</a:t>
            </a: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1828800" y="408305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6600"/>
                </a:solidFill>
              </a:rPr>
              <a:t>&lt;frameset rows=“33%, 33%, 33%”&gt;</a:t>
            </a:r>
          </a:p>
          <a:p>
            <a:r>
              <a:rPr lang="en-US" sz="2800">
                <a:solidFill>
                  <a:srgbClr val="CC6600"/>
                </a:solidFill>
              </a:rPr>
              <a:t>&lt;/frameset&gt;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9" grpId="0"/>
      <p:bldP spid="2928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&lt;frameset&gt;</a:t>
            </a:r>
            <a:r>
              <a:rPr lang="en-US" smtClean="0"/>
              <a:t> only specifies </a:t>
            </a:r>
            <a:r>
              <a:rPr lang="en-US" u="sng" smtClean="0"/>
              <a:t>structure</a:t>
            </a:r>
            <a:r>
              <a:rPr lang="en-US" smtClean="0"/>
              <a:t>, not content</a:t>
            </a:r>
          </a:p>
          <a:p>
            <a:pPr eaLnBrk="1" hangingPunct="1"/>
            <a:r>
              <a:rPr lang="en-US" smtClean="0"/>
              <a:t>Content requires a </a:t>
            </a:r>
            <a:r>
              <a:rPr lang="en-US" smtClean="0">
                <a:solidFill>
                  <a:srgbClr val="0066FF"/>
                </a:solidFill>
              </a:rPr>
              <a:t>&lt;frame /&gt;</a:t>
            </a:r>
            <a:r>
              <a:rPr lang="en-US" smtClean="0"/>
              <a:t> tag</a:t>
            </a:r>
          </a:p>
          <a:p>
            <a:pPr eaLnBrk="1" hangingPunct="1"/>
            <a:r>
              <a:rPr lang="en-US" smtClean="0"/>
              <a:t>Each </a:t>
            </a:r>
            <a:r>
              <a:rPr lang="en-US" smtClean="0">
                <a:solidFill>
                  <a:srgbClr val="0066FF"/>
                </a:solidFill>
              </a:rPr>
              <a:t>&lt;frame /&gt;</a:t>
            </a:r>
            <a:r>
              <a:rPr lang="en-US" smtClean="0"/>
              <a:t> tag may have seven attributes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Layout with “Style”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src</a:t>
            </a:r>
            <a:r>
              <a:rPr lang="en-US" dirty="0" smtClean="0"/>
              <a:t> – The </a:t>
            </a:r>
            <a:r>
              <a:rPr lang="en-US" dirty="0" smtClean="0">
                <a:solidFill>
                  <a:srgbClr val="FF0000"/>
                </a:solidFill>
              </a:rPr>
              <a:t>URL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HTML document </a:t>
            </a:r>
            <a:r>
              <a:rPr lang="en-US" dirty="0" smtClean="0"/>
              <a:t>that will appear in the frame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id</a:t>
            </a:r>
            <a:r>
              <a:rPr lang="en-US" dirty="0" smtClean="0"/>
              <a:t> – Assigns a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 to the frame so it can be referenced by links in other frames</a:t>
            </a:r>
          </a:p>
          <a:p>
            <a:pPr eaLnBrk="1" hangingPunct="1"/>
            <a:r>
              <a:rPr lang="en-US" dirty="0" err="1" smtClean="0">
                <a:solidFill>
                  <a:srgbClr val="0066FF"/>
                </a:solidFill>
              </a:rPr>
              <a:t>marginwidth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0066FF"/>
                </a:solidFill>
              </a:rPr>
              <a:t>marginheight</a:t>
            </a:r>
            <a:r>
              <a:rPr lang="en-US" dirty="0" smtClean="0"/>
              <a:t> – The size in pixels of the frame’s margins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scrolling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yes</a:t>
            </a:r>
            <a:r>
              <a:rPr lang="en-US" smtClean="0"/>
              <a:t> – The frame will always have scroll bars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no</a:t>
            </a:r>
            <a:r>
              <a:rPr lang="en-US" smtClean="0"/>
              <a:t> – The frame will never have scroll bars</a:t>
            </a:r>
          </a:p>
          <a:p>
            <a:pPr lvl="1" eaLnBrk="1" hangingPunct="1"/>
            <a:r>
              <a:rPr lang="en-US" smtClean="0">
                <a:solidFill>
                  <a:srgbClr val="0066FF"/>
                </a:solidFill>
              </a:rPr>
              <a:t>auto</a:t>
            </a:r>
            <a:r>
              <a:rPr lang="en-US" smtClean="0"/>
              <a:t> – The frame lets the browser decide</a:t>
            </a:r>
          </a:p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noresize</a:t>
            </a:r>
            <a:r>
              <a:rPr lang="en-US" smtClean="0"/>
              <a:t> – The user cannot drag the frame edges to resize the frame</a:t>
            </a:r>
          </a:p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frameborder=0</a:t>
            </a:r>
            <a:r>
              <a:rPr lang="en-US" smtClean="0"/>
              <a:t> – hides the frame’s borders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Frames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Define one </a:t>
            </a:r>
            <a:r>
              <a:rPr lang="en-US" dirty="0" smtClean="0">
                <a:solidFill>
                  <a:srgbClr val="0066FF"/>
                </a:solidFill>
              </a:rPr>
              <a:t>&lt;frame&gt;</a:t>
            </a:r>
            <a:r>
              <a:rPr lang="en-US" dirty="0" smtClean="0"/>
              <a:t> tag for each frame: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&lt;frameset rows=“50%, 50%”&gt;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&lt;frame id=“upper” src=“fred.html” 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&lt;frame id=“lower”  src=“sam.html”/&gt;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&lt;/frameset&gt;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Ch06-Ex-07.html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66FF"/>
                </a:solidFill>
              </a:rPr>
              <a:t>&lt;noframes&gt;</a:t>
            </a:r>
            <a:r>
              <a:rPr lang="en-US" smtClean="0"/>
              <a:t> element in case user’s browser doesn’t support frames: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&lt;frameset </a:t>
            </a:r>
            <a:r>
              <a:rPr lang="en-US" smtClean="0"/>
              <a:t>…</a:t>
            </a:r>
            <a:r>
              <a:rPr lang="en-US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&lt;frame </a:t>
            </a:r>
            <a:r>
              <a:rPr lang="en-US" smtClean="0"/>
              <a:t>…</a:t>
            </a:r>
            <a:r>
              <a:rPr lang="en-US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 &lt;noframes&gt;</a:t>
            </a:r>
            <a:r>
              <a:rPr lang="en-US" smtClean="0"/>
              <a:t>This Web page …</a:t>
            </a:r>
            <a:r>
              <a:rPr lang="en-US" smtClean="0">
                <a:solidFill>
                  <a:srgbClr val="0066FF"/>
                </a:solidFill>
              </a:rPr>
              <a:t> &lt;/noframes&gt;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&lt;/frameset&gt;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Refresh/Reload button:</a:t>
            </a:r>
          </a:p>
          <a:p>
            <a:pPr lvl="1" eaLnBrk="1" hangingPunct="1"/>
            <a:r>
              <a:rPr lang="en-US" smtClean="0"/>
              <a:t>Reloads frame(s) contents but</a:t>
            </a:r>
          </a:p>
          <a:p>
            <a:pPr lvl="1" eaLnBrk="1" hangingPunct="1"/>
            <a:r>
              <a:rPr lang="en-US" smtClean="0"/>
              <a:t>Does </a:t>
            </a:r>
            <a:r>
              <a:rPr lang="en-US" u="sng" smtClean="0"/>
              <a:t>not</a:t>
            </a:r>
            <a:r>
              <a:rPr lang="en-US" smtClean="0"/>
              <a:t> reload the layout (</a:t>
            </a:r>
            <a:r>
              <a:rPr lang="en-US" smtClean="0">
                <a:solidFill>
                  <a:srgbClr val="0066FF"/>
                </a:solidFill>
              </a:rPr>
              <a:t>&lt;frameset&gt;</a:t>
            </a:r>
            <a:r>
              <a:rPr lang="en-US" smtClean="0"/>
              <a:t>) document</a:t>
            </a:r>
          </a:p>
          <a:p>
            <a:pPr eaLnBrk="1" hangingPunct="1"/>
            <a:r>
              <a:rPr lang="en-US" smtClean="0"/>
              <a:t>To reload a </a:t>
            </a:r>
            <a:r>
              <a:rPr lang="en-US" smtClean="0">
                <a:solidFill>
                  <a:srgbClr val="0066FF"/>
                </a:solidFill>
              </a:rPr>
              <a:t>&lt;frameset&gt;</a:t>
            </a:r>
            <a:r>
              <a:rPr lang="en-US" smtClean="0"/>
              <a:t> have to use menu:  File, Open, 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Linking between frames:</a:t>
            </a:r>
          </a:p>
          <a:p>
            <a:pPr lvl="1" eaLnBrk="1" hangingPunct="1"/>
            <a:r>
              <a:rPr lang="en-US" sz="2400" dirty="0" smtClean="0"/>
              <a:t>Click link in one frame</a:t>
            </a:r>
          </a:p>
          <a:p>
            <a:pPr lvl="1" eaLnBrk="1" hangingPunct="1"/>
            <a:r>
              <a:rPr lang="en-US" sz="2400" dirty="0" smtClean="0"/>
              <a:t>See result in another frame</a:t>
            </a:r>
          </a:p>
          <a:p>
            <a:pPr eaLnBrk="1" hangingPunct="1"/>
            <a:r>
              <a:rPr lang="en-US" sz="2800" dirty="0" smtClean="0"/>
              <a:t>Add </a:t>
            </a:r>
            <a:r>
              <a:rPr lang="en-US" sz="2800" dirty="0" smtClean="0">
                <a:solidFill>
                  <a:srgbClr val="0066FF"/>
                </a:solidFill>
              </a:rPr>
              <a:t>target</a:t>
            </a:r>
            <a:r>
              <a:rPr lang="en-US" sz="2800" dirty="0" smtClean="0"/>
              <a:t> attribute to </a:t>
            </a:r>
            <a:r>
              <a:rPr lang="en-US" sz="2800" dirty="0" smtClean="0">
                <a:solidFill>
                  <a:srgbClr val="0066FF"/>
                </a:solidFill>
              </a:rPr>
              <a:t>&lt;a&gt;</a:t>
            </a:r>
            <a:r>
              <a:rPr lang="en-US" sz="2800" dirty="0" smtClean="0"/>
              <a:t> tag: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</a:t>
            </a:r>
            <a:r>
              <a:rPr lang="en-US" sz="2400" dirty="0" err="1" smtClean="0">
                <a:solidFill>
                  <a:srgbClr val="0066FF"/>
                </a:solidFill>
              </a:rPr>
              <a:t>href</a:t>
            </a:r>
            <a:r>
              <a:rPr lang="en-US" sz="2400" dirty="0" smtClean="0">
                <a:solidFill>
                  <a:srgbClr val="0066FF"/>
                </a:solidFill>
              </a:rPr>
              <a:t>=“</a:t>
            </a:r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0066FF"/>
                </a:solidFill>
              </a:rPr>
              <a:t>” target=“</a:t>
            </a:r>
            <a:r>
              <a:rPr lang="en-US" sz="2400" dirty="0" err="1" smtClean="0">
                <a:solidFill>
                  <a:srgbClr val="0066FF"/>
                </a:solidFill>
              </a:rPr>
              <a:t>left_frame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Click here to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&lt;/a&gt;</a:t>
            </a:r>
          </a:p>
          <a:p>
            <a:pPr eaLnBrk="1" hangingPunct="1"/>
            <a:r>
              <a:rPr lang="en-US" sz="2800" dirty="0" smtClean="0"/>
              <a:t>Otherwise content appears in current frame</a:t>
            </a:r>
          </a:p>
          <a:p>
            <a:pPr eaLnBrk="1" hangingPunct="1"/>
            <a:r>
              <a:rPr lang="en-US" sz="2800" dirty="0" smtClean="0">
                <a:hlinkClick r:id="rId2" action="ppaction://hlinkfile"/>
              </a:rPr>
              <a:t>Ch06-Ex-08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pPr eaLnBrk="1" hangingPunct="1"/>
            <a:r>
              <a:rPr lang="en-US" smtClean="0"/>
              <a:t>Eliminating frames</a:t>
            </a:r>
          </a:p>
          <a:p>
            <a:pPr eaLnBrk="1" hangingPunct="1"/>
            <a:r>
              <a:rPr lang="en-US" smtClean="0"/>
              <a:t>Frameset hierarchy</a:t>
            </a:r>
          </a:p>
          <a:p>
            <a:pPr lvl="1" eaLnBrk="1" hangingPunct="1"/>
            <a:r>
              <a:rPr lang="en-US" smtClean="0"/>
              <a:t>Browser tracks framesets</a:t>
            </a:r>
          </a:p>
          <a:p>
            <a:pPr lvl="1" eaLnBrk="1" hangingPunct="1"/>
            <a:r>
              <a:rPr lang="en-US" smtClean="0"/>
              <a:t>Browser window is at the “top”</a:t>
            </a:r>
          </a:p>
          <a:p>
            <a:pPr lvl="1" eaLnBrk="1" hangingPunct="1"/>
            <a:r>
              <a:rPr lang="en-US" smtClean="0"/>
              <a:t>First </a:t>
            </a:r>
            <a:r>
              <a:rPr lang="en-US" smtClean="0">
                <a:solidFill>
                  <a:srgbClr val="0066FF"/>
                </a:solidFill>
              </a:rPr>
              <a:t>&lt;frameset&gt;</a:t>
            </a:r>
            <a:r>
              <a:rPr lang="en-US" smtClean="0"/>
              <a:t> defined is “down” one level …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43000" y="4343400"/>
            <a:ext cx="6937375" cy="533400"/>
            <a:chOff x="720" y="2736"/>
            <a:chExt cx="4370" cy="336"/>
          </a:xfrm>
        </p:grpSpPr>
        <p:sp>
          <p:nvSpPr>
            <p:cNvPr id="36876" name="AutoShape 5"/>
            <p:cNvSpPr>
              <a:spLocks noChangeArrowheads="1"/>
            </p:cNvSpPr>
            <p:nvPr/>
          </p:nvSpPr>
          <p:spPr bwMode="auto">
            <a:xfrm>
              <a:off x="720" y="2736"/>
              <a:ext cx="2784" cy="336"/>
            </a:xfrm>
            <a:prstGeom prst="flowChartInputOutput">
              <a:avLst/>
            </a:prstGeom>
            <a:noFill/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77" name="Group 15"/>
            <p:cNvGrpSpPr>
              <a:grpSpLocks/>
            </p:cNvGrpSpPr>
            <p:nvPr/>
          </p:nvGrpSpPr>
          <p:grpSpPr bwMode="auto">
            <a:xfrm>
              <a:off x="3264" y="2807"/>
              <a:ext cx="1826" cy="231"/>
              <a:chOff x="3264" y="2807"/>
              <a:chExt cx="1826" cy="231"/>
            </a:xfrm>
          </p:grpSpPr>
          <p:sp>
            <p:nvSpPr>
              <p:cNvPr id="36878" name="Text Box 10"/>
              <p:cNvSpPr txBox="1">
                <a:spLocks noChangeArrowheads="1"/>
              </p:cNvSpPr>
              <p:nvPr/>
            </p:nvSpPr>
            <p:spPr bwMode="auto">
              <a:xfrm>
                <a:off x="3926" y="2807"/>
                <a:ext cx="1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Browser window</a:t>
                </a:r>
              </a:p>
            </p:txBody>
          </p:sp>
          <p:sp>
            <p:nvSpPr>
              <p:cNvPr id="36879" name="Line 12"/>
              <p:cNvSpPr>
                <a:spLocks noChangeShapeType="1"/>
              </p:cNvSpPr>
              <p:nvPr/>
            </p:nvSpPr>
            <p:spPr bwMode="auto">
              <a:xfrm flipH="1">
                <a:off x="3264" y="292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143000" y="5181600"/>
            <a:ext cx="6488113" cy="533400"/>
            <a:chOff x="720" y="3264"/>
            <a:chExt cx="4087" cy="336"/>
          </a:xfrm>
        </p:grpSpPr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720" y="3264"/>
              <a:ext cx="2784" cy="336"/>
            </a:xfrm>
            <a:prstGeom prst="flowChartInputOutput">
              <a:avLst/>
            </a:prstGeom>
            <a:noFill/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 flipH="1">
              <a:off x="1824" y="3264"/>
              <a:ext cx="576" cy="336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1056" y="3408"/>
              <a:ext cx="2208" cy="0"/>
            </a:xfrm>
            <a:prstGeom prst="line">
              <a:avLst/>
            </a:prstGeom>
            <a:noFill/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73" name="Group 14"/>
            <p:cNvGrpSpPr>
              <a:grpSpLocks/>
            </p:cNvGrpSpPr>
            <p:nvPr/>
          </p:nvGrpSpPr>
          <p:grpSpPr bwMode="auto">
            <a:xfrm>
              <a:off x="3264" y="3321"/>
              <a:ext cx="1543" cy="231"/>
              <a:chOff x="3264" y="3321"/>
              <a:chExt cx="1543" cy="231"/>
            </a:xfrm>
          </p:grpSpPr>
          <p:sp>
            <p:nvSpPr>
              <p:cNvPr id="3687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3321"/>
                <a:ext cx="8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</a:t>
                </a:r>
                <a:r>
                  <a:rPr lang="en-US" baseline="30000"/>
                  <a:t>st</a:t>
                </a:r>
                <a:r>
                  <a:rPr lang="en-US"/>
                  <a:t> frameset</a:t>
                </a:r>
              </a:p>
            </p:txBody>
          </p:sp>
          <p:sp>
            <p:nvSpPr>
              <p:cNvPr id="36875" name="Line 13"/>
              <p:cNvSpPr>
                <a:spLocks noChangeShapeType="1"/>
              </p:cNvSpPr>
              <p:nvPr/>
            </p:nvSpPr>
            <p:spPr bwMode="auto">
              <a:xfrm flipH="1">
                <a:off x="3264" y="345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set </a:t>
            </a:r>
            <a:r>
              <a:rPr lang="en-US" dirty="0" smtClean="0">
                <a:solidFill>
                  <a:srgbClr val="0066FF"/>
                </a:solidFill>
              </a:rPr>
              <a:t>target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66FF"/>
                </a:solidFill>
              </a:rPr>
              <a:t>_top</a:t>
            </a:r>
            <a:r>
              <a:rPr lang="en-US" dirty="0" smtClean="0"/>
              <a:t>: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&lt;a </a:t>
            </a:r>
            <a:r>
              <a:rPr lang="en-US" dirty="0" err="1" smtClean="0">
                <a:solidFill>
                  <a:srgbClr val="0066FF"/>
                </a:solidFill>
              </a:rPr>
              <a:t>href</a:t>
            </a:r>
            <a:r>
              <a:rPr lang="en-US" dirty="0" smtClean="0">
                <a:solidFill>
                  <a:srgbClr val="0066FF"/>
                </a:solidFill>
              </a:rPr>
              <a:t>=“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” target=“_top”&gt;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&lt;/a&gt;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Ch06-Ex-10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summary</a:t>
            </a:r>
          </a:p>
          <a:p>
            <a:pPr lvl="1" eaLnBrk="1" hangingPunct="1"/>
            <a:r>
              <a:rPr lang="en-US" smtClean="0"/>
              <a:t>Frames are controversial</a:t>
            </a:r>
          </a:p>
          <a:p>
            <a:pPr lvl="1" eaLnBrk="1" hangingPunct="1"/>
            <a:r>
              <a:rPr lang="en-US" smtClean="0"/>
              <a:t>Frames can be tricky to build and maintain</a:t>
            </a:r>
          </a:p>
          <a:p>
            <a:pPr lvl="1" eaLnBrk="1" hangingPunct="1"/>
            <a:r>
              <a:rPr lang="en-US" smtClean="0"/>
              <a:t>In some (rare) situations Frames are the best (or only) solution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0000"/>
                </a:solidFill>
              </a:rPr>
              <a:t>Multiple Windows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Layout with “Style”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Emulate a Magazine style</a:t>
            </a:r>
          </a:p>
          <a:p>
            <a:pPr lvl="1" eaLnBrk="1" hangingPunct="1"/>
            <a:r>
              <a:rPr lang="en-US" sz="2400" dirty="0" smtClean="0"/>
              <a:t>Set height and width for most current monitors:</a:t>
            </a:r>
          </a:p>
          <a:p>
            <a:pPr lvl="2" eaLnBrk="1" hangingPunct="1"/>
            <a:r>
              <a:rPr lang="en-US" sz="2000" dirty="0" smtClean="0"/>
              <a:t>Height = 400-500 pixels</a:t>
            </a:r>
          </a:p>
          <a:p>
            <a:pPr lvl="2" eaLnBrk="1" hangingPunct="1"/>
            <a:r>
              <a:rPr lang="en-US" sz="2000" dirty="0" smtClean="0"/>
              <a:t>Width = 600 pixels</a:t>
            </a:r>
          </a:p>
          <a:p>
            <a:pPr lvl="2" eaLnBrk="1" hangingPunct="1"/>
            <a:r>
              <a:rPr lang="en-US" sz="2000" dirty="0" smtClean="0">
                <a:solidFill>
                  <a:srgbClr val="FF0000"/>
                </a:solidFill>
              </a:rPr>
              <a:t>No scrolling required</a:t>
            </a:r>
          </a:p>
          <a:p>
            <a:pPr lvl="1" eaLnBrk="1" hangingPunct="1"/>
            <a:r>
              <a:rPr lang="en-US" sz="2400" dirty="0" smtClean="0"/>
              <a:t>See Figures 6.1 &amp; 6.2, p. 144-145</a:t>
            </a:r>
          </a:p>
          <a:p>
            <a:pPr lvl="1" eaLnBrk="1" hangingPunct="1"/>
            <a:r>
              <a:rPr lang="en-US" sz="2400" dirty="0" smtClean="0"/>
              <a:t>Modern Update: </a:t>
            </a:r>
          </a:p>
          <a:p>
            <a:pPr lvl="2" eaLnBrk="1" hangingPunct="1"/>
            <a:r>
              <a:rPr lang="en-US" sz="2000" dirty="0" smtClean="0"/>
              <a:t>Height = 500—600</a:t>
            </a:r>
          </a:p>
          <a:p>
            <a:pPr lvl="2" eaLnBrk="1" hangingPunct="1"/>
            <a:r>
              <a:rPr lang="en-US" sz="2000" dirty="0" smtClean="0"/>
              <a:t>Width = 800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Windows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Just like specifying what frame in which to display a document: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</a:t>
            </a:r>
            <a:r>
              <a:rPr lang="en-US" sz="2400" dirty="0" err="1" smtClean="0">
                <a:solidFill>
                  <a:srgbClr val="0066FF"/>
                </a:solidFill>
              </a:rPr>
              <a:t>href</a:t>
            </a:r>
            <a:r>
              <a:rPr lang="en-US" sz="2400" dirty="0" smtClean="0">
                <a:solidFill>
                  <a:srgbClr val="0066FF"/>
                </a:solidFill>
              </a:rPr>
              <a:t>=“</a:t>
            </a:r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0066FF"/>
                </a:solidFill>
              </a:rPr>
              <a:t>” target=“</a:t>
            </a:r>
            <a:r>
              <a:rPr lang="en-US" sz="2400" dirty="0" err="1" smtClean="0">
                <a:solidFill>
                  <a:srgbClr val="0066FF"/>
                </a:solidFill>
              </a:rPr>
              <a:t>fred</a:t>
            </a:r>
            <a:r>
              <a:rPr lang="en-US" sz="2400" dirty="0" smtClean="0">
                <a:solidFill>
                  <a:srgbClr val="0066FF"/>
                </a:solidFill>
              </a:rPr>
              <a:t>”&gt; </a:t>
            </a:r>
            <a:r>
              <a:rPr lang="en-US" sz="2400" dirty="0" smtClean="0"/>
              <a:t>…</a:t>
            </a:r>
            <a:r>
              <a:rPr lang="en-US" sz="2400" dirty="0" smtClean="0">
                <a:solidFill>
                  <a:srgbClr val="0066FF"/>
                </a:solidFill>
              </a:rPr>
              <a:t> &lt;/a&gt;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Opens a new window internally named “</a:t>
            </a:r>
            <a:r>
              <a:rPr lang="en-US" sz="2400" dirty="0" err="1" smtClean="0"/>
              <a:t>fred</a:t>
            </a:r>
            <a:r>
              <a:rPr lang="en-US" sz="2400" dirty="0" smtClean="0"/>
              <a:t>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a window is open with the name “</a:t>
            </a:r>
            <a:r>
              <a:rPr lang="en-US" sz="2400" dirty="0" err="1" smtClean="0"/>
              <a:t>fred</a:t>
            </a:r>
            <a:r>
              <a:rPr lang="en-US" sz="2400" dirty="0" smtClean="0"/>
              <a:t>” that window is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hlinkClick r:id="rId2" action="ppaction://hlinkfile"/>
              </a:rPr>
              <a:t>Ch06-Ex-11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Choose </a:t>
            </a:r>
            <a:r>
              <a:rPr lang="en-US" i="1" smtClean="0">
                <a:solidFill>
                  <a:srgbClr val="FF0000"/>
                </a:solidFill>
              </a:rPr>
              <a:t>one</a:t>
            </a:r>
            <a:r>
              <a:rPr lang="en-US" smtClean="0"/>
              <a:t> of the Lab Exercises</a:t>
            </a:r>
          </a:p>
          <a:p>
            <a:pPr lvl="1" eaLnBrk="1" hangingPunct="1"/>
            <a:r>
              <a:rPr lang="en-US" smtClean="0"/>
              <a:t>6.1 – Using Styles</a:t>
            </a:r>
          </a:p>
          <a:p>
            <a:pPr lvl="1" eaLnBrk="1" hangingPunct="1"/>
            <a:r>
              <a:rPr lang="en-US" smtClean="0"/>
              <a:t>6.2 – Using Tables</a:t>
            </a:r>
          </a:p>
          <a:p>
            <a:pPr lvl="1" eaLnBrk="1" hangingPunct="1"/>
            <a:r>
              <a:rPr lang="en-US" smtClean="0"/>
              <a:t>6.3 – Using Frames</a:t>
            </a:r>
          </a:p>
          <a:p>
            <a:pPr eaLnBrk="1" hangingPunct="1"/>
            <a:r>
              <a:rPr lang="en-US" smtClean="0"/>
              <a:t>See Assignment Web Page for Details</a:t>
            </a:r>
          </a:p>
          <a:p>
            <a:pPr eaLnBrk="1" hangingPunct="1"/>
            <a:r>
              <a:rPr lang="en-US" smtClean="0"/>
              <a:t>Grade based on: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914400" y="1752600"/>
            <a:ext cx="8016875" cy="4724400"/>
            <a:chOff x="914400" y="1752600"/>
            <a:chExt cx="8016875" cy="4724400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1752600"/>
              <a:ext cx="7391400" cy="4311650"/>
              <a:chOff x="914400" y="1371600"/>
              <a:chExt cx="7391400" cy="4311650"/>
            </a:xfrm>
          </p:grpSpPr>
          <p:grpSp>
            <p:nvGrpSpPr>
              <p:cNvPr id="9218" name="Group 2"/>
              <p:cNvGrpSpPr>
                <a:grpSpLocks noChangeAspect="1"/>
              </p:cNvGrpSpPr>
              <p:nvPr/>
            </p:nvGrpSpPr>
            <p:grpSpPr bwMode="auto">
              <a:xfrm>
                <a:off x="914400" y="1371600"/>
                <a:ext cx="7391400" cy="4311650"/>
                <a:chOff x="2522" y="1734"/>
                <a:chExt cx="7200" cy="4320"/>
              </a:xfrm>
            </p:grpSpPr>
            <p:sp>
              <p:nvSpPr>
                <p:cNvPr id="9233" name="AutoShape 3"/>
                <p:cNvSpPr>
                  <a:spLocks noChangeAspect="1" noChangeArrowheads="1"/>
                </p:cNvSpPr>
                <p:nvPr/>
              </p:nvSpPr>
              <p:spPr bwMode="auto">
                <a:xfrm>
                  <a:off x="2522" y="1734"/>
                  <a:ext cx="7200" cy="43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Rectangle 4"/>
                <p:cNvSpPr>
                  <a:spLocks noChangeAspect="1" noChangeArrowheads="1"/>
                </p:cNvSpPr>
                <p:nvPr/>
              </p:nvSpPr>
              <p:spPr bwMode="auto">
                <a:xfrm>
                  <a:off x="2672" y="1734"/>
                  <a:ext cx="7050" cy="43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5"/>
                <p:cNvSpPr>
                  <a:spLocks noChangeShapeType="1"/>
                </p:cNvSpPr>
                <p:nvPr/>
              </p:nvSpPr>
              <p:spPr bwMode="auto">
                <a:xfrm>
                  <a:off x="2672" y="2198"/>
                  <a:ext cx="70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6" name="Line 6"/>
                <p:cNvSpPr>
                  <a:spLocks noChangeShapeType="1"/>
                </p:cNvSpPr>
                <p:nvPr/>
              </p:nvSpPr>
              <p:spPr bwMode="auto">
                <a:xfrm>
                  <a:off x="7472" y="2197"/>
                  <a:ext cx="0" cy="385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7" name="Line 7"/>
                <p:cNvSpPr>
                  <a:spLocks noChangeShapeType="1"/>
                </p:cNvSpPr>
                <p:nvPr/>
              </p:nvSpPr>
              <p:spPr bwMode="auto">
                <a:xfrm>
                  <a:off x="2672" y="4203"/>
                  <a:ext cx="48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8" name="Line 8"/>
                <p:cNvSpPr>
                  <a:spLocks noChangeShapeType="1"/>
                </p:cNvSpPr>
                <p:nvPr/>
              </p:nvSpPr>
              <p:spPr bwMode="auto">
                <a:xfrm>
                  <a:off x="5072" y="4203"/>
                  <a:ext cx="0" cy="185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19" name="Text Box 9"/>
              <p:cNvSpPr txBox="1">
                <a:spLocks noChangeArrowheads="1"/>
              </p:cNvSpPr>
              <p:nvPr/>
            </p:nvSpPr>
            <p:spPr bwMode="auto">
              <a:xfrm>
                <a:off x="4419600" y="1447800"/>
                <a:ext cx="6159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Title</a:t>
                </a:r>
              </a:p>
            </p:txBody>
          </p:sp>
          <p:sp>
            <p:nvSpPr>
              <p:cNvPr id="9220" name="Text Box 10"/>
              <p:cNvSpPr txBox="1">
                <a:spLocks noChangeArrowheads="1"/>
              </p:cNvSpPr>
              <p:nvPr/>
            </p:nvSpPr>
            <p:spPr bwMode="auto">
              <a:xfrm>
                <a:off x="3124200" y="2514600"/>
                <a:ext cx="8191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Image</a:t>
                </a:r>
              </a:p>
            </p:txBody>
          </p:sp>
          <p:sp>
            <p:nvSpPr>
              <p:cNvPr id="9221" name="Text Box 11"/>
              <p:cNvSpPr txBox="1">
                <a:spLocks noChangeArrowheads="1"/>
              </p:cNvSpPr>
              <p:nvPr/>
            </p:nvSpPr>
            <p:spPr bwMode="auto">
              <a:xfrm>
                <a:off x="1752600" y="4572000"/>
                <a:ext cx="11620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Column 1</a:t>
                </a:r>
              </a:p>
            </p:txBody>
          </p:sp>
          <p:sp>
            <p:nvSpPr>
              <p:cNvPr id="9222" name="Text Box 12"/>
              <p:cNvSpPr txBox="1">
                <a:spLocks noChangeArrowheads="1"/>
              </p:cNvSpPr>
              <p:nvPr/>
            </p:nvSpPr>
            <p:spPr bwMode="auto">
              <a:xfrm>
                <a:off x="4225925" y="4560888"/>
                <a:ext cx="116205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Column 2</a:t>
                </a:r>
              </a:p>
            </p:txBody>
          </p:sp>
          <p:sp>
            <p:nvSpPr>
              <p:cNvPr id="9223" name="Text Box 13"/>
              <p:cNvSpPr txBox="1">
                <a:spLocks noChangeArrowheads="1"/>
              </p:cNvSpPr>
              <p:nvPr/>
            </p:nvSpPr>
            <p:spPr bwMode="auto">
              <a:xfrm>
                <a:off x="6553200" y="3505200"/>
                <a:ext cx="11620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Column 3</a:t>
                </a:r>
              </a:p>
            </p:txBody>
          </p:sp>
        </p:grp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066800" y="6172200"/>
              <a:ext cx="7258050" cy="304800"/>
              <a:chOff x="672" y="3620"/>
              <a:chExt cx="4572" cy="192"/>
            </a:xfrm>
          </p:grpSpPr>
          <p:sp>
            <p:nvSpPr>
              <p:cNvPr id="9230" name="Text Box 14"/>
              <p:cNvSpPr txBox="1">
                <a:spLocks noChangeArrowheads="1"/>
              </p:cNvSpPr>
              <p:nvPr/>
            </p:nvSpPr>
            <p:spPr bwMode="auto">
              <a:xfrm>
                <a:off x="2503" y="3620"/>
                <a:ext cx="61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>
                    <a:solidFill>
                      <a:srgbClr val="00CC00"/>
                    </a:solidFill>
                  </a:rPr>
                  <a:t>600 pixels</a:t>
                </a:r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flipH="1">
                <a:off x="672" y="3714"/>
                <a:ext cx="1776" cy="1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>
                <a:off x="3180" y="3714"/>
                <a:ext cx="2064" cy="1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8229600" y="1752600"/>
              <a:ext cx="701675" cy="4321175"/>
              <a:chOff x="5184" y="864"/>
              <a:chExt cx="442" cy="2722"/>
            </a:xfrm>
          </p:grpSpPr>
          <p:sp>
            <p:nvSpPr>
              <p:cNvPr id="9226" name="Text Box 19"/>
              <p:cNvSpPr txBox="1">
                <a:spLocks noChangeArrowheads="1"/>
              </p:cNvSpPr>
              <p:nvPr/>
            </p:nvSpPr>
            <p:spPr bwMode="auto">
              <a:xfrm>
                <a:off x="5184" y="2064"/>
                <a:ext cx="442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>
                    <a:solidFill>
                      <a:srgbClr val="00CC00"/>
                    </a:solidFill>
                  </a:rPr>
                  <a:t>500 pixels</a:t>
                </a:r>
              </a:p>
            </p:txBody>
          </p:sp>
          <p:grpSp>
            <p:nvGrpSpPr>
              <p:cNvPr id="9227" name="Group 22"/>
              <p:cNvGrpSpPr>
                <a:grpSpLocks/>
              </p:cNvGrpSpPr>
              <p:nvPr/>
            </p:nvGrpSpPr>
            <p:grpSpPr bwMode="auto">
              <a:xfrm>
                <a:off x="5396" y="864"/>
                <a:ext cx="1" cy="2722"/>
                <a:chOff x="5396" y="864"/>
                <a:chExt cx="1" cy="2722"/>
              </a:xfrm>
            </p:grpSpPr>
            <p:sp>
              <p:nvSpPr>
                <p:cNvPr id="922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5396" y="864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rgbClr val="00CC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" name="Line 21"/>
                <p:cNvSpPr>
                  <a:spLocks noChangeShapeType="1"/>
                </p:cNvSpPr>
                <p:nvPr/>
              </p:nvSpPr>
              <p:spPr bwMode="auto">
                <a:xfrm>
                  <a:off x="5397" y="2386"/>
                  <a:ext cx="0" cy="1200"/>
                </a:xfrm>
                <a:prstGeom prst="line">
                  <a:avLst/>
                </a:prstGeom>
                <a:noFill/>
                <a:ln w="9525">
                  <a:solidFill>
                    <a:srgbClr val="00CC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with “Style”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Layout with </a:t>
            </a:r>
            <a:r>
              <a:rPr lang="en-US" i="1" dirty="0" smtClean="0"/>
              <a:t>Style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Using Style Sheets and Divisions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Normal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Page elements are interpreted: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Top to bottom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Left to 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control some placement with </a:t>
            </a:r>
            <a:r>
              <a:rPr lang="en-US" smtClean="0">
                <a:solidFill>
                  <a:srgbClr val="0066FF"/>
                </a:solidFill>
              </a:rPr>
              <a:t>float</a:t>
            </a:r>
            <a:r>
              <a:rPr lang="en-US" smtClean="0"/>
              <a:t> property or </a:t>
            </a:r>
            <a:r>
              <a:rPr lang="en-US" smtClean="0">
                <a:solidFill>
                  <a:srgbClr val="0066FF"/>
                </a:solidFill>
              </a:rPr>
              <a:t>align</a:t>
            </a:r>
            <a:r>
              <a:rPr lang="en-US" smtClean="0"/>
              <a:t> attribute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66FF"/>
                </a:solidFill>
              </a:rPr>
              <a:t>position</a:t>
            </a:r>
            <a:r>
              <a:rPr lang="en-US" smtClean="0"/>
              <a:t> property of style sheets provides specific placement information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Layout with Style - Positioning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&lt;style type=”text/</a:t>
            </a:r>
            <a:r>
              <a:rPr lang="en-US" dirty="0" err="1" smtClean="0">
                <a:solidFill>
                  <a:srgbClr val="0066FF"/>
                </a:solidFill>
              </a:rPr>
              <a:t>css</a:t>
            </a:r>
            <a:r>
              <a:rPr lang="en-US" dirty="0" smtClean="0">
                <a:solidFill>
                  <a:srgbClr val="0066FF"/>
                </a:solidFill>
              </a:rPr>
              <a:t>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    </a:t>
            </a:r>
            <a:r>
              <a:rPr lang="en-US" dirty="0" err="1" smtClean="0">
                <a:solidFill>
                  <a:srgbClr val="0066FF"/>
                </a:solidFill>
              </a:rPr>
              <a:t>img.tower</a:t>
            </a:r>
            <a:r>
              <a:rPr lang="en-US" dirty="0" smtClean="0">
                <a:solidFill>
                  <a:srgbClr val="0066FF"/>
                </a:solidFill>
              </a:rPr>
              <a:t> {</a:t>
            </a:r>
            <a:r>
              <a:rPr lang="en-US" dirty="0" err="1" smtClean="0">
                <a:solidFill>
                  <a:srgbClr val="0066FF"/>
                </a:solidFill>
              </a:rPr>
              <a:t>position:absolute</a:t>
            </a:r>
            <a:r>
              <a:rPr lang="en-US" dirty="0" smtClean="0">
                <a:solidFill>
                  <a:srgbClr val="0066FF"/>
                </a:solidFill>
              </a:rPr>
              <a:t>; top:75; left:150}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&lt;/style&gt;</a:t>
            </a:r>
            <a:br>
              <a:rPr lang="en-US" dirty="0" smtClean="0">
                <a:solidFill>
                  <a:srgbClr val="0066FF"/>
                </a:solidFill>
              </a:rPr>
            </a:br>
            <a:r>
              <a:rPr 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&lt;img class=“tower” src=“eiffel.jpg” 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…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Ch06-Ex-01.html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Layout with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Placement is relative to </a:t>
            </a:r>
            <a:r>
              <a:rPr lang="en-US" i="1" dirty="0" smtClean="0"/>
              <a:t>containing block</a:t>
            </a:r>
          </a:p>
          <a:p>
            <a:pPr eaLnBrk="1" hangingPunct="1"/>
            <a:r>
              <a:rPr lang="en-US" dirty="0" smtClean="0"/>
              <a:t>Could place image inside a paragraph that was </a:t>
            </a:r>
            <a:r>
              <a:rPr lang="en-US" u="sng" dirty="0" smtClean="0"/>
              <a:t>itself</a:t>
            </a:r>
            <a:r>
              <a:rPr lang="en-US" dirty="0" smtClean="0"/>
              <a:t> positioned at some absolute set of coordinates</a:t>
            </a:r>
          </a:p>
          <a:p>
            <a:pPr eaLnBrk="1" hangingPunct="1"/>
            <a:r>
              <a:rPr lang="en-US" dirty="0" smtClean="0"/>
              <a:t>Caution – using </a:t>
            </a:r>
            <a:r>
              <a:rPr lang="en-US" dirty="0" smtClean="0">
                <a:solidFill>
                  <a:srgbClr val="0066FF"/>
                </a:solidFill>
              </a:rPr>
              <a:t>position</a:t>
            </a:r>
            <a:r>
              <a:rPr lang="en-US" dirty="0" smtClean="0"/>
              <a:t> removes the image from the normal flow but not anything else!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Ch06-Ex-02.html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4013</TotalTime>
  <Words>1166</Words>
  <Application>Microsoft Office PowerPoint</Application>
  <PresentationFormat>On-screen Show (4:3)</PresentationFormat>
  <Paragraphs>292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Pixel</vt:lpstr>
      <vt:lpstr>Programming the Web using XHTML and JavaScript</vt:lpstr>
      <vt:lpstr>Many Ways to Design   Consistent Web Sites</vt:lpstr>
      <vt:lpstr>Layout with “Style”</vt:lpstr>
      <vt:lpstr>Layout with “Style”</vt:lpstr>
      <vt:lpstr>Layout with “Style”</vt:lpstr>
      <vt:lpstr>Layout with Style</vt:lpstr>
      <vt:lpstr>Layout with Style</vt:lpstr>
      <vt:lpstr>Layout with Style - Positioning</vt:lpstr>
      <vt:lpstr>Layout with Style</vt:lpstr>
      <vt:lpstr>Layout with Style</vt:lpstr>
      <vt:lpstr>Layout with Style</vt:lpstr>
      <vt:lpstr>Layout with Style</vt:lpstr>
      <vt:lpstr>Layout with Style</vt:lpstr>
      <vt:lpstr>Layout with Style - Divisions</vt:lpstr>
      <vt:lpstr>Layout with Tables</vt:lpstr>
      <vt:lpstr>Tables</vt:lpstr>
      <vt:lpstr>Tables</vt:lpstr>
      <vt:lpstr>Tables</vt:lpstr>
      <vt:lpstr>Tables</vt:lpstr>
      <vt:lpstr>Layout with Style - Tables</vt:lpstr>
      <vt:lpstr>Layout with 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Frames</vt:lpstr>
      <vt:lpstr>Layout with Style</vt:lpstr>
      <vt:lpstr>Multiple Windows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ajkombol</cp:lastModifiedBy>
  <cp:revision>127</cp:revision>
  <cp:lastPrinted>1601-01-01T00:00:00Z</cp:lastPrinted>
  <dcterms:created xsi:type="dcterms:W3CDTF">2003-08-24T19:51:36Z</dcterms:created>
  <dcterms:modified xsi:type="dcterms:W3CDTF">2018-05-30T22:34:51Z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