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2" r:id="rId3"/>
    <p:sldId id="293" r:id="rId4"/>
    <p:sldId id="294" r:id="rId5"/>
    <p:sldId id="297" r:id="rId6"/>
    <p:sldId id="298" r:id="rId7"/>
    <p:sldId id="295" r:id="rId8"/>
    <p:sldId id="299" r:id="rId9"/>
    <p:sldId id="302" r:id="rId10"/>
    <p:sldId id="303" r:id="rId11"/>
    <p:sldId id="304" r:id="rId12"/>
    <p:sldId id="305" r:id="rId13"/>
    <p:sldId id="300" r:id="rId14"/>
    <p:sldId id="301" r:id="rId15"/>
    <p:sldId id="286" r:id="rId16"/>
    <p:sldId id="287" r:id="rId17"/>
    <p:sldId id="288" r:id="rId18"/>
    <p:sldId id="289" r:id="rId19"/>
    <p:sldId id="296" r:id="rId20"/>
    <p:sldId id="291" r:id="rId21"/>
    <p:sldId id="285" r:id="rId22"/>
    <p:sldId id="277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3520A-F8B1-4F5C-A9FA-660E8D365B4B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B4600-BEBC-4C0B-85B4-13B8466E7B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B4600-BEBC-4C0B-85B4-13B8466E7B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5</a:t>
            </a:r>
          </a:p>
          <a:p>
            <a:pPr eaLnBrk="1" hangingPunct="1"/>
            <a:r>
              <a:rPr lang="en-US" dirty="0" smtClean="0"/>
              <a:t>Site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1"/>
            <a:ext cx="3276599" cy="533400"/>
          </a:xfrm>
        </p:spPr>
        <p:txBody>
          <a:bodyPr/>
          <a:lstStyle/>
          <a:p>
            <a:r>
              <a:rPr lang="en-US" dirty="0" smtClean="0"/>
              <a:t>Structured 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191000" y="24384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35052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4572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248400" y="4572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5715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5715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1600" y="5715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5715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0" y="5715000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 bwMode="auto">
          <a:xfrm rot="5400000">
            <a:off x="4381500" y="323850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7" idx="2"/>
            <a:endCxn id="8" idx="0"/>
          </p:cNvCxnSpPr>
          <p:nvPr/>
        </p:nvCxnSpPr>
        <p:spPr bwMode="auto">
          <a:xfrm rot="5400000">
            <a:off x="3505200" y="3429000"/>
            <a:ext cx="533400" cy="1752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8" idx="2"/>
            <a:endCxn id="11" idx="0"/>
          </p:cNvCxnSpPr>
          <p:nvPr/>
        </p:nvCxnSpPr>
        <p:spPr bwMode="auto">
          <a:xfrm rot="5400000">
            <a:off x="2590800" y="54102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lbow Connector 28"/>
          <p:cNvCxnSpPr>
            <a:stCxn id="12" idx="0"/>
            <a:endCxn id="10" idx="0"/>
          </p:cNvCxnSpPr>
          <p:nvPr/>
        </p:nvCxnSpPr>
        <p:spPr bwMode="auto">
          <a:xfrm rot="5400000" flipH="1" flipV="1">
            <a:off x="2933700" y="4610100"/>
            <a:ext cx="1588" cy="2209800"/>
          </a:xfrm>
          <a:prstGeom prst="bent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Elbow Connector 31"/>
          <p:cNvCxnSpPr>
            <a:stCxn id="9" idx="2"/>
            <a:endCxn id="13" idx="0"/>
          </p:cNvCxnSpPr>
          <p:nvPr/>
        </p:nvCxnSpPr>
        <p:spPr bwMode="auto">
          <a:xfrm rot="5400000">
            <a:off x="6096000" y="5105400"/>
            <a:ext cx="609600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Elbow Connector 33"/>
          <p:cNvCxnSpPr>
            <a:stCxn id="9" idx="2"/>
            <a:endCxn id="14" idx="0"/>
          </p:cNvCxnSpPr>
          <p:nvPr/>
        </p:nvCxnSpPr>
        <p:spPr bwMode="auto">
          <a:xfrm rot="16200000" flipH="1">
            <a:off x="6705600" y="5105400"/>
            <a:ext cx="609600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Elbow Connector 36"/>
          <p:cNvCxnSpPr>
            <a:stCxn id="7" idx="2"/>
            <a:endCxn id="9" idx="0"/>
          </p:cNvCxnSpPr>
          <p:nvPr/>
        </p:nvCxnSpPr>
        <p:spPr bwMode="auto">
          <a:xfrm rot="16200000" flipH="1">
            <a:off x="5410200" y="3276600"/>
            <a:ext cx="533400" cy="2057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2362201"/>
            <a:ext cx="4343399" cy="990599"/>
          </a:xfrm>
        </p:spPr>
        <p:txBody>
          <a:bodyPr/>
          <a:lstStyle/>
          <a:p>
            <a:r>
              <a:rPr lang="en-US" dirty="0" smtClean="0"/>
              <a:t>Anywhere to anywhere</a:t>
            </a:r>
          </a:p>
          <a:p>
            <a:pPr lvl="1"/>
            <a:r>
              <a:rPr lang="en-US" dirty="0" smtClean="0"/>
              <a:t>As appropriate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495800" y="30480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41910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38600" y="51816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467600" y="41148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77000" y="46482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0" y="55626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62800" y="56388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057400" y="3962400"/>
            <a:ext cx="91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hape 30"/>
          <p:cNvCxnSpPr>
            <a:stCxn id="11" idx="2"/>
            <a:endCxn id="6" idx="0"/>
          </p:cNvCxnSpPr>
          <p:nvPr/>
        </p:nvCxnSpPr>
        <p:spPr bwMode="auto">
          <a:xfrm rot="5400000" flipH="1">
            <a:off x="5257800" y="3733800"/>
            <a:ext cx="1905000" cy="2819400"/>
          </a:xfrm>
          <a:prstGeom prst="bentConnector5">
            <a:avLst>
              <a:gd name="adj1" fmla="val -12000"/>
              <a:gd name="adj2" fmla="val 50000"/>
              <a:gd name="adj3" fmla="val 112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hape 32"/>
          <p:cNvCxnSpPr>
            <a:stCxn id="6" idx="2"/>
            <a:endCxn id="8" idx="0"/>
          </p:cNvCxnSpPr>
          <p:nvPr/>
        </p:nvCxnSpPr>
        <p:spPr bwMode="auto">
          <a:xfrm rot="5400000" flipH="1" flipV="1">
            <a:off x="6096000" y="2819400"/>
            <a:ext cx="533400" cy="3124200"/>
          </a:xfrm>
          <a:prstGeom prst="bentConnector5">
            <a:avLst>
              <a:gd name="adj1" fmla="val -42857"/>
              <a:gd name="adj2" fmla="val 50000"/>
              <a:gd name="adj3" fmla="val 14285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5" idx="2"/>
            <a:endCxn id="8" idx="0"/>
          </p:cNvCxnSpPr>
          <p:nvPr/>
        </p:nvCxnSpPr>
        <p:spPr bwMode="auto">
          <a:xfrm rot="16200000" flipH="1">
            <a:off x="6134100" y="2324100"/>
            <a:ext cx="609600" cy="2971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6" idx="2"/>
            <a:endCxn id="11" idx="0"/>
          </p:cNvCxnSpPr>
          <p:nvPr/>
        </p:nvCxnSpPr>
        <p:spPr bwMode="auto">
          <a:xfrm rot="16200000" flipH="1">
            <a:off x="5715000" y="3733800"/>
            <a:ext cx="990600" cy="2819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5" idx="2"/>
            <a:endCxn id="12" idx="0"/>
          </p:cNvCxnSpPr>
          <p:nvPr/>
        </p:nvCxnSpPr>
        <p:spPr bwMode="auto">
          <a:xfrm rot="5400000">
            <a:off x="3505200" y="2514600"/>
            <a:ext cx="457200" cy="2438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/>
          <p:cNvCxnSpPr>
            <a:stCxn id="5" idx="2"/>
            <a:endCxn id="6" idx="0"/>
          </p:cNvCxnSpPr>
          <p:nvPr/>
        </p:nvCxnSpPr>
        <p:spPr bwMode="auto">
          <a:xfrm rot="5400000">
            <a:off x="4533900" y="3771900"/>
            <a:ext cx="685800" cy="1524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12" idx="2"/>
            <a:endCxn id="10" idx="0"/>
          </p:cNvCxnSpPr>
          <p:nvPr/>
        </p:nvCxnSpPr>
        <p:spPr bwMode="auto">
          <a:xfrm rot="16200000" flipH="1">
            <a:off x="2057400" y="4876800"/>
            <a:ext cx="1143000" cy="228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12" idx="2"/>
            <a:endCxn id="7" idx="0"/>
          </p:cNvCxnSpPr>
          <p:nvPr/>
        </p:nvCxnSpPr>
        <p:spPr bwMode="auto">
          <a:xfrm rot="16200000" flipH="1">
            <a:off x="3124200" y="3810000"/>
            <a:ext cx="762000" cy="1981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hape 48"/>
          <p:cNvCxnSpPr>
            <a:stCxn id="10" idx="2"/>
            <a:endCxn id="6" idx="0"/>
          </p:cNvCxnSpPr>
          <p:nvPr/>
        </p:nvCxnSpPr>
        <p:spPr bwMode="auto">
          <a:xfrm rot="5400000" flipH="1" flipV="1">
            <a:off x="2857500" y="4076700"/>
            <a:ext cx="1828800" cy="2057400"/>
          </a:xfrm>
          <a:prstGeom prst="bentConnector5">
            <a:avLst>
              <a:gd name="adj1" fmla="val -12500"/>
              <a:gd name="adj2" fmla="val 50000"/>
              <a:gd name="adj3" fmla="val 11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hape 50"/>
          <p:cNvCxnSpPr>
            <a:stCxn id="7" idx="2"/>
            <a:endCxn id="11" idx="0"/>
          </p:cNvCxnSpPr>
          <p:nvPr/>
        </p:nvCxnSpPr>
        <p:spPr bwMode="auto">
          <a:xfrm rot="16200000" flipH="1">
            <a:off x="6057900" y="4076700"/>
            <a:ext cx="1588" cy="3124200"/>
          </a:xfrm>
          <a:prstGeom prst="bentConnector5">
            <a:avLst>
              <a:gd name="adj1" fmla="val -14395466"/>
              <a:gd name="adj2" fmla="val 50000"/>
              <a:gd name="adj3" fmla="val 144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5" idx="2"/>
            <a:endCxn id="9" idx="0"/>
          </p:cNvCxnSpPr>
          <p:nvPr/>
        </p:nvCxnSpPr>
        <p:spPr bwMode="auto">
          <a:xfrm rot="16200000" flipH="1">
            <a:off x="5372100" y="3086100"/>
            <a:ext cx="1143000" cy="1981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hape 54"/>
          <p:cNvCxnSpPr>
            <a:stCxn id="9" idx="2"/>
            <a:endCxn id="8" idx="0"/>
          </p:cNvCxnSpPr>
          <p:nvPr/>
        </p:nvCxnSpPr>
        <p:spPr bwMode="auto">
          <a:xfrm rot="5400000" flipH="1" flipV="1">
            <a:off x="6934200" y="4114800"/>
            <a:ext cx="990600" cy="990600"/>
          </a:xfrm>
          <a:prstGeom prst="bentConnector5">
            <a:avLst>
              <a:gd name="adj1" fmla="val -23077"/>
              <a:gd name="adj2" fmla="val 50000"/>
              <a:gd name="adj3" fmla="val 12307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8" idx="2"/>
            <a:endCxn id="10" idx="0"/>
          </p:cNvCxnSpPr>
          <p:nvPr/>
        </p:nvCxnSpPr>
        <p:spPr bwMode="auto">
          <a:xfrm rot="5400000">
            <a:off x="4838700" y="2476500"/>
            <a:ext cx="990600" cy="518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Whatever is needed</a:t>
            </a:r>
          </a:p>
          <a:p>
            <a:pPr lvl="1"/>
            <a:r>
              <a:rPr lang="en-US" dirty="0" smtClean="0"/>
              <a:t>Combination of</a:t>
            </a:r>
          </a:p>
          <a:p>
            <a:pPr lvl="2"/>
            <a:r>
              <a:rPr lang="en-US" dirty="0" smtClean="0"/>
              <a:t>Linear</a:t>
            </a:r>
          </a:p>
          <a:p>
            <a:pPr lvl="2"/>
            <a:r>
              <a:rPr lang="en-US" dirty="0" smtClean="0"/>
              <a:t>Hierarchical</a:t>
            </a:r>
          </a:p>
          <a:p>
            <a:pPr lvl="2"/>
            <a:r>
              <a:rPr lang="en-US" dirty="0" smtClean="0"/>
              <a:t>Hypertextual</a:t>
            </a:r>
          </a:p>
          <a:p>
            <a:pPr lvl="1"/>
            <a:r>
              <a:rPr lang="en-US" dirty="0" smtClean="0"/>
              <a:t>As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Development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Site structures have visual-spatial characteristics two of which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Breadth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Number content pathways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breadth of a Linear site?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breadth of a Hierarchical site?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breadth of a Hypertextual site?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Depth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Number of pages deep in a site structure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depth of a Linear site?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depth of a Hierarchical site?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What is the depth of a Hypertextual site?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Development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One method of communicating the site structure to users is through the use of contextual cues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Outline content for users and help them discern the site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Signals to users: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Where they are in the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Where they have been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Where they can go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en-US" dirty="0" smtClean="0"/>
              <a:t>Developing a Site Structure:</a:t>
            </a:r>
            <a:br>
              <a:rPr lang="en-US" dirty="0" smtClean="0"/>
            </a:br>
            <a:r>
              <a:rPr lang="en-US" dirty="0" smtClean="0"/>
              <a:t>MAPS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Identifying Content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similar content areas</a:t>
            </a:r>
          </a:p>
          <a:p>
            <a:r>
              <a:rPr lang="en-US" dirty="0" smtClean="0"/>
              <a:t>Match navigation to content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Meaningful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Gives the user</a:t>
            </a:r>
          </a:p>
          <a:p>
            <a:pPr lvl="1"/>
            <a:r>
              <a:rPr lang="en-US" dirty="0" smtClean="0"/>
              <a:t>Hint of the function provided</a:t>
            </a:r>
          </a:p>
          <a:p>
            <a:pPr lvl="1"/>
            <a:r>
              <a:rPr lang="en-US" dirty="0" smtClean="0"/>
              <a:t>Hint of site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Site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</a:p>
          <a:p>
            <a:r>
              <a:rPr lang="en-US" dirty="0" smtClean="0"/>
              <a:t>Sequential</a:t>
            </a:r>
          </a:p>
          <a:p>
            <a:r>
              <a:rPr lang="en-US" dirty="0" smtClean="0"/>
              <a:t>Random</a:t>
            </a:r>
          </a:p>
          <a:p>
            <a:r>
              <a:rPr lang="en-US" dirty="0" smtClean="0"/>
              <a:t>Combination</a:t>
            </a:r>
          </a:p>
          <a:p>
            <a:pPr lvl="1"/>
            <a:r>
              <a:rPr lang="en-US" dirty="0" smtClean="0"/>
              <a:t>Customized to current needs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and Revising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Two effective methods of testing site structures are </a:t>
            </a:r>
            <a:r>
              <a:rPr lang="en-US" sz="2400" i="1" dirty="0" smtClean="0"/>
              <a:t>card</a:t>
            </a:r>
            <a:r>
              <a:rPr lang="en-US" sz="2400" dirty="0" smtClean="0"/>
              <a:t> </a:t>
            </a:r>
            <a:r>
              <a:rPr lang="en-US" sz="2400" i="1" dirty="0" smtClean="0"/>
              <a:t>sorts</a:t>
            </a:r>
            <a:r>
              <a:rPr lang="en-US" sz="2400" dirty="0" smtClean="0"/>
              <a:t> and </a:t>
            </a:r>
            <a:r>
              <a:rPr lang="en-US" sz="2400" i="1" dirty="0" smtClean="0"/>
              <a:t>mock-up tests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Card sorts test how the site structure fits users’ perceptions of how information would be organized in the site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Mock-up tests involve creating a skeleton of the site with sample pages that follow the actual blueprint of the site structure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Revising the site structure involves both editing and condensing the arrangement of pages in the structure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process of developing a site structure</a:t>
            </a:r>
          </a:p>
          <a:p>
            <a:pPr eaLnBrk="1" hangingPunct="1"/>
            <a:r>
              <a:rPr lang="en-US" smtClean="0"/>
              <a:t>Identifying and labeling major content areas</a:t>
            </a:r>
          </a:p>
          <a:p>
            <a:pPr eaLnBrk="1" hangingPunct="1"/>
            <a:r>
              <a:rPr lang="en-US" smtClean="0"/>
              <a:t>Typical site structures</a:t>
            </a:r>
          </a:p>
          <a:p>
            <a:pPr eaLnBrk="1" hangingPunct="1"/>
            <a:r>
              <a:rPr lang="en-US" smtClean="0"/>
              <a:t>Techniques for communicating the site structure to users</a:t>
            </a:r>
          </a:p>
          <a:p>
            <a:pPr eaLnBrk="1" hangingPunct="1"/>
            <a:r>
              <a:rPr lang="en-US" smtClean="0"/>
              <a:t>Methods of user-testing and editing site structures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 the </a:t>
            </a:r>
            <a:r>
              <a:rPr lang="en-US" smtClean="0"/>
              <a:t>Site 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testing results</a:t>
            </a:r>
          </a:p>
          <a:p>
            <a:r>
              <a:rPr lang="en-US" dirty="0" smtClean="0"/>
              <a:t>Was the site easily </a:t>
            </a:r>
            <a:r>
              <a:rPr lang="en-US" dirty="0" smtClean="0"/>
              <a:t>navigable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Were paths to get to data too:</a:t>
            </a:r>
          </a:p>
          <a:p>
            <a:pPr lvl="1"/>
            <a:r>
              <a:rPr lang="en-US" dirty="0" smtClean="0"/>
              <a:t>Complex?</a:t>
            </a:r>
          </a:p>
          <a:p>
            <a:pPr lvl="1"/>
            <a:r>
              <a:rPr lang="en-US" dirty="0" smtClean="0"/>
              <a:t>Deep?</a:t>
            </a:r>
          </a:p>
          <a:p>
            <a:pPr lvl="1"/>
            <a:r>
              <a:rPr lang="en-US" dirty="0" smtClean="0"/>
              <a:t>Obscure?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Building an efficient Web presence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Complex task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Need organization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Effort to create the Web site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Pages themselves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Needs to be maintained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None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Developing Site Structures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Site structure development process involves organizing individual Web pages into a whole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Involves establishing relationships between pages and sections of a site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</a:t>
            </a:r>
            <a:r>
              <a:rPr lang="en-US" sz="2800" dirty="0" smtClean="0"/>
              <a:t>rocess of developing a site structure involves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</a:t>
            </a:r>
            <a:r>
              <a:rPr lang="en-US" sz="2400" dirty="0" smtClean="0"/>
              <a:t>abeling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</a:t>
            </a:r>
            <a:r>
              <a:rPr lang="en-US" sz="2400" dirty="0" smtClean="0"/>
              <a:t>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</a:t>
            </a:r>
            <a:r>
              <a:rPr lang="en-US" sz="2400" dirty="0" smtClean="0"/>
              <a:t>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sz="2400" dirty="0" smtClean="0"/>
              <a:t>evising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Analysis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Methods of analysis used to determine major content areas in the site structure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content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visual-spatial analysis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Analysis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A visual-spatial analysis is important for two reasons:  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Measures how well the site structure and related features help users comprehend the organization and layout of the site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Helps identify how a more effective structure can be designed to fit user perception and need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Analysis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Two visual-spatial concepts should be considered in structure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Contextual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i="1" dirty="0" smtClean="0"/>
              <a:t>Wholeness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Development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It is important to select meaningful labels that outline major content areas for users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Four types of labeling schemes are commonly used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Functional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i="1" dirty="0" smtClean="0"/>
              <a:t>Suggest a specific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Metaphorical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i="1" dirty="0" smtClean="0"/>
              <a:t>Suggest an analogy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Topical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i="1" dirty="0" smtClean="0"/>
              <a:t>Organization by subject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User-defined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i="1" dirty="0" smtClean="0"/>
              <a:t>Unique to this site’s needs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Development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Four types of Web structures serve as models for developing 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linear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hierarchical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err="1" smtClean="0"/>
              <a:t>hypertextual</a:t>
            </a:r>
            <a:endParaRPr lang="en-US" sz="28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customized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1"/>
            <a:ext cx="5410199" cy="685800"/>
          </a:xfrm>
        </p:spPr>
        <p:txBody>
          <a:bodyPr/>
          <a:lstStyle/>
          <a:p>
            <a:r>
              <a:rPr lang="en-US" dirty="0" smtClean="0"/>
              <a:t>Content flows one to another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90600" y="3276600"/>
            <a:ext cx="5943600" cy="914400"/>
            <a:chOff x="990600" y="3276600"/>
            <a:chExt cx="5943600" cy="914400"/>
          </a:xfrm>
        </p:grpSpPr>
        <p:sp>
          <p:nvSpPr>
            <p:cNvPr id="5" name="Rectangle 4"/>
            <p:cNvSpPr/>
            <p:nvPr/>
          </p:nvSpPr>
          <p:spPr bwMode="auto">
            <a:xfrm>
              <a:off x="9906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6670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3434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198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>
              <a:stCxn id="5" idx="3"/>
              <a:endCxn id="6" idx="1"/>
            </p:cNvCxnSpPr>
            <p:nvPr/>
          </p:nvCxnSpPr>
          <p:spPr bwMode="auto">
            <a:xfrm>
              <a:off x="19050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5814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52578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2667000" y="5105400"/>
            <a:ext cx="5943600" cy="914400"/>
            <a:chOff x="990600" y="3276600"/>
            <a:chExt cx="5943600" cy="914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9906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6670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3434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019800" y="3276600"/>
              <a:ext cx="9144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5" idx="3"/>
              <a:endCxn id="16" idx="1"/>
            </p:cNvCxnSpPr>
            <p:nvPr/>
          </p:nvCxnSpPr>
          <p:spPr bwMode="auto">
            <a:xfrm>
              <a:off x="19050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35814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5257800" y="3733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3" name="Elbow Connector 22"/>
          <p:cNvCxnSpPr>
            <a:stCxn id="8" idx="3"/>
          </p:cNvCxnSpPr>
          <p:nvPr/>
        </p:nvCxnSpPr>
        <p:spPr bwMode="auto">
          <a:xfrm flipH="1">
            <a:off x="4648200" y="3733800"/>
            <a:ext cx="2286000" cy="914400"/>
          </a:xfrm>
          <a:prstGeom prst="bentConnector3">
            <a:avLst>
              <a:gd name="adj1" fmla="val -1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endCxn id="15" idx="1"/>
          </p:cNvCxnSpPr>
          <p:nvPr/>
        </p:nvCxnSpPr>
        <p:spPr bwMode="auto">
          <a:xfrm rot="10800000" flipV="1">
            <a:off x="2667000" y="4648200"/>
            <a:ext cx="1981200" cy="914400"/>
          </a:xfrm>
          <a:prstGeom prst="bentConnector3">
            <a:avLst>
              <a:gd name="adj1" fmla="val 1115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827</TotalTime>
  <Words>796</Words>
  <Application>Microsoft Office PowerPoint</Application>
  <PresentationFormat>On-screen Show (4:3)</PresentationFormat>
  <Paragraphs>160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Capsules</vt:lpstr>
      <vt:lpstr>Web Development A Visual-Spatial Approach</vt:lpstr>
      <vt:lpstr>Learning Objectives</vt:lpstr>
      <vt:lpstr>Developing Site Structures</vt:lpstr>
      <vt:lpstr>Structure Analysis</vt:lpstr>
      <vt:lpstr>Structure Analysis</vt:lpstr>
      <vt:lpstr>Structure Analysis</vt:lpstr>
      <vt:lpstr>Structure Development</vt:lpstr>
      <vt:lpstr>Structure Development</vt:lpstr>
      <vt:lpstr>Linear</vt:lpstr>
      <vt:lpstr>Hierarchical</vt:lpstr>
      <vt:lpstr>Hypertextual</vt:lpstr>
      <vt:lpstr>Custom</vt:lpstr>
      <vt:lpstr>Structure Development</vt:lpstr>
      <vt:lpstr>Structure Development</vt:lpstr>
      <vt:lpstr>Developing a Site Structure: MAPS</vt:lpstr>
      <vt:lpstr>Analysis and Identifying Content Areas</vt:lpstr>
      <vt:lpstr>Selecting Meaningful Labels</vt:lpstr>
      <vt:lpstr>Defining Site Structures</vt:lpstr>
      <vt:lpstr>Testing and Revising</vt:lpstr>
      <vt:lpstr>Revising the Site Structure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51</cp:revision>
  <dcterms:created xsi:type="dcterms:W3CDTF">2003-08-28T16:54:56Z</dcterms:created>
  <dcterms:modified xsi:type="dcterms:W3CDTF">2012-07-19T17:07:33Z</dcterms:modified>
</cp:coreProperties>
</file>