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3" r:id="rId1"/>
  </p:sldMasterIdLst>
  <p:notesMasterIdLst>
    <p:notesMasterId r:id="rId35"/>
  </p:notes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3" r:id="rId17"/>
    <p:sldId id="271" r:id="rId18"/>
    <p:sldId id="272" r:id="rId19"/>
    <p:sldId id="274" r:id="rId20"/>
    <p:sldId id="275" r:id="rId21"/>
    <p:sldId id="276" r:id="rId22"/>
    <p:sldId id="277" r:id="rId23"/>
    <p:sldId id="278" r:id="rId24"/>
    <p:sldId id="279" r:id="rId25"/>
    <p:sldId id="288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B2B2B2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44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58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29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29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29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C16D8C11-AE61-4D0C-816E-68C0E2AA327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5867400" cy="6858000"/>
            <a:chOff x="0" y="0"/>
            <a:chExt cx="3696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2880" cy="4320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  <p:sp>
          <p:nvSpPr>
            <p:cNvPr id="6" name="AutoShape 4"/>
            <p:cNvSpPr>
              <a:spLocks noChangeArrowheads="1"/>
            </p:cNvSpPr>
            <p:nvPr/>
          </p:nvSpPr>
          <p:spPr bwMode="white">
            <a:xfrm>
              <a:off x="432" y="624"/>
              <a:ext cx="3264" cy="1200"/>
            </a:xfrm>
            <a:prstGeom prst="roundRect">
              <a:avLst>
                <a:gd name="adj" fmla="val 50000"/>
              </a:avLst>
            </a:prstGeom>
            <a:solidFill>
              <a:schemeClr val="bg1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kumimoji="1" lang="en-US" sz="2400">
                <a:latin typeface="Times New Roman" pitchFamily="18" charset="0"/>
              </a:endParaRPr>
            </a:p>
          </p:txBody>
        </p:sp>
      </p:grpSp>
      <p:grpSp>
        <p:nvGrpSpPr>
          <p:cNvPr id="7" name="Group 5"/>
          <p:cNvGrpSpPr>
            <a:grpSpLocks/>
          </p:cNvGrpSpPr>
          <p:nvPr/>
        </p:nvGrpSpPr>
        <p:grpSpPr bwMode="auto">
          <a:xfrm>
            <a:off x="3632200" y="4889500"/>
            <a:ext cx="4876800" cy="319088"/>
            <a:chOff x="2288" y="3080"/>
            <a:chExt cx="3072" cy="201"/>
          </a:xfrm>
        </p:grpSpPr>
        <p:sp>
          <p:nvSpPr>
            <p:cNvPr id="8" name="AutoShape 6"/>
            <p:cNvSpPr>
              <a:spLocks noChangeArrowheads="1"/>
            </p:cNvSpPr>
            <p:nvPr/>
          </p:nvSpPr>
          <p:spPr bwMode="auto">
            <a:xfrm flipH="1">
              <a:off x="2288" y="3080"/>
              <a:ext cx="2914" cy="200"/>
            </a:xfrm>
            <a:prstGeom prst="roundRect">
              <a:avLst>
                <a:gd name="adj" fmla="val 0"/>
              </a:avLst>
            </a:prstGeom>
            <a:solidFill>
              <a:schemeClr val="hlink"/>
            </a:solidFill>
            <a:ln w="9525">
              <a:noFill/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  <p:sp>
          <p:nvSpPr>
            <p:cNvPr id="9" name="AutoShape 7"/>
            <p:cNvSpPr>
              <a:spLocks noChangeArrowheads="1"/>
            </p:cNvSpPr>
            <p:nvPr/>
          </p:nvSpPr>
          <p:spPr bwMode="auto">
            <a:xfrm>
              <a:off x="5196" y="3080"/>
              <a:ext cx="164" cy="201"/>
            </a:xfrm>
            <a:prstGeom prst="flowChartDelay">
              <a:avLst/>
            </a:prstGeom>
            <a:solidFill>
              <a:schemeClr val="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2151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4673600" y="2927350"/>
            <a:ext cx="4013200" cy="1822450"/>
          </a:xfrm>
        </p:spPr>
        <p:txBody>
          <a:bodyPr anchor="b"/>
          <a:lstStyle>
            <a:lvl1pPr marL="0" indent="0">
              <a:buFont typeface="Wingdings" pitchFamily="2" charset="2"/>
              <a:buNone/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1516" name="AutoShape 1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990600"/>
            <a:ext cx="8229600" cy="1905000"/>
          </a:xfrm>
          <a:prstGeom prst="roundRect">
            <a:avLst>
              <a:gd name="adj" fmla="val 50000"/>
            </a:avLst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" name="Date Placeholder 9"/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2438400" y="6248400"/>
            <a:ext cx="2130425" cy="4746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248400"/>
            <a:ext cx="2897188" cy="474663"/>
          </a:xfrm>
        </p:spPr>
        <p:txBody>
          <a:bodyPr/>
          <a:lstStyle>
            <a:lvl1pPr algn="r">
              <a:tabLst/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" name="Slide Number Placeholder 11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76200" y="6248400"/>
            <a:ext cx="587375" cy="4889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26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88644353-395E-4A2D-B3C3-6DAAA62F6C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8E92A1EE-C415-4F35-8FD1-04F028CB3C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762000"/>
            <a:ext cx="1981200" cy="5324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762000"/>
            <a:ext cx="5791200" cy="5324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158EC7A2-68E1-4229-B8B3-74324A4217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38200" y="2362200"/>
            <a:ext cx="7693025" cy="372427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AD477622-EBBA-4E53-A3D8-7F16B53CC55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760913" y="2362200"/>
            <a:ext cx="3770312" cy="17859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760913" y="4300538"/>
            <a:ext cx="3770312" cy="17859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27E88313-20AC-49E6-9E07-D9133C3E96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762000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471C10FE-007F-473A-8276-BE4FF34F46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53624E5F-8FE6-4350-BCF8-2925F236EE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DC210B7C-0CDD-4630-B395-D45DCF9B705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362200"/>
            <a:ext cx="3770313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60913" y="2362200"/>
            <a:ext cx="3770312" cy="37242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DF2B5771-D12B-487B-8F16-E992E358BE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AAC1A631-5E76-4854-ABFF-298B694AC3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229C1B02-4391-4C85-84E4-80B2530773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954FFAEE-003F-4DEC-8D25-DF3F85BD3D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A6AF89C2-1327-41C6-BFF8-F1A9E59F10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36F85401-9FDD-4FB2-AFDC-D7CE50C511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7620000" cy="6858000"/>
            <a:chOff x="0" y="0"/>
            <a:chExt cx="4800" cy="4320"/>
          </a:xfrm>
        </p:grpSpPr>
        <p:grpSp>
          <p:nvGrpSpPr>
            <p:cNvPr id="1030" name="Group 3"/>
            <p:cNvGrpSpPr>
              <a:grpSpLocks/>
            </p:cNvGrpSpPr>
            <p:nvPr userDrawn="1"/>
          </p:nvGrpSpPr>
          <p:grpSpPr bwMode="auto">
            <a:xfrm>
              <a:off x="0" y="0"/>
              <a:ext cx="2016" cy="4320"/>
              <a:chOff x="0" y="0"/>
              <a:chExt cx="2016" cy="4320"/>
            </a:xfrm>
          </p:grpSpPr>
          <p:sp>
            <p:nvSpPr>
              <p:cNvPr id="20484" name="Rectangle 4"/>
              <p:cNvSpPr>
                <a:spLocks noChangeArrowheads="1"/>
              </p:cNvSpPr>
              <p:nvPr userDrawn="1"/>
            </p:nvSpPr>
            <p:spPr bwMode="auto">
              <a:xfrm>
                <a:off x="0" y="0"/>
                <a:ext cx="480" cy="4320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5" name="Freeform 5"/>
              <p:cNvSpPr>
                <a:spLocks/>
              </p:cNvSpPr>
              <p:nvPr userDrawn="1"/>
            </p:nvSpPr>
            <p:spPr bwMode="auto">
              <a:xfrm>
                <a:off x="288" y="0"/>
                <a:ext cx="1728" cy="735"/>
              </a:xfrm>
              <a:custGeom>
                <a:avLst/>
                <a:gdLst/>
                <a:ahLst/>
                <a:cxnLst>
                  <a:cxn ang="0">
                    <a:pos x="1728" y="0"/>
                  </a:cxn>
                  <a:cxn ang="0">
                    <a:pos x="1728" y="480"/>
                  </a:cxn>
                  <a:cxn ang="0">
                    <a:pos x="380" y="482"/>
                  </a:cxn>
                  <a:cxn ang="0">
                    <a:pos x="354" y="480"/>
                  </a:cxn>
                  <a:cxn ang="0">
                    <a:pos x="308" y="489"/>
                  </a:cxn>
                  <a:cxn ang="0">
                    <a:pos x="246" y="531"/>
                  </a:cxn>
                  <a:cxn ang="0">
                    <a:pos x="206" y="597"/>
                  </a:cxn>
                  <a:cxn ang="0">
                    <a:pos x="192" y="666"/>
                  </a:cxn>
                  <a:cxn ang="0">
                    <a:pos x="192" y="735"/>
                  </a:cxn>
                  <a:cxn ang="0">
                    <a:pos x="0" y="735"/>
                  </a:cxn>
                  <a:cxn ang="0">
                    <a:pos x="0" y="480"/>
                  </a:cxn>
                  <a:cxn ang="0">
                    <a:pos x="0" y="0"/>
                  </a:cxn>
                  <a:cxn ang="0">
                    <a:pos x="1728" y="0"/>
                  </a:cxn>
                </a:cxnLst>
                <a:rect l="0" t="0" r="r" b="b"/>
                <a:pathLst>
                  <a:path w="1728" h="735">
                    <a:moveTo>
                      <a:pt x="1728" y="0"/>
                    </a:moveTo>
                    <a:lnTo>
                      <a:pt x="1728" y="480"/>
                    </a:lnTo>
                    <a:lnTo>
                      <a:pt x="380" y="482"/>
                    </a:lnTo>
                    <a:lnTo>
                      <a:pt x="354" y="480"/>
                    </a:lnTo>
                    <a:lnTo>
                      <a:pt x="308" y="489"/>
                    </a:lnTo>
                    <a:cubicBezTo>
                      <a:pt x="290" y="498"/>
                      <a:pt x="263" y="513"/>
                      <a:pt x="246" y="531"/>
                    </a:cubicBezTo>
                    <a:cubicBezTo>
                      <a:pt x="229" y="549"/>
                      <a:pt x="215" y="574"/>
                      <a:pt x="206" y="597"/>
                    </a:cubicBezTo>
                    <a:cubicBezTo>
                      <a:pt x="197" y="620"/>
                      <a:pt x="194" y="643"/>
                      <a:pt x="192" y="666"/>
                    </a:cubicBezTo>
                    <a:lnTo>
                      <a:pt x="192" y="735"/>
                    </a:lnTo>
                    <a:lnTo>
                      <a:pt x="0" y="735"/>
                    </a:lnTo>
                    <a:lnTo>
                      <a:pt x="0" y="480"/>
                    </a:lnTo>
                    <a:lnTo>
                      <a:pt x="0" y="0"/>
                    </a:lnTo>
                    <a:lnTo>
                      <a:pt x="1728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 cap="flat" cmpd="sng">
                <a:noFill/>
                <a:prstDash val="solid"/>
                <a:miter lim="800000"/>
                <a:headEnd type="none" w="med" len="med"/>
                <a:tailEnd type="none" w="med" len="med"/>
              </a:ln>
              <a:effectLst/>
            </p:spPr>
            <p:txBody>
              <a:bodyPr wrap="none"/>
              <a:lstStyle/>
              <a:p>
                <a:pPr>
                  <a:defRPr/>
                </a:pPr>
                <a:endParaRPr lang="en-US"/>
              </a:p>
            </p:txBody>
          </p:sp>
        </p:grpSp>
        <p:grpSp>
          <p:nvGrpSpPr>
            <p:cNvPr id="1031" name="Group 6"/>
            <p:cNvGrpSpPr>
              <a:grpSpLocks/>
            </p:cNvGrpSpPr>
            <p:nvPr/>
          </p:nvGrpSpPr>
          <p:grpSpPr bwMode="auto">
            <a:xfrm>
              <a:off x="144" y="1248"/>
              <a:ext cx="4656" cy="201"/>
              <a:chOff x="144" y="1248"/>
              <a:chExt cx="4656" cy="201"/>
            </a:xfrm>
          </p:grpSpPr>
          <p:sp>
            <p:nvSpPr>
              <p:cNvPr id="20487" name="AutoShape 7"/>
              <p:cNvSpPr>
                <a:spLocks noChangeArrowheads="1"/>
              </p:cNvSpPr>
              <p:nvPr/>
            </p:nvSpPr>
            <p:spPr bwMode="auto">
              <a:xfrm>
                <a:off x="384" y="1248"/>
                <a:ext cx="4416" cy="200"/>
              </a:xfrm>
              <a:prstGeom prst="roundRect">
                <a:avLst>
                  <a:gd name="adj" fmla="val 0"/>
                </a:avLst>
              </a:pr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  <p:sp>
            <p:nvSpPr>
              <p:cNvPr id="20488" name="AutoShape 8"/>
              <p:cNvSpPr>
                <a:spLocks noChangeArrowheads="1"/>
              </p:cNvSpPr>
              <p:nvPr/>
            </p:nvSpPr>
            <p:spPr bwMode="auto">
              <a:xfrm flipH="1">
                <a:off x="144" y="1248"/>
                <a:ext cx="248" cy="201"/>
              </a:xfrm>
              <a:prstGeom prst="flowChartDelay">
                <a:avLst/>
              </a:prstGeom>
              <a:solidFill>
                <a:schemeClr val="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>
                  <a:defRPr/>
                </a:pPr>
                <a:endParaRPr lang="en-US"/>
              </a:p>
            </p:txBody>
          </p:sp>
        </p:grpSp>
      </p:grpSp>
      <p:sp>
        <p:nvSpPr>
          <p:cNvPr id="1027" name="AutoShape 9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762000"/>
            <a:ext cx="7924800" cy="1143000"/>
          </a:xfrm>
          <a:prstGeom prst="roundRect">
            <a:avLst>
              <a:gd name="adj" fmla="val 21667"/>
            </a:avLst>
          </a:pr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2362200"/>
            <a:ext cx="7693025" cy="372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49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38200" y="6248400"/>
            <a:ext cx="7850188" cy="474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tabLst>
                <a:tab pos="7656513" algn="r"/>
              </a:tabLst>
              <a:defRPr sz="800"/>
            </a:lvl1pPr>
          </a:lstStyle>
          <a:p>
            <a:pPr>
              <a:defRPr/>
            </a:pPr>
            <a:r>
              <a:rPr lang="en-US"/>
              <a:t>ITIS 2300  8/24/2003 7:57 PM	</a:t>
            </a:r>
            <a:fld id="{67DC7626-F3AD-4E5C-A41C-5A2FEFED8E9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24" r:id="rId2"/>
    <p:sldLayoutId id="2147483725" r:id="rId3"/>
    <p:sldLayoutId id="2147483726" r:id="rId4"/>
    <p:sldLayoutId id="2147483727" r:id="rId5"/>
    <p:sldLayoutId id="2147483728" r:id="rId6"/>
    <p:sldLayoutId id="2147483729" r:id="rId7"/>
    <p:sldLayoutId id="2147483730" r:id="rId8"/>
    <p:sldLayoutId id="2147483731" r:id="rId9"/>
    <p:sldLayoutId id="2147483732" r:id="rId10"/>
    <p:sldLayoutId id="2147483733" r:id="rId11"/>
    <p:sldLayoutId id="2147483734" r:id="rId12"/>
    <p:sldLayoutId id="2147483735" r:id="rId13"/>
    <p:sldLayoutId id="2147483736" r:id="rId14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6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7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8000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l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3schools.com/browsers/browsers_stats.asp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mw.com/com/en/index_highend.html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3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2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lengel.net/ali/crs_imovie/imovieh.html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hyperlink" Target="http://ge.com/en" TargetMode="External"/><Relationship Id="rId2" Type="http://schemas.openxmlformats.org/officeDocument/2006/relationships/hyperlink" Target="http://www.nike.com/main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nascar.com/" TargetMode="External"/><Relationship Id="rId5" Type="http://schemas.openxmlformats.org/officeDocument/2006/relationships/hyperlink" Target="http://www.ibm.com/us/" TargetMode="External"/><Relationship Id="rId4" Type="http://schemas.openxmlformats.org/officeDocument/2006/relationships/hyperlink" Target="http://www.fordvehicles.com/index.asp?bhcp=1" TargetMode="Externa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sa.gov/home/index.html?skipIntro=1" TargetMode="External"/><Relationship Id="rId2" Type="http://schemas.openxmlformats.org/officeDocument/2006/relationships/hyperlink" Target="http://www.redorbit.com/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Web Wizard’s Guide to Web Design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Chapter 2</a:t>
            </a:r>
          </a:p>
          <a:p>
            <a:pPr eaLnBrk="1" hangingPunct="1"/>
            <a:r>
              <a:rPr lang="en-US" smtClean="0"/>
              <a:t>Designing Display and Navigation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Watching and Listening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114800"/>
          </a:xfrm>
        </p:spPr>
        <p:txBody>
          <a:bodyPr/>
          <a:lstStyle/>
          <a:p>
            <a:pPr eaLnBrk="1" hangingPunct="1"/>
            <a:r>
              <a:rPr lang="en-US" sz="2400" smtClean="0"/>
              <a:t>Screens are </a:t>
            </a:r>
            <a:r>
              <a:rPr lang="en-US" sz="2400" u="sng" smtClean="0"/>
              <a:t>not</a:t>
            </a:r>
            <a:r>
              <a:rPr lang="en-US" sz="2400" smtClean="0"/>
              <a:t> radios or televisions</a:t>
            </a:r>
          </a:p>
          <a:p>
            <a:pPr eaLnBrk="1" hangingPunct="1"/>
            <a:r>
              <a:rPr lang="en-US" sz="2400" smtClean="0"/>
              <a:t>May disturb others</a:t>
            </a:r>
          </a:p>
          <a:p>
            <a:pPr eaLnBrk="1" hangingPunct="1"/>
            <a:r>
              <a:rPr lang="en-US" sz="2400" smtClean="0"/>
              <a:t>Users want more control</a:t>
            </a:r>
          </a:p>
          <a:p>
            <a:pPr eaLnBrk="1" hangingPunct="1"/>
            <a:r>
              <a:rPr lang="en-US" sz="2400" smtClean="0"/>
              <a:t>Embedded or not?</a:t>
            </a:r>
          </a:p>
          <a:p>
            <a:pPr lvl="1" eaLnBrk="1" hangingPunct="1"/>
            <a:r>
              <a:rPr lang="en-US" sz="2000" smtClean="0"/>
              <a:t>Fully embedded: user has no control</a:t>
            </a:r>
          </a:p>
          <a:p>
            <a:pPr lvl="1" eaLnBrk="1" hangingPunct="1"/>
            <a:r>
              <a:rPr lang="en-US" sz="2000" smtClean="0"/>
              <a:t>Embedded with user controls</a:t>
            </a:r>
          </a:p>
          <a:p>
            <a:pPr lvl="1" eaLnBrk="1" hangingPunct="1"/>
            <a:r>
              <a:rPr lang="en-US" sz="2000" smtClean="0"/>
              <a:t>Separate window, user controls</a:t>
            </a:r>
          </a:p>
          <a:p>
            <a:pPr eaLnBrk="1" hangingPunct="1"/>
            <a:r>
              <a:rPr lang="en-US" sz="2400" smtClean="0"/>
              <a:t>Limited in size and quality</a:t>
            </a:r>
          </a:p>
          <a:p>
            <a:pPr eaLnBrk="1" hangingPunct="1"/>
            <a:r>
              <a:rPr lang="en-US" sz="2400" smtClean="0"/>
              <a:t>Does the sound/video advance the purpose of the site?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 and Lists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How should information be presented?</a:t>
            </a:r>
          </a:p>
          <a:p>
            <a:pPr lvl="1" eaLnBrk="1" hangingPunct="1"/>
            <a:r>
              <a:rPr lang="en-US" smtClean="0"/>
              <a:t>Plain text</a:t>
            </a:r>
          </a:p>
          <a:p>
            <a:pPr lvl="1" eaLnBrk="1" hangingPunct="1"/>
            <a:r>
              <a:rPr lang="en-US" smtClean="0"/>
              <a:t>Bulleted lists</a:t>
            </a:r>
          </a:p>
          <a:p>
            <a:pPr lvl="1" eaLnBrk="1" hangingPunct="1"/>
            <a:r>
              <a:rPr lang="en-US" smtClean="0"/>
              <a:t>Numbered lists</a:t>
            </a:r>
          </a:p>
          <a:p>
            <a:pPr lvl="1" eaLnBrk="1" hangingPunct="1"/>
            <a:r>
              <a:rPr lang="en-US" smtClean="0"/>
              <a:t>Tables (rows and columns)</a:t>
            </a:r>
          </a:p>
          <a:p>
            <a:pPr eaLnBrk="1" hangingPunct="1"/>
            <a:r>
              <a:rPr lang="en-US" smtClean="0"/>
              <a:t>Use tables to compare information in two dimensions</a:t>
            </a:r>
          </a:p>
          <a:p>
            <a:pPr lvl="1" eaLnBrk="1" hangingPunct="1"/>
            <a:r>
              <a:rPr lang="en-US" smtClean="0"/>
              <a:t>Models &amp; features of products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Tables and Lists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3434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Restricted screen width (from book):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Most screens are 800 pixels wide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2006 update: 1024-1280 pixels wide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2008 update: wide panels becoming common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1440x900</a:t>
            </a:r>
          </a:p>
          <a:p>
            <a:pPr lvl="3" eaLnBrk="1" hangingPunct="1">
              <a:lnSpc>
                <a:spcPct val="90000"/>
              </a:lnSpc>
            </a:pPr>
            <a:r>
              <a:rPr lang="en-US" dirty="0" smtClean="0"/>
              <a:t>1680x1050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solidFill>
                  <a:srgbClr val="FF0000"/>
                </a:solidFill>
              </a:rPr>
              <a:t>- 300</a:t>
            </a:r>
            <a:r>
              <a:rPr lang="en-US" dirty="0" smtClean="0"/>
              <a:t> pixels for borders, scrollbars, and navigation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500 pixels left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100 characters of 12-pt text.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Latest data: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2"/>
              </a:rPr>
              <a:t>Browser Statistics</a:t>
            </a:r>
            <a:endParaRPr lang="en-US" dirty="0" smtClean="0"/>
          </a:p>
          <a:p>
            <a:pPr lvl="1" eaLnBrk="1" hangingPunct="1">
              <a:lnSpc>
                <a:spcPct val="90000"/>
              </a:lnSpc>
            </a:pPr>
            <a:r>
              <a:rPr lang="en-US" dirty="0" smtClean="0"/>
              <a:t>Has Browser, OS, and Screen Resolution Stats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dirty="0" smtClean="0"/>
              <a:t>Watch if source has an agenda!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Through the Site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Unlike books, magazines, &amp; newspapers, there is no common Web format to specify:</a:t>
            </a:r>
          </a:p>
          <a:p>
            <a:pPr lvl="1" eaLnBrk="1" hangingPunct="1"/>
            <a:r>
              <a:rPr lang="en-US" smtClean="0"/>
              <a:t>Whose site am I looking at?</a:t>
            </a:r>
          </a:p>
          <a:p>
            <a:pPr lvl="1" eaLnBrk="1" hangingPunct="1"/>
            <a:r>
              <a:rPr lang="en-US" smtClean="0"/>
              <a:t>Where am I within the site?</a:t>
            </a:r>
          </a:p>
          <a:p>
            <a:pPr lvl="1" eaLnBrk="1" hangingPunct="1"/>
            <a:r>
              <a:rPr lang="en-US" smtClean="0"/>
              <a:t>What else is available from this site?</a:t>
            </a:r>
          </a:p>
          <a:p>
            <a:pPr lvl="1" eaLnBrk="1" hangingPunct="1"/>
            <a:r>
              <a:rPr lang="en-US" u="sng" smtClean="0"/>
              <a:t>Where</a:t>
            </a:r>
            <a:r>
              <a:rPr lang="en-US" smtClean="0"/>
              <a:t> should I go next?</a:t>
            </a:r>
          </a:p>
          <a:p>
            <a:pPr lvl="1" eaLnBrk="1" hangingPunct="1"/>
            <a:r>
              <a:rPr lang="en-US" u="sng" smtClean="0"/>
              <a:t>How</a:t>
            </a:r>
            <a:r>
              <a:rPr lang="en-US" smtClean="0"/>
              <a:t> do I get there?</a:t>
            </a:r>
          </a:p>
          <a:p>
            <a:pPr lvl="1" eaLnBrk="1" hangingPunct="1"/>
            <a:r>
              <a:rPr lang="en-US" smtClean="0"/>
              <a:t>How do I find whatever I’m looking for?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Through the Site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>
                <a:hlinkClick r:id="rId2"/>
              </a:rPr>
              <a:t>BMW</a:t>
            </a:r>
            <a:r>
              <a:rPr lang="en-US" dirty="0" smtClean="0"/>
              <a:t> – good navigation?</a:t>
            </a:r>
          </a:p>
          <a:p>
            <a:pPr eaLnBrk="1" hangingPunct="1"/>
            <a:r>
              <a:rPr lang="en-US" dirty="0" smtClean="0"/>
              <a:t>Did the BMW site:</a:t>
            </a:r>
          </a:p>
          <a:p>
            <a:pPr lvl="1" eaLnBrk="1" hangingPunct="1"/>
            <a:r>
              <a:rPr lang="en-US" dirty="0" smtClean="0"/>
              <a:t>Answer all the questions?</a:t>
            </a:r>
          </a:p>
          <a:p>
            <a:pPr lvl="1" eaLnBrk="1" hangingPunct="1"/>
            <a:r>
              <a:rPr lang="en-US" dirty="0" smtClean="0"/>
              <a:t>Without using too much space?</a:t>
            </a:r>
          </a:p>
          <a:p>
            <a:pPr lvl="1" eaLnBrk="1" hangingPunct="1"/>
            <a:r>
              <a:rPr lang="en-US" dirty="0" smtClean="0"/>
              <a:t>In the simplest manner?</a:t>
            </a:r>
          </a:p>
          <a:p>
            <a:pPr lvl="1" eaLnBrk="1" hangingPunct="1"/>
            <a:r>
              <a:rPr lang="en-US" dirty="0" smtClean="0"/>
              <a:t>Without distracting from the main site content?</a:t>
            </a:r>
          </a:p>
          <a:p>
            <a:pPr eaLnBrk="1" hangingPunct="1"/>
            <a:r>
              <a:rPr lang="en-US" dirty="0" smtClean="0"/>
              <a:t>Navigation should be consistent across whole site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Through the Site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Why is site identification important?</a:t>
            </a:r>
          </a:p>
          <a:p>
            <a:pPr eaLnBrk="1" hangingPunct="1"/>
            <a:r>
              <a:rPr lang="en-US" smtClean="0"/>
              <a:t>How is it accomplished?</a:t>
            </a:r>
          </a:p>
          <a:p>
            <a:pPr lvl="1" eaLnBrk="1" hangingPunct="1"/>
            <a:r>
              <a:rPr lang="en-US" smtClean="0"/>
              <a:t>Text (name of organization)</a:t>
            </a:r>
          </a:p>
          <a:p>
            <a:pPr lvl="1" eaLnBrk="1" hangingPunct="1"/>
            <a:r>
              <a:rPr lang="en-US" smtClean="0"/>
              <a:t>Logo (graphic)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 descr="Wachovi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l="29924" r="-1482" b="-27884"/>
          <a:stretch>
            <a:fillRect/>
          </a:stretch>
        </p:blipFill>
        <p:spPr>
          <a:xfrm>
            <a:off x="2286000" y="1143000"/>
            <a:ext cx="4191000" cy="1504950"/>
          </a:xfrm>
          <a:noFill/>
        </p:spPr>
      </p:pic>
      <p:pic>
        <p:nvPicPr>
          <p:cNvPr id="18435" name="Picture 5" descr="BofA"/>
          <p:cNvPicPr>
            <a:picLocks noGrp="1" noChangeAspect="1" noChangeArrowheads="1"/>
          </p:cNvPicPr>
          <p:nvPr>
            <p:ph sz="quarter" idx="3"/>
          </p:nvPr>
        </p:nvPicPr>
        <p:blipFill>
          <a:blip r:embed="rId3" cstate="print"/>
          <a:srcRect l="3612" t="17108" r="28442" b="43442"/>
          <a:stretch>
            <a:fillRect/>
          </a:stretch>
        </p:blipFill>
        <p:spPr>
          <a:xfrm>
            <a:off x="1828800" y="4572000"/>
            <a:ext cx="5257800" cy="855663"/>
          </a:xfrm>
          <a:noFill/>
        </p:spPr>
      </p:pic>
      <p:pic>
        <p:nvPicPr>
          <p:cNvPr id="18436" name="Picture 9" descr="Panthers2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4" cstate="print"/>
          <a:srcRect l="21875" t="20042" r="23958" b="5846"/>
          <a:stretch>
            <a:fillRect/>
          </a:stretch>
        </p:blipFill>
        <p:spPr>
          <a:xfrm>
            <a:off x="1676400" y="3124200"/>
            <a:ext cx="5791200" cy="823913"/>
          </a:xfr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4" descr="Wachovia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print"/>
          <a:srcRect r="70000" b="-27884"/>
          <a:stretch>
            <a:fillRect/>
          </a:stretch>
        </p:blipFill>
        <p:spPr>
          <a:xfrm>
            <a:off x="2590800" y="0"/>
            <a:ext cx="3657600" cy="3132138"/>
          </a:xfrm>
          <a:noFill/>
        </p:spPr>
      </p:pic>
      <p:pic>
        <p:nvPicPr>
          <p:cNvPr id="19459" name="Picture 6" descr="Panther"/>
          <p:cNvPicPr>
            <a:picLocks noGrp="1" noChangeAspect="1" noChangeArrowheads="1"/>
          </p:cNvPicPr>
          <p:nvPr>
            <p:ph sz="quarter" idx="2"/>
          </p:nvPr>
        </p:nvPicPr>
        <p:blipFill>
          <a:blip r:embed="rId3" cstate="print"/>
          <a:srcRect l="-3412" t="12277" r="1067" b="73401"/>
          <a:stretch>
            <a:fillRect/>
          </a:stretch>
        </p:blipFill>
        <p:spPr>
          <a:xfrm>
            <a:off x="3581400" y="2819400"/>
            <a:ext cx="1914525" cy="1785938"/>
          </a:xfrm>
          <a:noFill/>
        </p:spPr>
      </p:pic>
      <p:grpSp>
        <p:nvGrpSpPr>
          <p:cNvPr id="19460" name="Group 14"/>
          <p:cNvGrpSpPr>
            <a:grpSpLocks/>
          </p:cNvGrpSpPr>
          <p:nvPr/>
        </p:nvGrpSpPr>
        <p:grpSpPr bwMode="auto">
          <a:xfrm>
            <a:off x="2590800" y="4800600"/>
            <a:ext cx="3870325" cy="1830388"/>
            <a:chOff x="1920" y="2448"/>
            <a:chExt cx="2438" cy="1153"/>
          </a:xfrm>
        </p:grpSpPr>
        <p:pic>
          <p:nvPicPr>
            <p:cNvPr id="19461" name="Picture 9" descr="BofA"/>
            <p:cNvPicPr>
              <a:picLocks noChangeAspect="1" noChangeArrowheads="1"/>
            </p:cNvPicPr>
            <p:nvPr/>
          </p:nvPicPr>
          <p:blipFill>
            <a:blip r:embed="rId4" cstate="print"/>
            <a:srcRect l="65051" t="38968"/>
            <a:stretch>
              <a:fillRect/>
            </a:stretch>
          </p:blipFill>
          <p:spPr bwMode="auto">
            <a:xfrm>
              <a:off x="1968" y="2496"/>
              <a:ext cx="2256" cy="110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9462" name="Rectangle 12"/>
            <p:cNvSpPr>
              <a:spLocks noChangeArrowheads="1"/>
            </p:cNvSpPr>
            <p:nvPr/>
          </p:nvSpPr>
          <p:spPr bwMode="auto">
            <a:xfrm>
              <a:off x="1920" y="2448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463" name="Rectangle 13"/>
            <p:cNvSpPr>
              <a:spLocks noChangeArrowheads="1"/>
            </p:cNvSpPr>
            <p:nvPr/>
          </p:nvSpPr>
          <p:spPr bwMode="auto">
            <a:xfrm>
              <a:off x="3974" y="3072"/>
              <a:ext cx="384" cy="336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bg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Through the Site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visual theme</a:t>
            </a:r>
          </a:p>
          <a:p>
            <a:pPr lvl="1" eaLnBrk="1" hangingPunct="1"/>
            <a:r>
              <a:rPr lang="en-US" smtClean="0"/>
              <a:t>Identifies</a:t>
            </a:r>
          </a:p>
          <a:p>
            <a:pPr lvl="1" eaLnBrk="1" hangingPunct="1"/>
            <a:r>
              <a:rPr lang="en-US" smtClean="0"/>
              <a:t>Reinforces</a:t>
            </a:r>
          </a:p>
          <a:p>
            <a:pPr eaLnBrk="1" hangingPunct="1"/>
            <a:r>
              <a:rPr lang="en-US" smtClean="0"/>
              <a:t>Balance:</a:t>
            </a:r>
          </a:p>
          <a:p>
            <a:pPr lvl="1" eaLnBrk="1" hangingPunct="1"/>
            <a:r>
              <a:rPr lang="en-US" smtClean="0"/>
              <a:t>Content</a:t>
            </a:r>
          </a:p>
          <a:p>
            <a:pPr lvl="1" eaLnBrk="1" hangingPunct="1"/>
            <a:r>
              <a:rPr lang="en-US" smtClean="0"/>
              <a:t>Navigation</a:t>
            </a:r>
          </a:p>
          <a:p>
            <a:pPr lvl="1" eaLnBrk="1" hangingPunct="1"/>
            <a:r>
              <a:rPr lang="en-US" smtClean="0"/>
              <a:t>Organization 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Through the Site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“Place” within books, magazines, movies</a:t>
            </a:r>
          </a:p>
          <a:p>
            <a:pPr lvl="1" eaLnBrk="1" hangingPunct="1"/>
            <a:r>
              <a:rPr lang="en-US" smtClean="0"/>
              <a:t>Intuitive</a:t>
            </a:r>
          </a:p>
          <a:p>
            <a:pPr lvl="1" eaLnBrk="1" hangingPunct="1"/>
            <a:r>
              <a:rPr lang="en-US" smtClean="0"/>
              <a:t>Familiar</a:t>
            </a:r>
          </a:p>
          <a:p>
            <a:pPr eaLnBrk="1" hangingPunct="1"/>
            <a:r>
              <a:rPr lang="en-US" smtClean="0"/>
              <a:t>Place within Web sites?</a:t>
            </a:r>
          </a:p>
          <a:p>
            <a:pPr lvl="1" eaLnBrk="1" hangingPunct="1"/>
            <a:r>
              <a:rPr lang="en-US" smtClean="0"/>
              <a:t>Menus</a:t>
            </a:r>
          </a:p>
          <a:p>
            <a:pPr lvl="2" eaLnBrk="1" hangingPunct="1"/>
            <a:r>
              <a:rPr lang="en-US" smtClean="0"/>
              <a:t>Horizontal</a:t>
            </a:r>
          </a:p>
          <a:p>
            <a:pPr lvl="2" eaLnBrk="1" hangingPunct="1"/>
            <a:r>
              <a:rPr lang="en-US" smtClean="0"/>
              <a:t>Vertical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r" eaLnBrk="1" hangingPunct="1">
              <a:buFont typeface="Wingdings" pitchFamily="2" charset="2"/>
              <a:buNone/>
            </a:pPr>
            <a:r>
              <a:rPr lang="en-US" sz="2800" dirty="0" smtClean="0"/>
              <a:t>“A well-designed Web site doesn’t just look good; it also works well.” </a:t>
            </a:r>
            <a:r>
              <a:rPr lang="en-US" sz="1100" dirty="0" smtClean="0"/>
              <a:t>- WWG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Through the Site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/>
            <a:r>
              <a:rPr lang="en-US" smtClean="0"/>
              <a:t>Menus:</a:t>
            </a:r>
          </a:p>
          <a:p>
            <a:pPr lvl="1" eaLnBrk="1" hangingPunct="1"/>
            <a:r>
              <a:rPr lang="en-US" smtClean="0"/>
              <a:t>Provide means of navigation</a:t>
            </a:r>
          </a:p>
          <a:p>
            <a:pPr lvl="1" eaLnBrk="1" hangingPunct="1"/>
            <a:r>
              <a:rPr lang="en-US" smtClean="0"/>
              <a:t>Show site organization</a:t>
            </a:r>
          </a:p>
          <a:p>
            <a:pPr lvl="1" eaLnBrk="1" hangingPunct="1"/>
            <a:r>
              <a:rPr lang="en-US" smtClean="0"/>
              <a:t>Indicate current location</a:t>
            </a:r>
          </a:p>
          <a:p>
            <a:pPr eaLnBrk="1" hangingPunct="1"/>
            <a:r>
              <a:rPr lang="en-US" smtClean="0"/>
              <a:t>Keep size small, content short</a:t>
            </a:r>
          </a:p>
          <a:p>
            <a:pPr eaLnBrk="1" hangingPunct="1"/>
            <a:r>
              <a:rPr lang="en-US" smtClean="0"/>
              <a:t>Not every page </a:t>
            </a:r>
            <a:r>
              <a:rPr lang="en-US" u="sng" smtClean="0"/>
              <a:t>needs</a:t>
            </a:r>
            <a:r>
              <a:rPr lang="en-US" smtClean="0"/>
              <a:t> a menu</a:t>
            </a:r>
          </a:p>
          <a:p>
            <a:pPr eaLnBrk="1" hangingPunct="1"/>
            <a:r>
              <a:rPr lang="en-US" smtClean="0"/>
              <a:t>Keep style consistent throughout site</a:t>
            </a:r>
          </a:p>
          <a:p>
            <a:pPr eaLnBrk="1" hangingPunct="1"/>
            <a:r>
              <a:rPr lang="en-US" smtClean="0"/>
              <a:t>Site maps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Through the Site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endParaRPr lang="en-US" sz="2400" smtClean="0"/>
          </a:p>
          <a:p>
            <a:pPr eaLnBrk="1" hangingPunct="1"/>
            <a:r>
              <a:rPr lang="en-US" sz="2400" smtClean="0"/>
              <a:t>Cascading titles (“breadcrumbs”)</a:t>
            </a:r>
          </a:p>
        </p:txBody>
      </p:sp>
      <p:pic>
        <p:nvPicPr>
          <p:cNvPr id="26628" name="Picture 4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 r="47479" b="55182"/>
          <a:stretch>
            <a:fillRect/>
          </a:stretch>
        </p:blipFill>
        <p:spPr>
          <a:xfrm>
            <a:off x="3581400" y="2743200"/>
            <a:ext cx="5105400" cy="3267075"/>
          </a:xfrm>
          <a:noFill/>
        </p:spPr>
      </p:pic>
      <p:sp>
        <p:nvSpPr>
          <p:cNvPr id="72710" name="Rectangle 6"/>
          <p:cNvSpPr>
            <a:spLocks noChangeArrowheads="1"/>
          </p:cNvSpPr>
          <p:nvPr/>
        </p:nvSpPr>
        <p:spPr bwMode="auto">
          <a:xfrm>
            <a:off x="5073650" y="3810000"/>
            <a:ext cx="2590800" cy="3048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1000"/>
                                        <p:tgtEl>
                                          <p:spTgt spid="72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7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7200" dirty="0" smtClean="0">
                <a:solidFill>
                  <a:srgbClr val="FF0000"/>
                </a:solidFill>
              </a:rPr>
              <a:t>Resume 2/10</a:t>
            </a:r>
            <a:endParaRPr lang="en-US" sz="7200" dirty="0">
              <a:solidFill>
                <a:srgbClr val="FF0000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Through the Site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Pop-up menus – </a:t>
            </a:r>
            <a:r>
              <a:rPr lang="en-US" dirty="0" smtClean="0">
                <a:hlinkClick r:id="rId2"/>
              </a:rPr>
              <a:t>iMovie101</a:t>
            </a:r>
            <a:endParaRPr lang="en-US" dirty="0" smtClean="0"/>
          </a:p>
          <a:p>
            <a:pPr eaLnBrk="1" hangingPunct="1"/>
            <a:r>
              <a:rPr lang="en-US" dirty="0" smtClean="0"/>
              <a:t>Answers two key questions:</a:t>
            </a:r>
          </a:p>
          <a:p>
            <a:pPr lvl="1" eaLnBrk="1" hangingPunct="1"/>
            <a:r>
              <a:rPr lang="en-US" dirty="0" smtClean="0"/>
              <a:t>What else is available?</a:t>
            </a:r>
          </a:p>
          <a:p>
            <a:pPr lvl="1" eaLnBrk="1" hangingPunct="1"/>
            <a:r>
              <a:rPr lang="en-US" dirty="0" smtClean="0"/>
              <a:t>Where do I go next?</a:t>
            </a:r>
          </a:p>
          <a:p>
            <a:pPr eaLnBrk="1" hangingPunct="1"/>
            <a:r>
              <a:rPr lang="en-US" dirty="0" smtClean="0"/>
              <a:t>Above the scroll!</a:t>
            </a:r>
          </a:p>
          <a:p>
            <a:pPr eaLnBrk="1" hangingPunct="1"/>
            <a:r>
              <a:rPr lang="en-US" dirty="0" smtClean="0"/>
              <a:t>Keyword search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67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5781" name="Rectangle 5"/>
          <p:cNvSpPr>
            <a:spLocks noChangeArrowheads="1"/>
          </p:cNvSpPr>
          <p:nvPr/>
        </p:nvSpPr>
        <p:spPr bwMode="auto">
          <a:xfrm>
            <a:off x="1584325" y="4603750"/>
            <a:ext cx="1447800" cy="762000"/>
          </a:xfrm>
          <a:prstGeom prst="rect">
            <a:avLst/>
          </a:prstGeom>
          <a:noFill/>
          <a:ln w="2857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57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81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Navigation Through the Site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Don’t have to provide every navigation aid to every user on every page</a:t>
            </a:r>
          </a:p>
          <a:p>
            <a:pPr eaLnBrk="1" hangingPunct="1"/>
            <a:r>
              <a:rPr lang="en-US" smtClean="0"/>
              <a:t>Arrange aids so they:</a:t>
            </a:r>
          </a:p>
          <a:p>
            <a:pPr lvl="1" eaLnBrk="1" hangingPunct="1"/>
            <a:r>
              <a:rPr lang="en-US" smtClean="0"/>
              <a:t>Obvious</a:t>
            </a:r>
          </a:p>
          <a:p>
            <a:pPr lvl="1" eaLnBrk="1" hangingPunct="1"/>
            <a:r>
              <a:rPr lang="en-US" smtClean="0"/>
              <a:t>Consistent</a:t>
            </a:r>
          </a:p>
          <a:p>
            <a:pPr lvl="1" eaLnBrk="1" hangingPunct="1"/>
            <a:r>
              <a:rPr lang="en-US" smtClean="0"/>
              <a:t>Easy to use</a:t>
            </a:r>
          </a:p>
          <a:p>
            <a:pPr lvl="1" eaLnBrk="1" hangingPunct="1"/>
            <a:r>
              <a:rPr lang="en-US" smtClean="0"/>
              <a:t>Take up as little “floor space” as possible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Feedback and Interaction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Internet is two-way</a:t>
            </a:r>
          </a:p>
          <a:p>
            <a:pPr eaLnBrk="1" hangingPunct="1"/>
            <a:r>
              <a:rPr lang="en-US" smtClean="0"/>
              <a:t>State interactivity goals in site’s purpose</a:t>
            </a:r>
          </a:p>
          <a:p>
            <a:pPr eaLnBrk="1" hangingPunct="1"/>
            <a:r>
              <a:rPr lang="en-US" smtClean="0"/>
              <a:t>Is collecting user information important?</a:t>
            </a:r>
          </a:p>
          <a:p>
            <a:pPr lvl="1" eaLnBrk="1" hangingPunct="1"/>
            <a:r>
              <a:rPr lang="en-US" smtClean="0"/>
              <a:t>Explicit (user is aware)</a:t>
            </a:r>
          </a:p>
          <a:p>
            <a:pPr lvl="2" eaLnBrk="1" hangingPunct="1"/>
            <a:r>
              <a:rPr lang="en-US" smtClean="0"/>
              <a:t>Must allocate space on page(s)</a:t>
            </a:r>
          </a:p>
          <a:p>
            <a:pPr lvl="2" eaLnBrk="1" hangingPunct="1"/>
            <a:r>
              <a:rPr lang="en-US" smtClean="0"/>
              <a:t>Provide functionality (error checking, other)</a:t>
            </a:r>
          </a:p>
          <a:p>
            <a:pPr lvl="1" eaLnBrk="1" hangingPunct="1"/>
            <a:r>
              <a:rPr lang="en-US" smtClean="0"/>
              <a:t>Implicit (user is </a:t>
            </a:r>
            <a:r>
              <a:rPr lang="en-US" u="sng" smtClean="0"/>
              <a:t>not</a:t>
            </a:r>
            <a:r>
              <a:rPr lang="en-US" smtClean="0"/>
              <a:t> aware)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Introduction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Remember: form follows function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Base site design on what users need to </a:t>
            </a:r>
            <a:r>
              <a:rPr lang="en-US" u="sng" smtClean="0"/>
              <a:t>do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Functionality common to most Web sites: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Display of information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Navigation through the site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Choosing &amp; finding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Feedback &amp; interaction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Communicating the organization’s identity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Feedback and Interaction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/>
            <a:r>
              <a:rPr lang="en-US" smtClean="0"/>
              <a:t>Methods of interactivity</a:t>
            </a:r>
          </a:p>
          <a:p>
            <a:pPr lvl="1" eaLnBrk="1" hangingPunct="1"/>
            <a:r>
              <a:rPr lang="en-US" smtClean="0"/>
              <a:t>Forms (what information will be collected?)</a:t>
            </a:r>
          </a:p>
          <a:p>
            <a:pPr lvl="1" eaLnBrk="1" hangingPunct="1"/>
            <a:r>
              <a:rPr lang="en-US" smtClean="0"/>
              <a:t>Discussion boards</a:t>
            </a:r>
          </a:p>
          <a:p>
            <a:pPr lvl="2" eaLnBrk="1" hangingPunct="1"/>
            <a:r>
              <a:rPr lang="en-US" smtClean="0"/>
              <a:t>Asynchronous</a:t>
            </a:r>
          </a:p>
          <a:p>
            <a:pPr lvl="1" eaLnBrk="1" hangingPunct="1"/>
            <a:r>
              <a:rPr lang="en-US" smtClean="0"/>
              <a:t>Chat rooms</a:t>
            </a:r>
          </a:p>
          <a:p>
            <a:pPr lvl="2" eaLnBrk="1" hangingPunct="1"/>
            <a:r>
              <a:rPr lang="en-US" smtClean="0"/>
              <a:t>Synchronous</a:t>
            </a:r>
          </a:p>
          <a:p>
            <a:pPr eaLnBrk="1" hangingPunct="1"/>
            <a:r>
              <a:rPr lang="en-US" smtClean="0"/>
              <a:t>At early design stages just decide which forms are appropriate and support the site’s purpose(s).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Organizational Identity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dirty="0" smtClean="0"/>
              <a:t>Visual identity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Symbol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2"/>
              </a:rPr>
              <a:t>Nike</a:t>
            </a:r>
            <a:r>
              <a:rPr lang="en-US" dirty="0" smtClean="0"/>
              <a:t> swoosh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3"/>
              </a:rPr>
              <a:t>GE</a:t>
            </a:r>
            <a:r>
              <a:rPr lang="en-US" dirty="0" smtClean="0"/>
              <a:t> symbol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4"/>
              </a:rPr>
              <a:t>Ford</a:t>
            </a:r>
            <a:r>
              <a:rPr lang="en-US" dirty="0" smtClean="0"/>
              <a:t> oval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Color (</a:t>
            </a:r>
            <a:r>
              <a:rPr lang="en-US" dirty="0" smtClean="0">
                <a:hlinkClick r:id="rId5"/>
              </a:rPr>
              <a:t>IBM</a:t>
            </a:r>
            <a:r>
              <a:rPr lang="en-US" dirty="0" smtClean="0"/>
              <a:t> blue)</a:t>
            </a:r>
          </a:p>
          <a:p>
            <a:pPr eaLnBrk="1" hangingPunct="1">
              <a:lnSpc>
                <a:spcPct val="90000"/>
              </a:lnSpc>
            </a:pPr>
            <a:r>
              <a:rPr lang="en-US" dirty="0" smtClean="0"/>
              <a:t>Sound</a:t>
            </a:r>
          </a:p>
          <a:p>
            <a:pPr lvl="1" eaLnBrk="1" hangingPunct="1">
              <a:lnSpc>
                <a:spcPct val="90000"/>
              </a:lnSpc>
            </a:pPr>
            <a:r>
              <a:rPr lang="en-US" dirty="0" smtClean="0">
                <a:hlinkClick r:id="rId6"/>
              </a:rPr>
              <a:t>http://www.nascar.com/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Organizational Identity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Colors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Logo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Font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Design features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Shapes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mtClean="0"/>
              <a:t>Ford’s oval motif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Patterns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Mascots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Look and feel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000" smtClean="0"/>
              <a:t>Assignment</a:t>
            </a:r>
            <a:endParaRPr lang="en-US" sz="3200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4038600"/>
          </a:xfrm>
        </p:spPr>
        <p:txBody>
          <a:bodyPr/>
          <a:lstStyle/>
          <a:p>
            <a:pPr eaLnBrk="1" hangingPunct="1"/>
            <a:r>
              <a:rPr lang="en-US" smtClean="0"/>
              <a:t>Hands-On Exercise </a:t>
            </a:r>
          </a:p>
          <a:p>
            <a:pPr lvl="1" eaLnBrk="1" hangingPunct="1"/>
            <a:r>
              <a:rPr lang="en-US" smtClean="0"/>
              <a:t>Your choice! Either #2 or #5</a:t>
            </a:r>
          </a:p>
          <a:p>
            <a:pPr lvl="1" eaLnBrk="1" hangingPunct="1"/>
            <a:endParaRPr lang="en-US" smtClean="0"/>
          </a:p>
          <a:p>
            <a:pPr eaLnBrk="1" hangingPunct="1"/>
            <a:r>
              <a:rPr lang="en-US" smtClean="0"/>
              <a:t>See Assignments Web Page for details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Display of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To decide which display works best, consider the user</a:t>
            </a:r>
          </a:p>
          <a:p>
            <a:pPr eaLnBrk="1" hangingPunct="1"/>
            <a:r>
              <a:rPr lang="en-US" smtClean="0"/>
              <a:t>How does the target audience think?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Display of Information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7693025" cy="39624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mtClean="0"/>
              <a:t>Classical printed display styles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Magazine: 2-3 columns, images interspersed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Newspaper: 6-7 columns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Book: 1 column, images at top/bottom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Early Web design looked like existing printed pages</a:t>
            </a:r>
          </a:p>
          <a:p>
            <a:pPr eaLnBrk="1" hangingPunct="1">
              <a:lnSpc>
                <a:spcPct val="90000"/>
              </a:lnSpc>
            </a:pPr>
            <a:r>
              <a:rPr lang="en-US" smtClean="0"/>
              <a:t>Problem: screens aren’t pages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Most printed format is </a:t>
            </a:r>
            <a:r>
              <a:rPr lang="en-US" u="sng" smtClean="0"/>
              <a:t>portrait </a:t>
            </a:r>
            <a:r>
              <a:rPr lang="en-US" smtClean="0"/>
              <a:t>mode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mtClean="0"/>
              <a:t>Most monitors are </a:t>
            </a:r>
            <a:r>
              <a:rPr lang="en-US" u="sng" smtClean="0"/>
              <a:t>landscape</a:t>
            </a:r>
            <a:r>
              <a:rPr lang="en-US" smtClean="0"/>
              <a:t> mode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Display of Information</a:t>
            </a:r>
          </a:p>
        </p:txBody>
      </p:sp>
      <p:graphicFrame>
        <p:nvGraphicFramePr>
          <p:cNvPr id="51230" name="Group 30"/>
          <p:cNvGraphicFramePr>
            <a:graphicFrameLocks noGrp="1"/>
          </p:cNvGraphicFramePr>
          <p:nvPr>
            <p:ph idx="1"/>
          </p:nvPr>
        </p:nvGraphicFramePr>
        <p:xfrm>
          <a:off x="1371600" y="2667000"/>
          <a:ext cx="6781800" cy="3205861"/>
        </p:xfrm>
        <a:graphic>
          <a:graphicData uri="http://schemas.openxmlformats.org/drawingml/2006/table">
            <a:tbl>
              <a:tblPr/>
              <a:tblGrid>
                <a:gridCol w="4038600"/>
                <a:gridCol w="2743200"/>
              </a:tblGrid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Printed pages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Screens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Up to 16” wide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10” wide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31863"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High resolution: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Magazine: 200 dpi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Newspaper: 300 dpi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 point type easy to read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Low resolution: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75 dpi*</a:t>
                      </a:r>
                    </a:p>
                    <a:p>
                      <a:pPr marL="288925" marR="0" lvl="0" indent="-28892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Char char="l"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12-point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17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Built-in navigation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Must be provided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8212" name="Text Box 31"/>
          <p:cNvSpPr txBox="1">
            <a:spLocks noChangeArrowheads="1"/>
          </p:cNvSpPr>
          <p:nvPr/>
        </p:nvSpPr>
        <p:spPr bwMode="auto">
          <a:xfrm>
            <a:off x="1355725" y="5903913"/>
            <a:ext cx="14478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* Dot = Pixel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Display of Information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General rules:</a:t>
            </a:r>
          </a:p>
          <a:p>
            <a:pPr lvl="1" eaLnBrk="1" hangingPunct="1"/>
            <a:r>
              <a:rPr lang="en-US" smtClean="0"/>
              <a:t>Use relatively large type (12-point or more)</a:t>
            </a:r>
          </a:p>
          <a:p>
            <a:pPr lvl="1" eaLnBrk="1" hangingPunct="1"/>
            <a:r>
              <a:rPr lang="en-US" smtClean="0"/>
              <a:t>Single column </a:t>
            </a:r>
            <a:r>
              <a:rPr lang="en-US" smtClean="0">
                <a:cs typeface="Arial" charset="0"/>
              </a:rPr>
              <a:t>≈ </a:t>
            </a:r>
            <a:r>
              <a:rPr lang="en-US" smtClean="0"/>
              <a:t>5” wide</a:t>
            </a:r>
          </a:p>
          <a:p>
            <a:pPr lvl="1" eaLnBrk="1" hangingPunct="1"/>
            <a:r>
              <a:rPr lang="en-US" smtClean="0"/>
              <a:t>White space around edges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Display of Information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Use thumbnails</a:t>
            </a:r>
          </a:p>
          <a:p>
            <a:pPr lvl="1" eaLnBrk="1" hangingPunct="1"/>
            <a:r>
              <a:rPr lang="en-US" dirty="0" smtClean="0"/>
              <a:t>Small in size</a:t>
            </a:r>
          </a:p>
          <a:p>
            <a:pPr lvl="1" eaLnBrk="1" hangingPunct="1"/>
            <a:r>
              <a:rPr lang="en-US" dirty="0" smtClean="0"/>
              <a:t>Download quickly</a:t>
            </a:r>
          </a:p>
          <a:p>
            <a:pPr eaLnBrk="1" hangingPunct="1"/>
            <a:r>
              <a:rPr lang="en-US" dirty="0" smtClean="0"/>
              <a:t>Two-stage interactive displays</a:t>
            </a:r>
          </a:p>
          <a:p>
            <a:pPr lvl="1" eaLnBrk="1" hangingPunct="1"/>
            <a:r>
              <a:rPr lang="en-US" dirty="0" smtClean="0"/>
              <a:t>User selects appropriate level of detail</a:t>
            </a:r>
          </a:p>
          <a:p>
            <a:pPr lvl="2" eaLnBrk="1" hangingPunct="1"/>
            <a:r>
              <a:rPr lang="en-US" dirty="0" smtClean="0">
                <a:hlinkClick r:id="rId2"/>
              </a:rPr>
              <a:t>Red Orbit</a:t>
            </a:r>
            <a:endParaRPr lang="en-US" dirty="0" smtClean="0"/>
          </a:p>
          <a:p>
            <a:pPr lvl="2" eaLnBrk="1" hangingPunct="1"/>
            <a:r>
              <a:rPr lang="en-US" dirty="0" smtClean="0">
                <a:hlinkClick r:id="rId3"/>
              </a:rPr>
              <a:t>NASA Home Page</a:t>
            </a:r>
            <a:endParaRPr lang="en-US" dirty="0" smtClean="0"/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AutoShap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Display of Information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2362200"/>
            <a:ext cx="8001000" cy="3724275"/>
          </a:xfrm>
        </p:spPr>
        <p:txBody>
          <a:bodyPr/>
          <a:lstStyle/>
          <a:p>
            <a:pPr eaLnBrk="1" hangingPunct="1"/>
            <a:r>
              <a:rPr lang="en-US" smtClean="0"/>
              <a:t>Warning</a:t>
            </a:r>
          </a:p>
          <a:p>
            <a:pPr lvl="1" eaLnBrk="1" hangingPunct="1"/>
            <a:r>
              <a:rPr lang="en-US" smtClean="0"/>
              <a:t>Modeling on traditional media may not be effective</a:t>
            </a:r>
          </a:p>
          <a:p>
            <a:pPr lvl="1" eaLnBrk="1" hangingPunct="1"/>
            <a:r>
              <a:rPr lang="en-US" smtClean="0"/>
              <a:t>Web pages are different</a:t>
            </a:r>
          </a:p>
          <a:p>
            <a:pPr lvl="2" eaLnBrk="1" hangingPunct="1"/>
            <a:r>
              <a:rPr lang="en-US" smtClean="0"/>
              <a:t>Size</a:t>
            </a:r>
          </a:p>
          <a:p>
            <a:pPr lvl="2" eaLnBrk="1" hangingPunct="1"/>
            <a:r>
              <a:rPr lang="en-US" smtClean="0"/>
              <a:t>Resolution</a:t>
            </a:r>
          </a:p>
          <a:p>
            <a:pPr lvl="2" eaLnBrk="1" hangingPunct="1"/>
            <a:r>
              <a:rPr lang="en-US" smtClean="0"/>
              <a:t>Interactivity!</a:t>
            </a:r>
          </a:p>
          <a:p>
            <a:pPr lvl="1"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psules">
  <a:themeElements>
    <a:clrScheme name="Capsules 1">
      <a:dk1>
        <a:srgbClr val="003366"/>
      </a:dk1>
      <a:lt1>
        <a:srgbClr val="FFFFFF"/>
      </a:lt1>
      <a:dk2>
        <a:srgbClr val="006666"/>
      </a:dk2>
      <a:lt2>
        <a:srgbClr val="666699"/>
      </a:lt2>
      <a:accent1>
        <a:srgbClr val="33CCCC"/>
      </a:accent1>
      <a:accent2>
        <a:srgbClr val="99CC99"/>
      </a:accent2>
      <a:accent3>
        <a:srgbClr val="FFFFFF"/>
      </a:accent3>
      <a:accent4>
        <a:srgbClr val="002A56"/>
      </a:accent4>
      <a:accent5>
        <a:srgbClr val="ADE2E2"/>
      </a:accent5>
      <a:accent6>
        <a:srgbClr val="8AB98A"/>
      </a:accent6>
      <a:hlink>
        <a:srgbClr val="003366"/>
      </a:hlink>
      <a:folHlink>
        <a:srgbClr val="CC99FF"/>
      </a:folHlink>
    </a:clrScheme>
    <a:fontScheme name="Capsu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apsules 1">
        <a:dk1>
          <a:srgbClr val="003366"/>
        </a:dk1>
        <a:lt1>
          <a:srgbClr val="FFFFFF"/>
        </a:lt1>
        <a:dk2>
          <a:srgbClr val="006666"/>
        </a:dk2>
        <a:lt2>
          <a:srgbClr val="666699"/>
        </a:lt2>
        <a:accent1>
          <a:srgbClr val="33CCCC"/>
        </a:accent1>
        <a:accent2>
          <a:srgbClr val="99CC99"/>
        </a:accent2>
        <a:accent3>
          <a:srgbClr val="FFFFFF"/>
        </a:accent3>
        <a:accent4>
          <a:srgbClr val="002A56"/>
        </a:accent4>
        <a:accent5>
          <a:srgbClr val="ADE2E2"/>
        </a:accent5>
        <a:accent6>
          <a:srgbClr val="8AB98A"/>
        </a:accent6>
        <a:hlink>
          <a:srgbClr val="003366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2">
        <a:dk1>
          <a:srgbClr val="000000"/>
        </a:dk1>
        <a:lt1>
          <a:srgbClr val="FFFFFF"/>
        </a:lt1>
        <a:dk2>
          <a:srgbClr val="000000"/>
        </a:dk2>
        <a:lt2>
          <a:srgbClr val="808000"/>
        </a:lt2>
        <a:accent1>
          <a:srgbClr val="FFCC99"/>
        </a:accent1>
        <a:accent2>
          <a:srgbClr val="99CC00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8AB900"/>
        </a:accent6>
        <a:hlink>
          <a:srgbClr val="336600"/>
        </a:hlink>
        <a:folHlink>
          <a:srgbClr val="FF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3">
        <a:dk1>
          <a:srgbClr val="006699"/>
        </a:dk1>
        <a:lt1>
          <a:srgbClr val="FFFFFF"/>
        </a:lt1>
        <a:dk2>
          <a:srgbClr val="6699FF"/>
        </a:dk2>
        <a:lt2>
          <a:srgbClr val="FFFFFF"/>
        </a:lt2>
        <a:accent1>
          <a:srgbClr val="33CCCC"/>
        </a:accent1>
        <a:accent2>
          <a:srgbClr val="006699"/>
        </a:accent2>
        <a:accent3>
          <a:srgbClr val="B8CAFF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99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4">
        <a:dk1>
          <a:srgbClr val="000000"/>
        </a:dk1>
        <a:lt1>
          <a:srgbClr val="FFFFFF"/>
        </a:lt1>
        <a:dk2>
          <a:srgbClr val="9900CC"/>
        </a:dk2>
        <a:lt2>
          <a:srgbClr val="006600"/>
        </a:lt2>
        <a:accent1>
          <a:srgbClr val="33CC33"/>
        </a:accent1>
        <a:accent2>
          <a:srgbClr val="FFCC66"/>
        </a:accent2>
        <a:accent3>
          <a:srgbClr val="FFFFFF"/>
        </a:accent3>
        <a:accent4>
          <a:srgbClr val="000000"/>
        </a:accent4>
        <a:accent5>
          <a:srgbClr val="ADE2AD"/>
        </a:accent5>
        <a:accent6>
          <a:srgbClr val="E7B95C"/>
        </a:accent6>
        <a:hlink>
          <a:srgbClr val="0033CC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psules 5">
        <a:dk1>
          <a:srgbClr val="000066"/>
        </a:dk1>
        <a:lt1>
          <a:srgbClr val="FFFFFF"/>
        </a:lt1>
        <a:dk2>
          <a:srgbClr val="336699"/>
        </a:dk2>
        <a:lt2>
          <a:srgbClr val="FFFFEB"/>
        </a:lt2>
        <a:accent1>
          <a:srgbClr val="99CCFF"/>
        </a:accent1>
        <a:accent2>
          <a:srgbClr val="9999FF"/>
        </a:accent2>
        <a:accent3>
          <a:srgbClr val="ADB8CA"/>
        </a:accent3>
        <a:accent4>
          <a:srgbClr val="DADADA"/>
        </a:accent4>
        <a:accent5>
          <a:srgbClr val="CAE2FF"/>
        </a:accent5>
        <a:accent6>
          <a:srgbClr val="8A8AE7"/>
        </a:accent6>
        <a:hlink>
          <a:srgbClr val="CCCCFF"/>
        </a:hlink>
        <a:folHlink>
          <a:srgbClr val="C68D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6">
        <a:dk1>
          <a:srgbClr val="808000"/>
        </a:dk1>
        <a:lt1>
          <a:srgbClr val="FFFFFF"/>
        </a:lt1>
        <a:dk2>
          <a:srgbClr val="006666"/>
        </a:dk2>
        <a:lt2>
          <a:srgbClr val="FFFFFF"/>
        </a:lt2>
        <a:accent1>
          <a:srgbClr val="FFCC66"/>
        </a:accent1>
        <a:accent2>
          <a:srgbClr val="00ACA8"/>
        </a:accent2>
        <a:accent3>
          <a:srgbClr val="AAB8B8"/>
        </a:accent3>
        <a:accent4>
          <a:srgbClr val="DADADA"/>
        </a:accent4>
        <a:accent5>
          <a:srgbClr val="FFE2B8"/>
        </a:accent5>
        <a:accent6>
          <a:srgbClr val="009B98"/>
        </a:accent6>
        <a:hlink>
          <a:srgbClr val="CCCC00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7">
        <a:dk1>
          <a:srgbClr val="FFFFCC"/>
        </a:dk1>
        <a:lt1>
          <a:srgbClr val="FFFFFF"/>
        </a:lt1>
        <a:dk2>
          <a:srgbClr val="660033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B8AAAD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FFCC00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psules 8">
        <a:dk1>
          <a:srgbClr val="FF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CC00"/>
        </a:accent1>
        <a:accent2>
          <a:srgbClr val="CC3300"/>
        </a:accent2>
        <a:accent3>
          <a:srgbClr val="AA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FF66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Capsules</Template>
  <TotalTime>1377</TotalTime>
  <Words>841</Words>
  <Application>Microsoft Office PowerPoint</Application>
  <PresentationFormat>On-screen Show (4:3)</PresentationFormat>
  <Paragraphs>197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Capsules</vt:lpstr>
      <vt:lpstr>The Web Wizard’s Guide to Web Design</vt:lpstr>
      <vt:lpstr>Introduction</vt:lpstr>
      <vt:lpstr>Introduction</vt:lpstr>
      <vt:lpstr>The Display of Information</vt:lpstr>
      <vt:lpstr>The Display of Information</vt:lpstr>
      <vt:lpstr>The Display of Information</vt:lpstr>
      <vt:lpstr>The Display of Information</vt:lpstr>
      <vt:lpstr>The Display of Information</vt:lpstr>
      <vt:lpstr>The Display of Information</vt:lpstr>
      <vt:lpstr>Watching and Listening</vt:lpstr>
      <vt:lpstr>Tables and Lists</vt:lpstr>
      <vt:lpstr>Tables and Lists</vt:lpstr>
      <vt:lpstr>Navigation Through the Site</vt:lpstr>
      <vt:lpstr>Navigation Through the Site</vt:lpstr>
      <vt:lpstr>Navigation Through the Site</vt:lpstr>
      <vt:lpstr>Slide 16</vt:lpstr>
      <vt:lpstr>Slide 17</vt:lpstr>
      <vt:lpstr>Navigation Through the Site</vt:lpstr>
      <vt:lpstr>Navigation Through the Site</vt:lpstr>
      <vt:lpstr>Slide 20</vt:lpstr>
      <vt:lpstr>Slide 21</vt:lpstr>
      <vt:lpstr>Navigation Through the Site</vt:lpstr>
      <vt:lpstr>Slide 23</vt:lpstr>
      <vt:lpstr>Navigation Through the Site</vt:lpstr>
      <vt:lpstr>Resume 2/10</vt:lpstr>
      <vt:lpstr>Navigation Through the Site</vt:lpstr>
      <vt:lpstr>Slide 27</vt:lpstr>
      <vt:lpstr>Navigation Through the Site</vt:lpstr>
      <vt:lpstr>Feedback and Interaction</vt:lpstr>
      <vt:lpstr>Feedback and Interaction</vt:lpstr>
      <vt:lpstr>Organizational Identity</vt:lpstr>
      <vt:lpstr>Organizational Identity</vt:lpstr>
      <vt:lpstr>Assignment</vt:lpstr>
    </vt:vector>
  </TitlesOfParts>
  <Company>%ORGNAME%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nblong</dc:creator>
  <cp:lastModifiedBy>Information &amp; Technology Services</cp:lastModifiedBy>
  <cp:revision>52</cp:revision>
  <dcterms:created xsi:type="dcterms:W3CDTF">2003-08-28T16:54:56Z</dcterms:created>
  <dcterms:modified xsi:type="dcterms:W3CDTF">2010-02-08T20:14:14Z</dcterms:modified>
</cp:coreProperties>
</file>