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0"/>
  </p:notesMasterIdLst>
  <p:sldIdLst>
    <p:sldId id="256" r:id="rId2"/>
    <p:sldId id="324" r:id="rId3"/>
    <p:sldId id="325" r:id="rId4"/>
    <p:sldId id="326" r:id="rId5"/>
    <p:sldId id="327" r:id="rId6"/>
    <p:sldId id="328" r:id="rId7"/>
    <p:sldId id="329" r:id="rId8"/>
    <p:sldId id="322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0000"/>
    <a:srgbClr val="B2B2B2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3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8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0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0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0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DFE037A-FBB7-4DDE-8FB2-3545D5B6F2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151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151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Date Placeholder 9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 algn="r">
              <a:tabLst/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11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6200" y="6248400"/>
            <a:ext cx="587375" cy="4889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26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5DC94C1-9792-45A1-AA45-B4D08AA55F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 B. Long	</a:t>
            </a:r>
            <a:fld id="{E4613483-54B7-4208-BB56-9D4AB2A3A8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 B. Long	</a:t>
            </a:r>
            <a:fld id="{E7B657D0-6F46-4AC2-B668-D913CBE3BB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 B. Long	</a:t>
            </a:r>
            <a:fld id="{AC223603-D154-43A8-89BF-CE3127EA2D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 B. Long	</a:t>
            </a:r>
            <a:fld id="{B4F6D1A0-EDF4-41F6-AEE0-B3538B9ECC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 B. Long	</a:t>
            </a:r>
            <a:fld id="{E4E700F2-33F2-449F-98BC-8EC28FA269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 B. Long	</a:t>
            </a:r>
            <a:fld id="{E789482F-DBB6-4FC9-88EE-22E8B73BFD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 B. Long	</a:t>
            </a:r>
            <a:fld id="{A57FA780-4174-45F5-B729-59FC0F063E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 B. Long	</a:t>
            </a:r>
            <a:fld id="{A730D791-ABF3-4B27-A755-6D32A9534E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 B. Long	</a:t>
            </a:r>
            <a:fld id="{7AE7116F-B720-4F03-860B-0DFED23DAD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 B. Long	</a:t>
            </a:r>
            <a:fld id="{9E643B86-44A2-4779-904F-35887B581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0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2048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48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1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2048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48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49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8200" y="6248400"/>
            <a:ext cx="7850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tabLst>
                <a:tab pos="3779838" algn="ctr"/>
                <a:tab pos="7656513" algn="r"/>
              </a:tabLst>
              <a:defRPr sz="800" smtClean="0"/>
            </a:lvl1pPr>
          </a:lstStyle>
          <a:p>
            <a:pPr>
              <a:defRPr/>
            </a:pPr>
            <a:r>
              <a:rPr lang="en-US"/>
              <a:t>ITIS 2300  8/24/2003 7:57 PM	Copyright © 2003 by N. B. Long	</a:t>
            </a:r>
            <a:fld id="{FB32E3EC-EB58-44AD-8DA7-296C03C82B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ailymotion.com/video/x4ifi6_paul-simon-steve-gadd-50-ways-to-le_musi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../../ITIS2300-Common/HTMLExamples/HelloWorldSimple.htm" TargetMode="External"/><Relationship Id="rId2" Type="http://schemas.openxmlformats.org/officeDocument/2006/relationships/hyperlink" Target="../../ITIS2300-Common/HTMLExamples/HelloWorldWord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Web Wizard’s Guide to Web Design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Chapter 6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Selecting Tools, Organizing Files, and Creating Templates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Basic Tools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3434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“There must be fifty ways to make a Web page.”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Apologies to Paul Simon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300" dirty="0" smtClean="0">
                <a:hlinkClick r:id="rId2"/>
              </a:rPr>
              <a:t>http://www.dailymotion.com/video/x4ifi6_paul-simon-steve-gadd-50-ways-to-le_music</a:t>
            </a:r>
            <a:r>
              <a:rPr lang="en-US" sz="1300" dirty="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Three basic types of tools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WYSIWYG editors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Commercial Products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dirty="0" smtClean="0"/>
              <a:t>FrontPage, Dreamweaver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Open source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dirty="0" err="1" smtClean="0"/>
              <a:t>Nvu</a:t>
            </a:r>
            <a:r>
              <a:rPr lang="en-US" sz="1600" dirty="0" smtClean="0"/>
              <a:t>, </a:t>
            </a:r>
            <a:r>
              <a:rPr lang="en-US" sz="1600" dirty="0" err="1" smtClean="0"/>
              <a:t>KompoZer</a:t>
            </a:r>
            <a:endParaRPr lang="en-US" sz="16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Code editors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Assist in syntax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Commercial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dirty="0" err="1" smtClean="0"/>
              <a:t>HomeSite</a:t>
            </a:r>
            <a:r>
              <a:rPr lang="en-US" sz="1600" dirty="0" smtClean="0"/>
              <a:t> (Macromedia/Dreamweaver)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dirty="0" smtClean="0"/>
              <a:t>BBEdit (Macintosh)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 smtClean="0"/>
              <a:t>Open source / free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dirty="0" err="1" smtClean="0"/>
              <a:t>NotePad</a:t>
            </a:r>
            <a:r>
              <a:rPr lang="en-US" sz="1600" dirty="0" smtClean="0"/>
              <a:t>++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“Save as HTML…”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Word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Basic Tools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0386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Using MS WORD …</a:t>
            </a:r>
          </a:p>
          <a:p>
            <a:pPr lvl="1" eaLnBrk="1" hangingPunct="1"/>
            <a:r>
              <a:rPr lang="en-US" dirty="0" smtClean="0"/>
              <a:t>Limited design choices</a:t>
            </a:r>
          </a:p>
          <a:p>
            <a:pPr lvl="1" eaLnBrk="1" hangingPunct="1"/>
            <a:r>
              <a:rPr lang="en-US" dirty="0" smtClean="0"/>
              <a:t>Very little control over HTML generated</a:t>
            </a:r>
          </a:p>
          <a:p>
            <a:pPr lvl="1" eaLnBrk="1" hangingPunct="1"/>
            <a:r>
              <a:rPr lang="en-US" dirty="0" smtClean="0"/>
              <a:t>No ability to see underlying HTML</a:t>
            </a:r>
          </a:p>
          <a:p>
            <a:pPr lvl="1" eaLnBrk="1" hangingPunct="1"/>
            <a:r>
              <a:rPr lang="en-US" dirty="0" smtClean="0"/>
              <a:t>Huge file size</a:t>
            </a:r>
          </a:p>
          <a:p>
            <a:pPr lvl="1" eaLnBrk="1" hangingPunct="1"/>
            <a:r>
              <a:rPr lang="en-US" dirty="0" smtClean="0"/>
              <a:t>“Save as … ” pitfall</a:t>
            </a:r>
          </a:p>
          <a:p>
            <a:pPr eaLnBrk="1" hangingPunct="1"/>
            <a:r>
              <a:rPr lang="en-US" dirty="0" smtClean="0"/>
              <a:t>Word</a:t>
            </a:r>
          </a:p>
          <a:p>
            <a:pPr lvl="1" eaLnBrk="1" hangingPunct="1"/>
            <a:r>
              <a:rPr lang="en-US" dirty="0" smtClean="0">
                <a:hlinkClick r:id="rId2" action="ppaction://hlinkfile"/>
              </a:rPr>
              <a:t>HelloWorldWord.htm</a:t>
            </a:r>
            <a:endParaRPr lang="en-US" dirty="0" smtClean="0"/>
          </a:p>
          <a:p>
            <a:pPr eaLnBrk="1" hangingPunct="1"/>
            <a:r>
              <a:rPr lang="en-US" dirty="0" smtClean="0"/>
              <a:t>Manual</a:t>
            </a:r>
          </a:p>
          <a:p>
            <a:pPr lvl="1" eaLnBrk="1" hangingPunct="1"/>
            <a:r>
              <a:rPr lang="en-US" dirty="0" smtClean="0">
                <a:hlinkClick r:id="rId3" action="ppaction://hlinkfile"/>
              </a:rPr>
              <a:t>HelloWordSimple.htm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Basic Tools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WYSIWYG Editors</a:t>
            </a:r>
          </a:p>
          <a:p>
            <a:pPr lvl="1" eaLnBrk="1" hangingPunct="1"/>
            <a:r>
              <a:rPr lang="en-US" smtClean="0"/>
              <a:t>What You See Is What You Get</a:t>
            </a:r>
          </a:p>
          <a:p>
            <a:pPr eaLnBrk="1" hangingPunct="1"/>
            <a:r>
              <a:rPr lang="en-US" smtClean="0"/>
              <a:t>Beware!</a:t>
            </a:r>
          </a:p>
          <a:p>
            <a:pPr lvl="1" eaLnBrk="1" hangingPunct="1"/>
            <a:r>
              <a:rPr lang="en-US" smtClean="0"/>
              <a:t>Pages may </a:t>
            </a:r>
            <a:r>
              <a:rPr lang="en-US" u="sng" smtClean="0"/>
              <a:t>look</a:t>
            </a:r>
            <a:r>
              <a:rPr lang="en-US" smtClean="0"/>
              <a:t> one way in the WYSIWYG</a:t>
            </a:r>
          </a:p>
          <a:p>
            <a:pPr lvl="2" eaLnBrk="1" hangingPunct="1"/>
            <a:r>
              <a:rPr lang="en-US" smtClean="0"/>
              <a:t>but the HTML may acts another</a:t>
            </a:r>
          </a:p>
          <a:p>
            <a:pPr lvl="1" eaLnBrk="1" hangingPunct="1"/>
            <a:r>
              <a:rPr lang="en-US" smtClean="0"/>
              <a:t>Images appear in the editor but …</a:t>
            </a:r>
          </a:p>
          <a:p>
            <a:pPr lvl="2" eaLnBrk="1" hangingPunct="1"/>
            <a:r>
              <a:rPr lang="en-US" smtClean="0"/>
              <a:t>These are only links in the code (local)</a:t>
            </a:r>
          </a:p>
          <a:p>
            <a:pPr lvl="2" eaLnBrk="1" hangingPunct="1"/>
            <a:r>
              <a:rPr lang="en-US" smtClean="0"/>
              <a:t>Does it still work after posted?</a:t>
            </a:r>
          </a:p>
          <a:p>
            <a:pPr lvl="1" eaLnBrk="1" hangingPunct="1"/>
            <a:r>
              <a:rPr lang="en-US" smtClean="0"/>
              <a:t>Result: organization of files, images, etc. is crucial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Directing the Action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 far the designer has acquired:</a:t>
            </a:r>
          </a:p>
          <a:p>
            <a:pPr lvl="1" eaLnBrk="1" hangingPunct="1"/>
            <a:r>
              <a:rPr lang="en-US" smtClean="0"/>
              <a:t>Purpose of the site/page(s)</a:t>
            </a:r>
          </a:p>
          <a:p>
            <a:pPr lvl="1" eaLnBrk="1" hangingPunct="1"/>
            <a:r>
              <a:rPr lang="en-US" smtClean="0"/>
              <a:t>Description of the target audience</a:t>
            </a:r>
          </a:p>
          <a:p>
            <a:pPr lvl="1" eaLnBrk="1" hangingPunct="1"/>
            <a:r>
              <a:rPr lang="en-US" smtClean="0"/>
              <a:t>Sketch/prototype of the Web page</a:t>
            </a:r>
          </a:p>
          <a:p>
            <a:pPr lvl="1" eaLnBrk="1" hangingPunct="1"/>
            <a:r>
              <a:rPr lang="en-US" smtClean="0"/>
              <a:t>List of functions for each page</a:t>
            </a:r>
          </a:p>
          <a:p>
            <a:pPr lvl="1" eaLnBrk="1" hangingPunct="1"/>
            <a:r>
              <a:rPr lang="en-US" smtClean="0"/>
              <a:t>List of elements</a:t>
            </a:r>
          </a:p>
          <a:p>
            <a:pPr eaLnBrk="1" hangingPunct="1"/>
            <a:r>
              <a:rPr lang="en-US" smtClean="0"/>
              <a:t>Now it is time to</a:t>
            </a:r>
          </a:p>
          <a:p>
            <a:pPr lvl="1" eaLnBrk="1" hangingPunct="1"/>
            <a:r>
              <a:rPr lang="en-US" smtClean="0"/>
              <a:t>Create an appropriate directory structure…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Organizing the Elements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Use separate folders (directories) for: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HTML core code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Group similar projects or themes together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HTML support code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JavaScript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CSS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Images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Videos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Sounds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Etc…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Pro: keeps things organized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Con: must re-create same structure on the Web server used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Development work rarely done on the same server that’s used for production.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Templates: </a:t>
            </a:r>
            <a:br>
              <a:rPr lang="en-US" sz="3200" smtClean="0"/>
            </a:br>
            <a:r>
              <a:rPr lang="en-US" sz="3200" smtClean="0"/>
              <a:t>       Style Sheets, Tables, and Frames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077200" cy="4191000"/>
          </a:xfrm>
        </p:spPr>
        <p:txBody>
          <a:bodyPr/>
          <a:lstStyle/>
          <a:p>
            <a:pPr eaLnBrk="1" hangingPunct="1"/>
            <a:r>
              <a:rPr lang="en-US" dirty="0" smtClean="0"/>
              <a:t>Template</a:t>
            </a:r>
          </a:p>
          <a:p>
            <a:pPr lvl="1" eaLnBrk="1" hangingPunct="1"/>
            <a:r>
              <a:rPr lang="en-US" dirty="0" smtClean="0"/>
              <a:t>“Dummy” page containing all the common elements</a:t>
            </a:r>
          </a:p>
          <a:p>
            <a:pPr lvl="2" eaLnBrk="1" hangingPunct="1"/>
            <a:r>
              <a:rPr lang="en-US" dirty="0" smtClean="0"/>
              <a:t>Shared code</a:t>
            </a:r>
          </a:p>
          <a:p>
            <a:pPr lvl="2" eaLnBrk="1" hangingPunct="1"/>
            <a:r>
              <a:rPr lang="en-US" dirty="0" smtClean="0"/>
              <a:t>Shared format</a:t>
            </a:r>
          </a:p>
          <a:p>
            <a:pPr lvl="1" eaLnBrk="1" hangingPunct="1"/>
            <a:r>
              <a:rPr lang="en-US" dirty="0" smtClean="0"/>
              <a:t>Has no content!</a:t>
            </a:r>
          </a:p>
          <a:p>
            <a:pPr eaLnBrk="1" hangingPunct="1"/>
            <a:r>
              <a:rPr lang="en-US" dirty="0" smtClean="0"/>
              <a:t>Create using</a:t>
            </a:r>
          </a:p>
          <a:p>
            <a:pPr lvl="1" eaLnBrk="1" hangingPunct="1"/>
            <a:r>
              <a:rPr lang="en-US" dirty="0" smtClean="0"/>
              <a:t>Style Sheets</a:t>
            </a:r>
          </a:p>
          <a:p>
            <a:pPr lvl="1" eaLnBrk="1" hangingPunct="1"/>
            <a:r>
              <a:rPr lang="en-US" dirty="0" smtClean="0"/>
              <a:t>Tables</a:t>
            </a:r>
          </a:p>
          <a:p>
            <a:pPr lvl="1" eaLnBrk="1" hangingPunct="1"/>
            <a:r>
              <a:rPr lang="en-US" dirty="0" smtClean="0"/>
              <a:t>Frames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0772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Assignment</a:t>
            </a:r>
            <a:endParaRPr lang="en-US" sz="320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None!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1597</TotalTime>
  <Words>312</Words>
  <Application>Microsoft Office PowerPoint</Application>
  <PresentationFormat>On-screen Show (4:3)</PresentationFormat>
  <Paragraphs>78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Capsules</vt:lpstr>
      <vt:lpstr>The Web Wizard’s Guide to Web Design</vt:lpstr>
      <vt:lpstr>Basic Tools</vt:lpstr>
      <vt:lpstr>Basic Tools</vt:lpstr>
      <vt:lpstr>Basic Tools</vt:lpstr>
      <vt:lpstr>Directing the Action</vt:lpstr>
      <vt:lpstr>Organizing the Elements</vt:lpstr>
      <vt:lpstr>Templates:         Style Sheets, Tables, and Frames</vt:lpstr>
      <vt:lpstr>Assignment</vt:lpstr>
    </vt:vector>
  </TitlesOfParts>
  <Company>%ORGNAME%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nblong</dc:creator>
  <cp:lastModifiedBy>tkombol</cp:lastModifiedBy>
  <cp:revision>66</cp:revision>
  <dcterms:created xsi:type="dcterms:W3CDTF">2003-08-28T16:54:56Z</dcterms:created>
  <dcterms:modified xsi:type="dcterms:W3CDTF">2009-10-22T21:18:46Z</dcterms:modified>
</cp:coreProperties>
</file>