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90" r:id="rId12"/>
    <p:sldId id="265" r:id="rId13"/>
    <p:sldId id="289" r:id="rId14"/>
    <p:sldId id="288" r:id="rId15"/>
    <p:sldId id="286" r:id="rId16"/>
    <p:sldId id="267" r:id="rId17"/>
    <p:sldId id="269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5" r:id="rId30"/>
    <p:sldId id="280" r:id="rId31"/>
    <p:sldId id="281" r:id="rId32"/>
    <p:sldId id="282" r:id="rId33"/>
    <p:sldId id="283" r:id="rId34"/>
    <p:sldId id="284" r:id="rId35"/>
    <p:sldId id="291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/>
    <p:restoredTop sz="94753"/>
  </p:normalViewPr>
  <p:slideViewPr>
    <p:cSldViewPr snapToGrid="0" snapToObjects="1">
      <p:cViewPr varScale="1">
        <p:scale>
          <a:sx n="109" d="100"/>
          <a:sy n="109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97EC-807C-8343-8E42-4C0D6723808A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A2E1E-4692-4D4A-9D11-67A7EBECF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5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																																																																																																				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A2E1E-4692-4D4A-9D11-67A7EBECF8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4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D6BB-E34A-BB41-9E45-6E8EDA350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16D42-6C6A-0B4E-A751-AAACAB3A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29FB3-DCF2-804D-857C-7DCB3F4A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503F-31E0-7C4B-B20B-65C2E0118308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A702C-1436-FB41-90FA-C3244669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EA94E-62C5-B440-89D5-421CEB47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9104-E3BF-4549-941F-6584DE14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3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0ADF-BE3D-BE4B-9F5D-D499FD31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9BD06-61A4-CE4B-A401-2C4E7C544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4CBD9-3A19-EA47-81C5-FD4EF2C9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503F-31E0-7C4B-B20B-65C2E0118308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8A416-F65B-B34E-8080-F8069D02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9DB89-750B-3842-97C1-63EA4D30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9104-E3BF-4549-941F-6584DE14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2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6E682D-A4DB-624F-BC45-6732DF3BF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D6397-F7D7-C443-85CB-F516AE4E7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1580E-74AA-6245-AAEB-3A94B6F3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503F-31E0-7C4B-B20B-65C2E0118308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7DB91-AC75-E24C-8B1C-7F003C6D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B6A6F-B141-B942-93C5-29B66E90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9104-E3BF-4549-941F-6584DE14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1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B54C-D0D9-4549-84CD-6E8D034C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CF6A1-2EB5-7E43-A268-139FE01A6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224C-029B-7D46-B717-BD45356E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503F-31E0-7C4B-B20B-65C2E0118308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9C519-FA1C-AE44-A8A7-33035870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4A111-A19B-BE4F-944B-565FCB00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9104-E3BF-4549-941F-6584DE14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3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6E7AC-0039-414B-9217-5ACB62DF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5024E-C31D-8B49-A5D2-9AED73002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4F2C4-C3F3-F041-958A-98BB2525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503F-31E0-7C4B-B20B-65C2E0118308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611A-0FB4-F647-87CA-E223E374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F17A4-A08D-CE46-9A49-853C8D21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9104-E3BF-4549-941F-6584DE14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9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5A6C-E03F-9040-96DC-E2E189CD5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E809A-1224-194B-8C60-476C920B8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2A0B0-AA2A-0C4C-BF68-BFDCAD5DC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3B2F-C50A-EF41-AB68-8D29542A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503F-31E0-7C4B-B20B-65C2E0118308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16808-089A-A84E-8121-C7ACD21F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5F99D-4A16-2C4F-9DA8-32CFBCA3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9104-E3BF-4549-941F-6584DE14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F6E4-D79A-5743-9C62-B79FF352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68BB4-6BB7-5B42-8F56-743EF8E0C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8E1F6-A498-7543-BAAF-334E206B8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65DDF-35D0-0C41-ADD4-3D42E32DD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D985E-2915-FC42-B4E0-E8B9CE887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92F1FA-1A37-9C4E-8CC8-BD26832B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503F-31E0-7C4B-B20B-65C2E0118308}" type="datetimeFigureOut">
              <a:rPr lang="en-US" smtClean="0"/>
              <a:t>5/21/20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69854-5609-0C40-9E1C-535E721F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15167-755B-2A42-9EEF-7FBB87EC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9104-E3BF-4549-941F-6584DE14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C57D-5E55-AE40-B5B8-6701035C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E07E1-ADD7-5F45-83C4-2AB01343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503F-31E0-7C4B-B20B-65C2E0118308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FF462-636B-694C-BD20-48B2F3A2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F4DD6-A9B8-FC40-B7E8-6983082F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9104-E3BF-4549-941F-6584DE14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0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98641B-06D9-F64F-99D5-675B782E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503F-31E0-7C4B-B20B-65C2E0118308}" type="datetimeFigureOut">
              <a:rPr lang="en-US" smtClean="0"/>
              <a:t>5/21/20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B03BC-A80C-4341-886A-A9301342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3BB78-F311-4C4B-B01D-D344306E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9104-E3BF-4549-941F-6584DE14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1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2612-CF66-9445-BBBB-DCCCA707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7D30-5817-564E-ACF9-C6160191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E034D-8A6B-8448-8BF3-CFF27E5F8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2EF1D-370B-CA4A-AAE2-411DB124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503F-31E0-7C4B-B20B-65C2E0118308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3467B-C6B8-9641-934F-C147267F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4BC70-85FC-BE47-8111-357C1BC7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9104-E3BF-4549-941F-6584DE14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2EB7-256B-0C43-A7CF-9B9AC3A2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859C3-AD87-2441-89C5-8DA50A283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933C7-BE18-7845-AAB4-30F66FD89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AB7F2-2F84-FB44-A96D-9BFAA11F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503F-31E0-7C4B-B20B-65C2E0118308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E9F68-88A6-2440-803C-9F0BD879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18FEE-C283-F649-BABB-74BC834F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9104-E3BF-4549-941F-6584DE14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1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F331C-7829-744D-B750-2462FB84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4A14D-EC34-1040-B0CD-4CC90F593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6AD93-6BC1-A145-AA44-A72EBFF8D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503F-31E0-7C4B-B20B-65C2E0118308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13E3D-7554-2C46-B778-4D3C6CFFE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26B12-40F9-A642-9EA5-CBB62C7EF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9104-E3BF-4549-941F-6584DE14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CADB99F0-8BE2-5B4E-9594-A4E8A499BD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04" y="1605455"/>
            <a:ext cx="2777873" cy="1823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9311BA-7EAD-7A4D-8753-B3D936289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291" y="268109"/>
            <a:ext cx="9823109" cy="4498235"/>
          </a:xfrm>
        </p:spPr>
        <p:txBody>
          <a:bodyPr>
            <a:normAutofit/>
          </a:bodyPr>
          <a:lstStyle/>
          <a:p>
            <a:r>
              <a:rPr lang="en-US" dirty="0"/>
              <a:t>How to work through projects in  </a:t>
            </a:r>
            <a:r>
              <a:rPr lang="en-US" b="1" dirty="0"/>
              <a:t>Toastmasters’ Pathways Education Program</a:t>
            </a:r>
            <a:br>
              <a:rPr lang="en-US" dirty="0"/>
            </a:br>
            <a:r>
              <a:rPr lang="en-US" sz="4400" dirty="0"/>
              <a:t>using the Evaluation and Feedback Project as an example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47210-428B-F342-A912-0050B85D2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404" y="5034453"/>
            <a:ext cx="5328745" cy="1823547"/>
          </a:xfrm>
        </p:spPr>
        <p:txBody>
          <a:bodyPr>
            <a:normAutofit fontScale="92500"/>
          </a:bodyPr>
          <a:lstStyle/>
          <a:p>
            <a:r>
              <a:rPr lang="en-US" sz="4800" b="1" dirty="0"/>
              <a:t>Phyllis Kombol, DTM</a:t>
            </a:r>
          </a:p>
          <a:p>
            <a:r>
              <a:rPr lang="en-US" sz="4800" dirty="0"/>
              <a:t>May 19, 2020</a:t>
            </a:r>
          </a:p>
        </p:txBody>
      </p:sp>
    </p:spTree>
    <p:extLst>
      <p:ext uri="{BB962C8B-B14F-4D97-AF65-F5344CB8AC3E}">
        <p14:creationId xmlns:p14="http://schemas.microsoft.com/office/powerpoint/2010/main" val="44511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2BD3-EB29-DE4F-80FC-C46B25EF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28" y="0"/>
            <a:ext cx="11477297" cy="1460500"/>
          </a:xfrm>
        </p:spPr>
        <p:txBody>
          <a:bodyPr>
            <a:normAutofit/>
          </a:bodyPr>
          <a:lstStyle/>
          <a:p>
            <a:r>
              <a:rPr lang="en-US" dirty="0"/>
              <a:t>From this </a:t>
            </a:r>
            <a:r>
              <a:rPr lang="en-US" dirty="0">
                <a:solidFill>
                  <a:srgbClr val="0070C0"/>
                </a:solidFill>
              </a:rPr>
              <a:t>“Directions” </a:t>
            </a:r>
            <a:r>
              <a:rPr lang="en-US" dirty="0"/>
              <a:t>reminder, you can see…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88B133-A3A4-E846-9814-50B4B6DFB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237" y="1034662"/>
            <a:ext cx="8849914" cy="5754065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8C35D675-9D63-AA4B-9CEA-F3420183B4C5}"/>
              </a:ext>
            </a:extLst>
          </p:cNvPr>
          <p:cNvSpPr/>
          <p:nvPr/>
        </p:nvSpPr>
        <p:spPr>
          <a:xfrm>
            <a:off x="7898265" y="4400329"/>
            <a:ext cx="1790679" cy="633489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0990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2237-1329-0449-94D8-93CB5484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6580"/>
            <a:ext cx="10515600" cy="1325563"/>
          </a:xfrm>
        </p:spPr>
        <p:txBody>
          <a:bodyPr/>
          <a:lstStyle/>
          <a:p>
            <a:r>
              <a:rPr lang="en-US" dirty="0"/>
              <a:t>…a pop-up that gives you a step-by-step guide for printing your project.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89980C4-972A-CE45-AB51-316502A3D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27" y="1552143"/>
            <a:ext cx="8275782" cy="5305858"/>
          </a:xfrm>
        </p:spPr>
      </p:pic>
    </p:spTree>
    <p:extLst>
      <p:ext uri="{BB962C8B-B14F-4D97-AF65-F5344CB8AC3E}">
        <p14:creationId xmlns:p14="http://schemas.microsoft.com/office/powerpoint/2010/main" val="71925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C470-910D-4047-AD91-8ABAAE2B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red arrow at the bottom is your access to the “Table of Contents” of the project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FA83A32-91F4-1549-A5CF-38F7FAFAE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2617" y="1616364"/>
            <a:ext cx="8155709" cy="5241636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25CBFD2E-1EE2-DD4D-88D2-EB79184D0C74}"/>
              </a:ext>
            </a:extLst>
          </p:cNvPr>
          <p:cNvSpPr/>
          <p:nvPr/>
        </p:nvSpPr>
        <p:spPr>
          <a:xfrm>
            <a:off x="6096000" y="6238875"/>
            <a:ext cx="822036" cy="508000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9460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C470-910D-4047-AD91-8ABAAE2B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97" y="3125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“Your Evaluation” is where you can print the entire project (or just the evaluation resources)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FA83A32-91F4-1549-A5CF-38F7FAFAE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9157" y="1547373"/>
            <a:ext cx="8164946" cy="5222882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7ED2CF-9CB6-384E-8C0F-4CF0FB8A4B8D}"/>
              </a:ext>
            </a:extLst>
          </p:cNvPr>
          <p:cNvCxnSpPr>
            <a:cxnSpLocks/>
          </p:cNvCxnSpPr>
          <p:nvPr/>
        </p:nvCxnSpPr>
        <p:spPr>
          <a:xfrm>
            <a:off x="1856509" y="1547373"/>
            <a:ext cx="3592946" cy="4437791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612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1C713-8CED-244C-984D-96A2170D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This also offers you a </a:t>
            </a:r>
            <a:r>
              <a:rPr lang="en-US" dirty="0">
                <a:solidFill>
                  <a:srgbClr val="FF0000"/>
                </a:solidFill>
              </a:rPr>
              <a:t>Project Checklist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91FD0B7-15F5-474F-82C8-FA6FFFD57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401" y="1335058"/>
            <a:ext cx="8700654" cy="5501360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3156A4C9-869D-634B-9686-BE05951F8512}"/>
              </a:ext>
            </a:extLst>
          </p:cNvPr>
          <p:cNvSpPr/>
          <p:nvPr/>
        </p:nvSpPr>
        <p:spPr>
          <a:xfrm>
            <a:off x="2586181" y="4085738"/>
            <a:ext cx="1403927" cy="623743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1483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D4CD-8890-1840-A689-4A912C10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 Checklist gives you an overview of the various parts that are involved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8F0931-64E9-9D42-8D72-5665843A8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745" y="1603951"/>
            <a:ext cx="3285049" cy="52403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C1589-85CF-C54E-BC42-D376721C366A}"/>
              </a:ext>
            </a:extLst>
          </p:cNvPr>
          <p:cNvSpPr txBox="1"/>
          <p:nvPr/>
        </p:nvSpPr>
        <p:spPr>
          <a:xfrm>
            <a:off x="698689" y="2567710"/>
            <a:ext cx="577792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project includes 3 parts: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5-7 minute First speech, where you get some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 speech, where you apply the feedback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serve as an evaluator of someone else’s speech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AF3E9B-E5E2-1A41-979E-1A9EDB0947D3}"/>
              </a:ext>
            </a:extLst>
          </p:cNvPr>
          <p:cNvCxnSpPr>
            <a:stCxn id="6" idx="3"/>
          </p:cNvCxnSpPr>
          <p:nvPr/>
        </p:nvCxnSpPr>
        <p:spPr>
          <a:xfrm flipV="1">
            <a:off x="6476617" y="2937165"/>
            <a:ext cx="1789928" cy="23071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51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1AC75-9347-BD41-99C3-35FB1B2DD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Each projects asks you to assess your skills Before you do the project– select the number that best represents your response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C7C8B2-AFF4-494A-B073-D3203C7CF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544" y="1917315"/>
            <a:ext cx="7869383" cy="4940685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CFF8A9-9731-CD4C-8334-867834AB3FE8}"/>
              </a:ext>
            </a:extLst>
          </p:cNvPr>
          <p:cNvCxnSpPr>
            <a:cxnSpLocks/>
          </p:cNvCxnSpPr>
          <p:nvPr/>
        </p:nvCxnSpPr>
        <p:spPr>
          <a:xfrm>
            <a:off x="7564581" y="1182255"/>
            <a:ext cx="0" cy="276167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6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1AC75-9347-BD41-99C3-35FB1B2DD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Notice that there 7 dots. You will use the </a:t>
            </a:r>
            <a:r>
              <a:rPr lang="en-US" dirty="0">
                <a:solidFill>
                  <a:srgbClr val="C00000"/>
                </a:solidFill>
              </a:rPr>
              <a:t>red Next </a:t>
            </a:r>
            <a:r>
              <a:rPr lang="en-US" dirty="0"/>
              <a:t>button to move through each before using 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grey arrow</a:t>
            </a:r>
            <a:r>
              <a:rPr lang="en-US" dirty="0"/>
              <a:t> to move on.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C7C8B2-AFF4-494A-B073-D3203C7CF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8144" y="1874980"/>
            <a:ext cx="7647709" cy="4886679"/>
          </a:xfrm>
        </p:spPr>
      </p:pic>
      <p:sp>
        <p:nvSpPr>
          <p:cNvPr id="4" name="Donut 3">
            <a:extLst>
              <a:ext uri="{FF2B5EF4-FFF2-40B4-BE49-F238E27FC236}">
                <a16:creationId xmlns:a16="http://schemas.microsoft.com/office/drawing/2014/main" id="{2B56F425-E9AD-7049-926F-B0F7C014D8B6}"/>
              </a:ext>
            </a:extLst>
          </p:cNvPr>
          <p:cNvSpPr/>
          <p:nvPr/>
        </p:nvSpPr>
        <p:spPr>
          <a:xfrm>
            <a:off x="6317672" y="4547556"/>
            <a:ext cx="1403927" cy="623743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61139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9B72-1724-AF45-8E98-D552A15A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Notice that once your have responded to each of the 7 questions, 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Next</a:t>
            </a:r>
            <a:r>
              <a:rPr lang="en-US" dirty="0"/>
              <a:t> button is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gray</a:t>
            </a:r>
            <a:r>
              <a:rPr lang="en-US" dirty="0"/>
              <a:t>…time to use 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gray arrow </a:t>
            </a:r>
            <a:r>
              <a:rPr lang="en-US" dirty="0"/>
              <a:t>to move on.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D14F3E-9110-AE45-BBEC-7CF8C3146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80" y="1939636"/>
            <a:ext cx="7536874" cy="4783226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59677096-2882-6E4A-A85C-959792C12273}"/>
              </a:ext>
            </a:extLst>
          </p:cNvPr>
          <p:cNvSpPr/>
          <p:nvPr/>
        </p:nvSpPr>
        <p:spPr>
          <a:xfrm>
            <a:off x="5661890" y="5055555"/>
            <a:ext cx="1403927" cy="623743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96762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69B2-E811-A44A-BB9E-5E9F4A38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slides will have this </a:t>
            </a:r>
            <a:r>
              <a:rPr lang="en-US" dirty="0">
                <a:solidFill>
                  <a:srgbClr val="C00000"/>
                </a:solidFill>
              </a:rPr>
              <a:t>“More” </a:t>
            </a:r>
            <a:r>
              <a:rPr lang="en-US" dirty="0"/>
              <a:t>button to let you know there is additional information to see on this slide before you move forward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45FEE4-6896-D24A-9DBC-37D8B8313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3654" y="1828799"/>
            <a:ext cx="7744692" cy="4948938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7A34E368-DAA7-C646-90C0-42DE38875042}"/>
              </a:ext>
            </a:extLst>
          </p:cNvPr>
          <p:cNvSpPr/>
          <p:nvPr/>
        </p:nvSpPr>
        <p:spPr>
          <a:xfrm>
            <a:off x="5920508" y="3117128"/>
            <a:ext cx="1403927" cy="623743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64642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5703-7C5A-F645-A64D-A32F75D7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Log in to toastmasters.org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C01411C-A273-734C-8038-86569C7D4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036" y="1371600"/>
            <a:ext cx="6575170" cy="4805363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CA15F6FE-8E84-0341-9FFC-2BB60E8145DC}"/>
              </a:ext>
            </a:extLst>
          </p:cNvPr>
          <p:cNvSpPr/>
          <p:nvPr/>
        </p:nvSpPr>
        <p:spPr>
          <a:xfrm>
            <a:off x="5764427" y="1383957"/>
            <a:ext cx="1105930" cy="580767"/>
          </a:xfrm>
          <a:prstGeom prst="donut">
            <a:avLst>
              <a:gd name="adj" fmla="val 381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91976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84D7-3A1D-4A4B-957A-BF4B31AC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Watch for the dots under the picture to let you know where there is additional information in a slide like this –5 dots means 5 additional items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90D340-D936-4F4F-B8C7-ABB4A0699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418" y="1884218"/>
            <a:ext cx="7509164" cy="4807527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8A45AE52-91BC-DF42-B25E-8D320A7D1662}"/>
              </a:ext>
            </a:extLst>
          </p:cNvPr>
          <p:cNvSpPr/>
          <p:nvPr/>
        </p:nvSpPr>
        <p:spPr>
          <a:xfrm>
            <a:off x="5394036" y="5138683"/>
            <a:ext cx="1403927" cy="623743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23549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3B12-35F7-144C-8CA5-E48CD10D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4113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Here, the </a:t>
            </a:r>
            <a:r>
              <a:rPr lang="en-US" dirty="0">
                <a:solidFill>
                  <a:srgbClr val="0070C0"/>
                </a:solidFill>
              </a:rPr>
              <a:t>“Directions” </a:t>
            </a:r>
            <a:r>
              <a:rPr lang="en-US" dirty="0"/>
              <a:t>section slides up to let you know there is a comparison statement to be revealed for each of the first column elements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6AD7CB-EA7B-6745-8D6C-9A1C77441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472" y="1905380"/>
            <a:ext cx="7620000" cy="4890275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EC015983-7C2C-5F45-B672-07CAB0C1769C}"/>
              </a:ext>
            </a:extLst>
          </p:cNvPr>
          <p:cNvSpPr/>
          <p:nvPr/>
        </p:nvSpPr>
        <p:spPr>
          <a:xfrm>
            <a:off x="7629235" y="4769229"/>
            <a:ext cx="1403927" cy="623743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38497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AC38-584A-C74E-968D-AD0D0090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Move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“Directions” </a:t>
            </a:r>
            <a:r>
              <a:rPr lang="en-US" dirty="0"/>
              <a:t>out of your way by using the arrow on the right edge of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blue button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5C2482-4D1B-5E4F-8C98-79B9CD3F0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427" y="1825625"/>
            <a:ext cx="6935145" cy="4351338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D90DE9A9-9D45-0B43-A67A-CA81232B150A}"/>
              </a:ext>
            </a:extLst>
          </p:cNvPr>
          <p:cNvSpPr/>
          <p:nvPr/>
        </p:nvSpPr>
        <p:spPr>
          <a:xfrm>
            <a:off x="8443784" y="5177481"/>
            <a:ext cx="786713" cy="564847"/>
          </a:xfrm>
          <a:prstGeom prst="donut">
            <a:avLst>
              <a:gd name="adj" fmla="val 381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25851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D315-6B58-684D-8CC2-C37DE572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6" y="277640"/>
            <a:ext cx="1140528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Clicking each </a:t>
            </a:r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box in the “Advice” column reveals another way to say it which is more “Feedback”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2AEC75-D0F9-ED47-AF8F-748825FE0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142" y="1603203"/>
            <a:ext cx="7869715" cy="5121680"/>
          </a:xfrm>
        </p:spPr>
      </p:pic>
    </p:spTree>
    <p:extLst>
      <p:ext uri="{BB962C8B-B14F-4D97-AF65-F5344CB8AC3E}">
        <p14:creationId xmlns:p14="http://schemas.microsoft.com/office/powerpoint/2010/main" val="1638750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20E8-3C3A-9042-93BC-8464FDA9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30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This has a 6:47 min video embedded</a:t>
            </a:r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773D1B1-0608-B848-91B5-650A8F8A5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873" y="1194020"/>
            <a:ext cx="9033164" cy="5663980"/>
          </a:xfrm>
        </p:spPr>
      </p:pic>
    </p:spTree>
    <p:extLst>
      <p:ext uri="{BB962C8B-B14F-4D97-AF65-F5344CB8AC3E}">
        <p14:creationId xmlns:p14="http://schemas.microsoft.com/office/powerpoint/2010/main" val="1579238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C7D2-4CCD-FD44-90F0-BFACF56A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920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Use the controls below the video screen to start, stop, make full screen, or add captions</a:t>
            </a:r>
          </a:p>
        </p:txBody>
      </p:sp>
      <p:pic>
        <p:nvPicPr>
          <p:cNvPr id="5" name="Content Placeholder 4" descr="A screenshot of a person&#10;&#10;Description automatically generated">
            <a:extLst>
              <a:ext uri="{FF2B5EF4-FFF2-40B4-BE49-F238E27FC236}">
                <a16:creationId xmlns:a16="http://schemas.microsoft.com/office/drawing/2014/main" id="{29A327E8-4C38-114D-9524-323A82458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545" y="1644073"/>
            <a:ext cx="7924800" cy="4984726"/>
          </a:xfrm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id="{3C174DDF-5D91-2F4D-B372-53C431A4BD3A}"/>
              </a:ext>
            </a:extLst>
          </p:cNvPr>
          <p:cNvSpPr/>
          <p:nvPr/>
        </p:nvSpPr>
        <p:spPr>
          <a:xfrm>
            <a:off x="3056239" y="5499400"/>
            <a:ext cx="3900615" cy="716050"/>
          </a:xfrm>
          <a:prstGeom prst="donut">
            <a:avLst>
              <a:gd name="adj" fmla="val 381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75319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92DE-C8B8-714A-BC38-D09645CC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Periodically there will be “check in” questions to make sure you’ve retained the key information </a:t>
            </a:r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D55483A-1693-7147-B2ED-0398F4B3C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8218" y="1690688"/>
            <a:ext cx="7915564" cy="5075098"/>
          </a:xfrm>
        </p:spPr>
      </p:pic>
    </p:spTree>
    <p:extLst>
      <p:ext uri="{BB962C8B-B14F-4D97-AF65-F5344CB8AC3E}">
        <p14:creationId xmlns:p14="http://schemas.microsoft.com/office/powerpoint/2010/main" val="3622617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CEE0-B41B-1C40-A11D-05614963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84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You’ll get immediate feedback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EB337A-DF4C-754F-A08B-4B0AF164A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892" y="1145309"/>
            <a:ext cx="8783782" cy="55768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FDC0A-6496-DB4C-886D-6A1FB7DAFF1C}"/>
              </a:ext>
            </a:extLst>
          </p:cNvPr>
          <p:cNvSpPr txBox="1"/>
          <p:nvPr/>
        </p:nvSpPr>
        <p:spPr>
          <a:xfrm>
            <a:off x="9190182" y="2964873"/>
            <a:ext cx="251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a gentle redirect if you pick the incorrect response</a:t>
            </a:r>
          </a:p>
        </p:txBody>
      </p:sp>
    </p:spTree>
    <p:extLst>
      <p:ext uri="{BB962C8B-B14F-4D97-AF65-F5344CB8AC3E}">
        <p14:creationId xmlns:p14="http://schemas.microsoft.com/office/powerpoint/2010/main" val="3542602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E55B-A6C2-6342-936F-0B33A74B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1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Near the end of the project, you will be given a review of your </a:t>
            </a:r>
            <a:r>
              <a:rPr lang="en-US" u="sng" dirty="0"/>
              <a:t>evaluation criteria.</a:t>
            </a:r>
            <a:endParaRPr lang="en-US" dirty="0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FBCFABD-36D0-D848-A528-01DA6BF8C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5384" y="1653308"/>
            <a:ext cx="7629236" cy="4932219"/>
          </a:xfrm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id="{896C9089-D233-6844-AD12-469C19D9BDB7}"/>
              </a:ext>
            </a:extLst>
          </p:cNvPr>
          <p:cNvSpPr/>
          <p:nvPr/>
        </p:nvSpPr>
        <p:spPr>
          <a:xfrm>
            <a:off x="4710545" y="3744018"/>
            <a:ext cx="1136073" cy="249382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98E0A6-075C-A544-98A7-A37395529208}"/>
              </a:ext>
            </a:extLst>
          </p:cNvPr>
          <p:cNvCxnSpPr>
            <a:cxnSpLocks/>
          </p:cNvCxnSpPr>
          <p:nvPr/>
        </p:nvCxnSpPr>
        <p:spPr>
          <a:xfrm>
            <a:off x="2974109" y="3676073"/>
            <a:ext cx="1736436" cy="19263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BB3D89A-D686-8240-81B3-433AF5247AA5}"/>
              </a:ext>
            </a:extLst>
          </p:cNvPr>
          <p:cNvSpPr txBox="1"/>
          <p:nvPr/>
        </p:nvSpPr>
        <p:spPr>
          <a:xfrm>
            <a:off x="430454" y="2345215"/>
            <a:ext cx="2663728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Remember: Whether you are receiving or giving the evaluation, “3” means the speaker “met the objective as expected.”</a:t>
            </a:r>
          </a:p>
        </p:txBody>
      </p:sp>
    </p:spTree>
    <p:extLst>
      <p:ext uri="{BB962C8B-B14F-4D97-AF65-F5344CB8AC3E}">
        <p14:creationId xmlns:p14="http://schemas.microsoft.com/office/powerpoint/2010/main" val="90331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E55B-A6C2-6342-936F-0B33A74B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3" y="365125"/>
            <a:ext cx="11890445" cy="14728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Access your “Evaluation Resource” form here </a:t>
            </a:r>
            <a:br>
              <a:rPr lang="en-US" dirty="0"/>
            </a:br>
            <a:r>
              <a:rPr lang="en-US" dirty="0"/>
              <a:t>to download, print/send.</a:t>
            </a:r>
            <a:br>
              <a:rPr lang="en-US" dirty="0"/>
            </a:br>
            <a:r>
              <a:rPr lang="en-US" dirty="0"/>
              <a:t>Notice that this project has 3 parts. </a:t>
            </a:r>
            <a:br>
              <a:rPr lang="en-US" dirty="0"/>
            </a:br>
            <a:r>
              <a:rPr lang="en-US" dirty="0"/>
              <a:t>Each has its own Evaluation Resource.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FBCFABD-36D0-D848-A528-01DA6BF8C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527" y="2198255"/>
            <a:ext cx="7139710" cy="4562763"/>
          </a:xfrm>
        </p:spPr>
      </p:pic>
      <p:sp>
        <p:nvSpPr>
          <p:cNvPr id="4" name="Donut 3">
            <a:extLst>
              <a:ext uri="{FF2B5EF4-FFF2-40B4-BE49-F238E27FC236}">
                <a16:creationId xmlns:a16="http://schemas.microsoft.com/office/drawing/2014/main" id="{5A608479-25AE-6243-8C2C-57E5D8533B09}"/>
              </a:ext>
            </a:extLst>
          </p:cNvPr>
          <p:cNvSpPr/>
          <p:nvPr/>
        </p:nvSpPr>
        <p:spPr>
          <a:xfrm>
            <a:off x="4246295" y="4433456"/>
            <a:ext cx="2936789" cy="729672"/>
          </a:xfrm>
          <a:prstGeom prst="donut">
            <a:avLst>
              <a:gd name="adj" fmla="val 381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79CAB-64FB-6B42-AA95-5A9C2C194AC6}"/>
              </a:ext>
            </a:extLst>
          </p:cNvPr>
          <p:cNvSpPr txBox="1"/>
          <p:nvPr/>
        </p:nvSpPr>
        <p:spPr>
          <a:xfrm>
            <a:off x="8783783" y="4553883"/>
            <a:ext cx="300506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Your speech evaluator can also get to these Evaluation Resource forms from the FTH agenda once you have put in your speech information there.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76E725-2587-2841-BC14-FB0B55D6B871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7183084" y="4798292"/>
            <a:ext cx="1600699" cy="72508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1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F595-CCCE-AA4E-9746-BA85D92E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85908"/>
            <a:ext cx="11693236" cy="1325563"/>
          </a:xfrm>
        </p:spPr>
        <p:txBody>
          <a:bodyPr/>
          <a:lstStyle/>
          <a:p>
            <a:r>
              <a:rPr lang="en-US" dirty="0"/>
              <a:t>From the Pathways tab, select “Go to Base Camp”</a:t>
            </a:r>
          </a:p>
        </p:txBody>
      </p:sp>
      <p:pic>
        <p:nvPicPr>
          <p:cNvPr id="5" name="Content Placeholder 4" descr="A screensho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824DA88-6507-324B-8452-EE8B511A8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75" y="1589087"/>
            <a:ext cx="9603830" cy="4908807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1A8662F7-AA18-EE48-B301-6193B8FE41A2}"/>
              </a:ext>
            </a:extLst>
          </p:cNvPr>
          <p:cNvSpPr/>
          <p:nvPr/>
        </p:nvSpPr>
        <p:spPr>
          <a:xfrm>
            <a:off x="2195135" y="2453304"/>
            <a:ext cx="1107989" cy="774912"/>
          </a:xfrm>
          <a:prstGeom prst="donut">
            <a:avLst>
              <a:gd name="adj" fmla="val 381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830AC099-84DB-4A40-85D0-A62F54E606B6}"/>
              </a:ext>
            </a:extLst>
          </p:cNvPr>
          <p:cNvSpPr/>
          <p:nvPr/>
        </p:nvSpPr>
        <p:spPr>
          <a:xfrm>
            <a:off x="3070529" y="3317521"/>
            <a:ext cx="1213677" cy="774912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46A5A-CC21-6A47-B1C9-3ED1AB3AD8AD}"/>
              </a:ext>
            </a:extLst>
          </p:cNvPr>
          <p:cNvSpPr txBox="1"/>
          <p:nvPr/>
        </p:nvSpPr>
        <p:spPr>
          <a:xfrm>
            <a:off x="10215418" y="3228216"/>
            <a:ext cx="1293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you have already chosen a Path…</a:t>
            </a:r>
          </a:p>
        </p:txBody>
      </p:sp>
    </p:spTree>
    <p:extLst>
      <p:ext uri="{BB962C8B-B14F-4D97-AF65-F5344CB8AC3E}">
        <p14:creationId xmlns:p14="http://schemas.microsoft.com/office/powerpoint/2010/main" val="1784985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BA63-BE28-C148-A67E-0364890F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16" y="53934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Pause right here </a:t>
            </a:r>
            <a:r>
              <a:rPr lang="en-US" dirty="0"/>
              <a:t>until you’ve given all 3 speeches in this project…then you’ll respond to the same 7 questions you did in the “Before” assessment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041590-C55D-4747-AB04-4EC74A299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8128" y="2424714"/>
            <a:ext cx="6623772" cy="4351338"/>
          </a:xfrm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id="{B0DD16D4-49E2-9541-A6CB-282CAEDF5E66}"/>
              </a:ext>
            </a:extLst>
          </p:cNvPr>
          <p:cNvSpPr/>
          <p:nvPr/>
        </p:nvSpPr>
        <p:spPr>
          <a:xfrm>
            <a:off x="7598979" y="2858956"/>
            <a:ext cx="2102070" cy="441434"/>
          </a:xfrm>
          <a:prstGeom prst="donut">
            <a:avLst>
              <a:gd name="adj" fmla="val 1019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03154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0156-7257-1148-A682-A9DFE76B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198437"/>
            <a:ext cx="11914909" cy="1325563"/>
          </a:xfrm>
        </p:spPr>
        <p:txBody>
          <a:bodyPr/>
          <a:lstStyle/>
          <a:p>
            <a:pPr algn="ctr"/>
            <a:r>
              <a:rPr lang="en-US" dirty="0"/>
              <a:t>Again, select a number for each of the 7 questions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E8B743-139A-514D-8485-A89932013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45" y="1524000"/>
            <a:ext cx="8349673" cy="5334000"/>
          </a:xfrm>
        </p:spPr>
      </p:pic>
    </p:spTree>
    <p:extLst>
      <p:ext uri="{BB962C8B-B14F-4D97-AF65-F5344CB8AC3E}">
        <p14:creationId xmlns:p14="http://schemas.microsoft.com/office/powerpoint/2010/main" val="4123572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97F8-E1F9-4848-9912-4D18BD51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22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Remember to use the </a:t>
            </a:r>
            <a:r>
              <a:rPr lang="en-US" dirty="0">
                <a:solidFill>
                  <a:srgbClr val="C00000"/>
                </a:solidFill>
              </a:rPr>
              <a:t>red “SUBMIT” </a:t>
            </a:r>
            <a:r>
              <a:rPr lang="en-US" dirty="0"/>
              <a:t>button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72A63E-CE3E-C84A-862C-31236708C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817" y="1368189"/>
            <a:ext cx="8220364" cy="5254587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0914A5D1-F167-C84D-8BC7-70C50B501C21}"/>
              </a:ext>
            </a:extLst>
          </p:cNvPr>
          <p:cNvSpPr/>
          <p:nvPr/>
        </p:nvSpPr>
        <p:spPr>
          <a:xfrm>
            <a:off x="5044964" y="5164399"/>
            <a:ext cx="2102070" cy="441434"/>
          </a:xfrm>
          <a:prstGeom prst="donut">
            <a:avLst>
              <a:gd name="adj" fmla="val 1019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09929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BB1A-A5FC-6E48-8F4C-44E39E00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48" y="270531"/>
            <a:ext cx="9260502" cy="1325563"/>
          </a:xfrm>
        </p:spPr>
        <p:txBody>
          <a:bodyPr/>
          <a:lstStyle/>
          <a:p>
            <a:pPr algn="ctr"/>
            <a:r>
              <a:rPr lang="en-US" dirty="0"/>
              <a:t>See the comparison of your responses </a:t>
            </a:r>
            <a:r>
              <a:rPr lang="en-US" u="sng" dirty="0"/>
              <a:t>before</a:t>
            </a:r>
            <a:r>
              <a:rPr lang="en-US" dirty="0"/>
              <a:t> and </a:t>
            </a:r>
            <a:r>
              <a:rPr lang="en-US" u="sng" dirty="0"/>
              <a:t>afte</a:t>
            </a:r>
            <a:r>
              <a:rPr lang="en-US" dirty="0"/>
              <a:t>r the project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069805-12CB-E74D-8583-3B5A30751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3296" y="1690989"/>
            <a:ext cx="8005405" cy="5123491"/>
          </a:xfrm>
        </p:spPr>
      </p:pic>
    </p:spTree>
    <p:extLst>
      <p:ext uri="{BB962C8B-B14F-4D97-AF65-F5344CB8AC3E}">
        <p14:creationId xmlns:p14="http://schemas.microsoft.com/office/powerpoint/2010/main" val="2444066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3B8D-C117-3E4C-BEC6-A5DC8840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55" y="16542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Now you can move onto your next project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18D04D-5693-6845-A13A-0B05F0A9E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903" y="1298036"/>
            <a:ext cx="8450318" cy="5488431"/>
          </a:xfrm>
        </p:spPr>
      </p:pic>
      <p:sp>
        <p:nvSpPr>
          <p:cNvPr id="9" name="Donut 8">
            <a:extLst>
              <a:ext uri="{FF2B5EF4-FFF2-40B4-BE49-F238E27FC236}">
                <a16:creationId xmlns:a16="http://schemas.microsoft.com/office/drawing/2014/main" id="{A7C13F0F-F2A5-9048-9014-CE332923AB04}"/>
              </a:ext>
            </a:extLst>
          </p:cNvPr>
          <p:cNvSpPr/>
          <p:nvPr/>
        </p:nvSpPr>
        <p:spPr>
          <a:xfrm>
            <a:off x="2532992" y="1797269"/>
            <a:ext cx="3563008" cy="1534510"/>
          </a:xfrm>
          <a:prstGeom prst="donut">
            <a:avLst>
              <a:gd name="adj" fmla="val 310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54009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8D72-CCF9-F64F-A676-DAA41F7E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185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Next Project is:</a:t>
            </a:r>
            <a:br>
              <a:rPr lang="en-US" sz="6000" dirty="0"/>
            </a:br>
            <a:r>
              <a:rPr lang="en-US" sz="6000" b="1" dirty="0"/>
              <a:t>“Researching and Presenting”</a:t>
            </a:r>
            <a:br>
              <a:rPr lang="en-US" sz="6000" b="1" dirty="0"/>
            </a:br>
            <a:r>
              <a:rPr lang="en-US" sz="6000" dirty="0"/>
              <a:t>which will complete Level 1</a:t>
            </a:r>
          </a:p>
        </p:txBody>
      </p:sp>
    </p:spTree>
    <p:extLst>
      <p:ext uri="{BB962C8B-B14F-4D97-AF65-F5344CB8AC3E}">
        <p14:creationId xmlns:p14="http://schemas.microsoft.com/office/powerpoint/2010/main" val="372542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8D72-CCF9-F64F-A676-DAA41F7E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17" y="2452544"/>
            <a:ext cx="109751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After that project… </a:t>
            </a:r>
            <a:br>
              <a:rPr lang="en-US" sz="6600" dirty="0"/>
            </a:br>
            <a:r>
              <a:rPr lang="en-US" sz="6600" dirty="0"/>
              <a:t>You will need to know how to enter a “Level Completion” request</a:t>
            </a:r>
            <a:br>
              <a:rPr lang="en-US" sz="6600" dirty="0"/>
            </a:br>
            <a:r>
              <a:rPr lang="en-US" sz="6600" i="1" dirty="0"/>
              <a:t>(coming soon)</a:t>
            </a:r>
            <a:endParaRPr 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167166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8DEC-1F19-AF42-8D81-B1269CEC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r>
              <a:rPr lang="en-US" dirty="0"/>
              <a:t>From the center tile, choose Go to Base Camp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D20FBD-41C5-B74C-9B9F-898F8CAEB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612" y="1323311"/>
            <a:ext cx="7200775" cy="5534689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2909B90F-73DE-F346-8F91-26100CDF65F7}"/>
              </a:ext>
            </a:extLst>
          </p:cNvPr>
          <p:cNvSpPr/>
          <p:nvPr/>
        </p:nvSpPr>
        <p:spPr>
          <a:xfrm>
            <a:off x="5293815" y="5026891"/>
            <a:ext cx="1604367" cy="774912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5891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F3D1-AE20-FC4D-9E20-2374539F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EITHER the </a:t>
            </a:r>
            <a:r>
              <a:rPr lang="en-US" dirty="0">
                <a:solidFill>
                  <a:srgbClr val="0070C0"/>
                </a:solidFill>
              </a:rPr>
              <a:t>blue EDUCATION TRANSC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RIPT </a:t>
            </a:r>
            <a:r>
              <a:rPr lang="en-US" dirty="0"/>
              <a:t>tile OR the </a:t>
            </a:r>
            <a:r>
              <a:rPr lang="en-US" dirty="0">
                <a:solidFill>
                  <a:srgbClr val="C00000"/>
                </a:solidFill>
              </a:rPr>
              <a:t>red My Education Transcript </a:t>
            </a:r>
            <a:r>
              <a:rPr lang="en-US" dirty="0"/>
              <a:t>to access your curriculum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1B32D37-A651-CB48-83A4-394B928FF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730" y="1825625"/>
            <a:ext cx="7663834" cy="5046188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DD84F76F-D1A5-1B43-8DCF-AA55FEFBA9EB}"/>
              </a:ext>
            </a:extLst>
          </p:cNvPr>
          <p:cNvSpPr/>
          <p:nvPr/>
        </p:nvSpPr>
        <p:spPr>
          <a:xfrm>
            <a:off x="5176422" y="4212725"/>
            <a:ext cx="984234" cy="774912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685CD170-FFEE-5A46-A4B1-44E238A2E669}"/>
              </a:ext>
            </a:extLst>
          </p:cNvPr>
          <p:cNvSpPr/>
          <p:nvPr/>
        </p:nvSpPr>
        <p:spPr>
          <a:xfrm>
            <a:off x="6623647" y="5098473"/>
            <a:ext cx="1191491" cy="449330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52680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2A8F-90F0-6141-9AF1-CB4D0844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1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Click on the </a:t>
            </a:r>
            <a:r>
              <a:rPr lang="en-US" dirty="0">
                <a:solidFill>
                  <a:srgbClr val="C00000"/>
                </a:solidFill>
              </a:rPr>
              <a:t>red button “Open Curriculum”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3100" dirty="0"/>
              <a:t>(You probably have just one Path listed…)</a:t>
            </a:r>
            <a:endParaRPr lang="en-US" dirty="0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8D0F084-6BAA-434C-89DB-B3126143B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72" y="1533670"/>
            <a:ext cx="7109227" cy="4900829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D4172469-7883-714B-A331-9D8AED687CE8}"/>
              </a:ext>
            </a:extLst>
          </p:cNvPr>
          <p:cNvSpPr/>
          <p:nvPr/>
        </p:nvSpPr>
        <p:spPr>
          <a:xfrm>
            <a:off x="8332374" y="5218546"/>
            <a:ext cx="1191491" cy="449330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D551E-44B6-D941-A85E-1F1CE159139A}"/>
              </a:ext>
            </a:extLst>
          </p:cNvPr>
          <p:cNvSpPr txBox="1"/>
          <p:nvPr/>
        </p:nvSpPr>
        <p:spPr>
          <a:xfrm>
            <a:off x="461818" y="3984084"/>
            <a:ext cx="2022764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Caution</a:t>
            </a:r>
            <a:r>
              <a:rPr lang="en-US" dirty="0"/>
              <a:t>: if you click on the words of the Path Title, it will take you to training details…come ”Back” here to access the learning material from ”Open Curriculum”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D02897-3A86-8241-BF52-99212C72378E}"/>
              </a:ext>
            </a:extLst>
          </p:cNvPr>
          <p:cNvCxnSpPr>
            <a:cxnSpLocks/>
          </p:cNvCxnSpPr>
          <p:nvPr/>
        </p:nvCxnSpPr>
        <p:spPr>
          <a:xfrm>
            <a:off x="2484582" y="4701309"/>
            <a:ext cx="1958109" cy="655782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75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EEBF-5B94-5245-94EB-CE1350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each Project, you will use the </a:t>
            </a:r>
            <a:r>
              <a:rPr lang="en-US" dirty="0">
                <a:solidFill>
                  <a:srgbClr val="C00000"/>
                </a:solidFill>
              </a:rPr>
              <a:t>red buttons </a:t>
            </a:r>
            <a:r>
              <a:rPr lang="en-US" dirty="0"/>
              <a:t>to first </a:t>
            </a:r>
            <a:r>
              <a:rPr lang="en-US" dirty="0">
                <a:solidFill>
                  <a:srgbClr val="C00000"/>
                </a:solidFill>
              </a:rPr>
              <a:t>“Activate”, </a:t>
            </a:r>
            <a:r>
              <a:rPr lang="en-US" dirty="0"/>
              <a:t>then </a:t>
            </a:r>
            <a:r>
              <a:rPr lang="en-US" dirty="0">
                <a:solidFill>
                  <a:srgbClr val="C00000"/>
                </a:solidFill>
              </a:rPr>
              <a:t>“Launch” </a:t>
            </a:r>
            <a:r>
              <a:rPr lang="en-US" dirty="0"/>
              <a:t>the project.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79093D-A4E9-5348-918C-54731DBC6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727" y="1690688"/>
            <a:ext cx="7001938" cy="5181059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D723F77D-8C25-3443-873E-F898E0185A2B}"/>
              </a:ext>
            </a:extLst>
          </p:cNvPr>
          <p:cNvSpPr/>
          <p:nvPr/>
        </p:nvSpPr>
        <p:spPr>
          <a:xfrm>
            <a:off x="7713538" y="4627419"/>
            <a:ext cx="1191491" cy="449330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2739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2C90-B345-794D-B843-0025EB09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17343"/>
            <a:ext cx="10515600" cy="1325563"/>
          </a:xfrm>
        </p:spPr>
        <p:txBody>
          <a:bodyPr/>
          <a:lstStyle/>
          <a:p>
            <a:r>
              <a:rPr lang="en-US" dirty="0"/>
              <a:t>The early projects in a Path begin with this Navigation slide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0D56512-9920-0C4A-B2CE-BD2B0EE5D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9998" y="954255"/>
            <a:ext cx="7423383" cy="5538620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3E9DD6-3CC1-604C-A3E4-ED2C98C7D143}"/>
              </a:ext>
            </a:extLst>
          </p:cNvPr>
          <p:cNvCxnSpPr/>
          <p:nvPr/>
        </p:nvCxnSpPr>
        <p:spPr>
          <a:xfrm>
            <a:off x="2678545" y="1450109"/>
            <a:ext cx="2890982" cy="97905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2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8A93-6175-2240-B8B5-44B3C503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gray arrows </a:t>
            </a:r>
            <a:r>
              <a:rPr lang="en-US" dirty="0"/>
              <a:t>to the right and left side of the slides to move through the material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072DB42-7691-284D-817C-5F24D6C77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8109" y="1610471"/>
            <a:ext cx="8137236" cy="5148339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48123748-9E8C-174B-AC03-AA4D561A5E5B}"/>
              </a:ext>
            </a:extLst>
          </p:cNvPr>
          <p:cNvSpPr/>
          <p:nvPr/>
        </p:nvSpPr>
        <p:spPr>
          <a:xfrm>
            <a:off x="1866921" y="3652183"/>
            <a:ext cx="673080" cy="790508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E6FD8CAA-5B2C-2249-83FC-529DD64C7FB8}"/>
              </a:ext>
            </a:extLst>
          </p:cNvPr>
          <p:cNvSpPr/>
          <p:nvPr/>
        </p:nvSpPr>
        <p:spPr>
          <a:xfrm>
            <a:off x="9422265" y="3652183"/>
            <a:ext cx="673080" cy="790508"/>
          </a:xfrm>
          <a:prstGeom prst="donut">
            <a:avLst>
              <a:gd name="adj" fmla="val 471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86653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911</Words>
  <Application>Microsoft Macintosh PowerPoint</Application>
  <PresentationFormat>Widescreen</PresentationFormat>
  <Paragraphs>74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How to work through projects in  Toastmasters’ Pathways Education Program using the Evaluation and Feedback Project as an example </vt:lpstr>
      <vt:lpstr>Log in to toastmasters.org</vt:lpstr>
      <vt:lpstr>From the Pathways tab, select “Go to Base Camp”</vt:lpstr>
      <vt:lpstr>From the center tile, choose Go to Base Camp</vt:lpstr>
      <vt:lpstr>Use EITHER the blue EDUCATION TRANSCRIPT tile OR the red My Education Transcript to access your curriculum</vt:lpstr>
      <vt:lpstr>Click on the red button “Open Curriculum” (You probably have just one Path listed…)</vt:lpstr>
      <vt:lpstr>For each Project, you will use the red buttons to first “Activate”, then “Launch” the project.</vt:lpstr>
      <vt:lpstr>The early projects in a Path begin with this Navigation slide</vt:lpstr>
      <vt:lpstr>Use the gray arrows to the right and left side of the slides to move through the material</vt:lpstr>
      <vt:lpstr>From this “Directions” reminder, you can see… </vt:lpstr>
      <vt:lpstr>…a pop-up that gives you a step-by-step guide for printing your project.</vt:lpstr>
      <vt:lpstr>The red arrow at the bottom is your access to the “Table of Contents” of the project</vt:lpstr>
      <vt:lpstr>The “Your Evaluation” is where you can print the entire project (or just the evaluation resources)</vt:lpstr>
      <vt:lpstr>This also offers you a Project Checklist</vt:lpstr>
      <vt:lpstr>The Project Checklist gives you an overview of the various parts that are involved</vt:lpstr>
      <vt:lpstr>Each projects asks you to assess your skills Before you do the project– select the number that best represents your response</vt:lpstr>
      <vt:lpstr>Notice that there 7 dots. You will use the red Next button to move through each before using the grey arrow to move on.</vt:lpstr>
      <vt:lpstr>Notice that once your have responded to each of the 7 questions, the Next button is gray…time to use the gray arrow to move on.</vt:lpstr>
      <vt:lpstr>Some slides will have this “More” button to let you know there is additional information to see on this slide before you move forward</vt:lpstr>
      <vt:lpstr>Watch for the dots under the picture to let you know where there is additional information in a slide like this –5 dots means 5 additional items </vt:lpstr>
      <vt:lpstr>Here, the “Directions” section slides up to let you know there is a comparison statement to be revealed for each of the first column elements</vt:lpstr>
      <vt:lpstr>Move the “Directions” out of your way by using the arrow on the right edge of the blue button</vt:lpstr>
      <vt:lpstr>Clicking each red box in the “Advice” column reveals another way to say it which is more “Feedback”</vt:lpstr>
      <vt:lpstr>This has a 6:47 min video embedded</vt:lpstr>
      <vt:lpstr>Use the controls below the video screen to start, stop, make full screen, or add captions</vt:lpstr>
      <vt:lpstr>Periodically there will be “check in” questions to make sure you’ve retained the key information </vt:lpstr>
      <vt:lpstr>You’ll get immediate feedback</vt:lpstr>
      <vt:lpstr>Near the end of the project, you will be given a review of your evaluation criteria.</vt:lpstr>
      <vt:lpstr>Access your “Evaluation Resource” form here  to download, print/send. Notice that this project has 3 parts.  Each has its own Evaluation Resource.</vt:lpstr>
      <vt:lpstr>Pause right here until you’ve given all 3 speeches in this project…then you’ll respond to the same 7 questions you did in the “Before” assessment</vt:lpstr>
      <vt:lpstr>Again, select a number for each of the 7 questions</vt:lpstr>
      <vt:lpstr>Remember to use the red “SUBMIT” button</vt:lpstr>
      <vt:lpstr>See the comparison of your responses before and after the project</vt:lpstr>
      <vt:lpstr>Now you can move onto your next project </vt:lpstr>
      <vt:lpstr>Next Project is: “Researching and Presenting” which will complete Level 1</vt:lpstr>
      <vt:lpstr>After that project…  You will need to know how to enter a “Level Completion” request (coming soon)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work through projects in  Toastmasters’ Pathways education program </dc:title>
  <dc:creator>Phyllis Kombol</dc:creator>
  <cp:lastModifiedBy>Tony Kombol</cp:lastModifiedBy>
  <cp:revision>28</cp:revision>
  <cp:lastPrinted>2020-05-17T21:03:27Z</cp:lastPrinted>
  <dcterms:created xsi:type="dcterms:W3CDTF">2020-05-17T00:26:57Z</dcterms:created>
  <dcterms:modified xsi:type="dcterms:W3CDTF">2020-05-21T14:18:06Z</dcterms:modified>
</cp:coreProperties>
</file>