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9" r:id="rId7"/>
    <p:sldId id="261" r:id="rId8"/>
    <p:sldId id="268" r:id="rId9"/>
    <p:sldId id="262" r:id="rId10"/>
    <p:sldId id="263" r:id="rId11"/>
    <p:sldId id="270" r:id="rId12"/>
    <p:sldId id="264" r:id="rId13"/>
    <p:sldId id="271" r:id="rId14"/>
    <p:sldId id="265" r:id="rId15"/>
    <p:sldId id="266" r:id="rId16"/>
    <p:sldId id="267" r:id="rId17"/>
    <p:sldId id="272" r:id="rId18"/>
    <p:sldId id="273" r:id="rId19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20" autoAdjust="0"/>
    <p:restoredTop sz="85907" autoAdjust="0"/>
  </p:normalViewPr>
  <p:slideViewPr>
    <p:cSldViewPr snapToGrid="0">
      <p:cViewPr varScale="1">
        <p:scale>
          <a:sx n="55" d="100"/>
          <a:sy n="55" d="100"/>
        </p:scale>
        <p:origin x="112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916EE24-ECA4-4DEA-97BE-09E9EBC77CB5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A88BD9A-D9B1-4573-9A2E-0ED388013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963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of the easiest roles during the meeting</a:t>
            </a:r>
          </a:p>
          <a:p>
            <a:r>
              <a:rPr lang="en-US" dirty="0"/>
              <a:t>Does require work before meeting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88BD9A-D9B1-4573-9A2E-0ED38801327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2139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86397-D953-F173-C9F0-1CFF7CE36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813197-67EB-700F-B351-6CAC4F1E7A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8B1F0F-BAB8-C422-15AA-F33453DC9D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is an evaluation contest, help them get better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47EC81-5E4A-4EAD-9D71-4F8BB1E760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88BD9A-D9B1-4573-9A2E-0ED38801327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8324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“hidden” role</a:t>
            </a:r>
          </a:p>
          <a:p>
            <a:r>
              <a:rPr lang="en-US" dirty="0"/>
              <a:t>Get backup if not attending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88BD9A-D9B1-4573-9A2E-0ED38801327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926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not a speech</a:t>
            </a:r>
          </a:p>
          <a:p>
            <a:r>
              <a:rPr lang="en-US" dirty="0"/>
              <a:t>Need some prep, easy role during meeting</a:t>
            </a:r>
          </a:p>
          <a:p>
            <a:r>
              <a:rPr lang="en-US" dirty="0"/>
              <a:t>Check length of meeting and fit accordingly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88BD9A-D9B1-4573-9A2E-0ED38801327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764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34C436-EA6A-05CB-A551-CCE70F3DD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743DEA-4147-DD8F-107D-4FDBA470D1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84BE7F-6E9C-01A5-187A-92DFDED08B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Gammarian</a:t>
            </a:r>
            <a:r>
              <a:rPr lang="en-US" dirty="0"/>
              <a:t>: select WOD before meeting, allow distribution</a:t>
            </a:r>
          </a:p>
          <a:p>
            <a:r>
              <a:rPr lang="en-US" dirty="0"/>
              <a:t>Busy all of meeting noting use </a:t>
            </a:r>
          </a:p>
          <a:p>
            <a:r>
              <a:rPr lang="en-US" dirty="0"/>
              <a:t>Ah: Busy all of meeting</a:t>
            </a:r>
          </a:p>
          <a:p>
            <a:r>
              <a:rPr lang="en-US" dirty="0"/>
              <a:t>Timer: Busy during speeches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9B6DE9-6C62-DEA1-5489-27197DDCAF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88BD9A-D9B1-4573-9A2E-0ED38801327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194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Gammarian</a:t>
            </a:r>
            <a:r>
              <a:rPr lang="en-US" dirty="0"/>
              <a:t>: select WOD before meeting, allow distribution</a:t>
            </a:r>
          </a:p>
          <a:p>
            <a:r>
              <a:rPr lang="en-US" dirty="0"/>
              <a:t>Busy all of meeting noting use </a:t>
            </a:r>
          </a:p>
          <a:p>
            <a:r>
              <a:rPr lang="en-US" dirty="0"/>
              <a:t>Ah: Busy all of meeting</a:t>
            </a:r>
          </a:p>
          <a:p>
            <a:r>
              <a:rPr lang="en-US" dirty="0"/>
              <a:t>Timer: Busy during speeches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88BD9A-D9B1-4573-9A2E-0ED38801327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6693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350C2-51FD-AE71-96F8-E7EF0AB73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72C82E-CB5A-B3C6-792F-0F72ADD3F2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96AC0F-DB2D-6880-2AD5-21C2442A73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Gammarian</a:t>
            </a:r>
            <a:r>
              <a:rPr lang="en-US" dirty="0"/>
              <a:t>: select WOD before meeting, allow distribution</a:t>
            </a:r>
          </a:p>
          <a:p>
            <a:r>
              <a:rPr lang="en-US" dirty="0"/>
              <a:t>Busy all of meeting noting use </a:t>
            </a:r>
          </a:p>
          <a:p>
            <a:r>
              <a:rPr lang="en-US" dirty="0"/>
              <a:t>Ah: Busy all of meeting</a:t>
            </a:r>
          </a:p>
          <a:p>
            <a:r>
              <a:rPr lang="en-US" dirty="0"/>
              <a:t>Timer: Busy during speeches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E278BE-18E9-FAFC-DB45-E2354DCD1B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88BD9A-D9B1-4573-9A2E-0ED38801327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8684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Must prepare before meeting</a:t>
            </a:r>
          </a:p>
          <a:p>
            <a:r>
              <a:rPr lang="en-US" dirty="0"/>
              <a:t>Busy during there speech only</a:t>
            </a:r>
          </a:p>
          <a:p>
            <a:r>
              <a:rPr lang="en-US" dirty="0"/>
              <a:t>Some advanced projects may need more speaking time and preparation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88BD9A-D9B1-4573-9A2E-0ED38801327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6500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 Master: Must prepare before meeting</a:t>
            </a:r>
          </a:p>
          <a:p>
            <a:r>
              <a:rPr lang="en-US" dirty="0"/>
              <a:t>Typically 3 TT in 9 minutes (when there are 3 speakers)</a:t>
            </a:r>
          </a:p>
          <a:p>
            <a:r>
              <a:rPr lang="en-US" dirty="0"/>
              <a:t>Be prepared if 1 or 2 speakers drop out.  Have 2 more topics for each missing </a:t>
            </a:r>
            <a:r>
              <a:rPr lang="en-US" dirty="0" err="1"/>
              <a:t>speeker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88BD9A-D9B1-4573-9A2E-0ED38801327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4948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7F19D-3B7C-DC2E-F62C-748785585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1259B5-382C-4C51-D96E-957829EFDE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43A5D7-6F54-F35F-6636-8730F13189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 Master: Must prepare before meeting</a:t>
            </a:r>
          </a:p>
          <a:p>
            <a:r>
              <a:rPr lang="en-US" dirty="0"/>
              <a:t>Typically 3 TT in 9 minutes (when there are 3 speakers)</a:t>
            </a:r>
          </a:p>
          <a:p>
            <a:r>
              <a:rPr lang="en-US" dirty="0"/>
              <a:t>Be prepared if 1 or 2 speakers drop out.  Have 2 more topics for each missing </a:t>
            </a:r>
            <a:r>
              <a:rPr lang="en-US" dirty="0" err="1"/>
              <a:t>speeker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2B23DB-B8F0-AB8E-280E-D154EA20B3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88BD9A-D9B1-4573-9A2E-0ED38801327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7311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is an evaluation contest, help them get better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88BD9A-D9B1-4573-9A2E-0ED38801327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525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1BBBA-3234-4C7F-8637-25A931996EC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B949F820-853E-4C6C-923D-FB5B71576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662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1BBBA-3234-4C7F-8637-25A931996EC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B949F820-853E-4C6C-923D-FB5B71576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992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1BBBA-3234-4C7F-8637-25A931996EC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B949F820-853E-4C6C-923D-FB5B71576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804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1BBBA-3234-4C7F-8637-25A931996EC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949F820-853E-4C6C-923D-FB5B7157630C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68635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1BBBA-3234-4C7F-8637-25A931996EC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949F820-853E-4C6C-923D-FB5B71576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7376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1BBBA-3234-4C7F-8637-25A931996EC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9F820-853E-4C6C-923D-FB5B71576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7952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1BBBA-3234-4C7F-8637-25A931996EC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9F820-853E-4C6C-923D-FB5B71576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9871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1BBBA-3234-4C7F-8637-25A931996EC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9F820-853E-4C6C-923D-FB5B71576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8216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DA51BBBA-3234-4C7F-8637-25A931996EC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B949F820-853E-4C6C-923D-FB5B71576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516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1BBBA-3234-4C7F-8637-25A931996EC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9F820-853E-4C6C-923D-FB5B71576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731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1BBBA-3234-4C7F-8637-25A931996EC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B949F820-853E-4C6C-923D-FB5B71576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159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1BBBA-3234-4C7F-8637-25A931996EC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9F820-853E-4C6C-923D-FB5B71576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041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1BBBA-3234-4C7F-8637-25A931996EC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9F820-853E-4C6C-923D-FB5B71576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4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1BBBA-3234-4C7F-8637-25A931996EC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9F820-853E-4C6C-923D-FB5B71576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221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1BBBA-3234-4C7F-8637-25A931996EC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9F820-853E-4C6C-923D-FB5B71576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404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1BBBA-3234-4C7F-8637-25A931996EC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9F820-853E-4C6C-923D-FB5B71576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455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1BBBA-3234-4C7F-8637-25A931996EC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9F820-853E-4C6C-923D-FB5B71576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644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1BBBA-3234-4C7F-8637-25A931996EC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49F820-853E-4C6C-923D-FB5B71576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2211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  <p:sldLayoutId id="2147483778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5097A-746B-4E46-96EA-311EE36431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/>
              <a:t>McDowell NC Toastmasters Meeting Roles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57C67C-9868-4681-B78C-C68B9BBF95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Tony Kombol</a:t>
            </a:r>
          </a:p>
          <a:p>
            <a:r>
              <a:rPr lang="en-US" dirty="0"/>
              <a:t>July 2026</a:t>
            </a:r>
          </a:p>
        </p:txBody>
      </p:sp>
    </p:spTree>
    <p:extLst>
      <p:ext uri="{BB962C8B-B14F-4D97-AF65-F5344CB8AC3E}">
        <p14:creationId xmlns:p14="http://schemas.microsoft.com/office/powerpoint/2010/main" val="2904423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F7B2B-15F5-4590-9266-E3347348F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Topics - Master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B4CB51-EDE7-4B6F-B066-8CC409A203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Usually 3 selections</a:t>
            </a:r>
          </a:p>
          <a:p>
            <a:pPr lvl="1"/>
            <a:r>
              <a:rPr lang="en-US" sz="2400" dirty="0"/>
              <a:t>Give topic first, then select speaker</a:t>
            </a:r>
          </a:p>
          <a:p>
            <a:pPr lvl="1"/>
            <a:r>
              <a:rPr lang="en-US" sz="2400" dirty="0"/>
              <a:t>Choose non-speaking members first</a:t>
            </a:r>
          </a:p>
          <a:p>
            <a:pPr lvl="1"/>
            <a:r>
              <a:rPr lang="en-US" sz="2400" dirty="0"/>
              <a:t>Give guests option to speak</a:t>
            </a:r>
          </a:p>
          <a:p>
            <a:pPr lvl="2"/>
            <a:r>
              <a:rPr lang="en-US" sz="2000" dirty="0"/>
              <a:t>Let experienced Toastmasters go first	</a:t>
            </a:r>
          </a:p>
          <a:p>
            <a:r>
              <a:rPr lang="en-US" sz="2800" dirty="0"/>
              <a:t>When only 1 or 2 prepared speeches have extra</a:t>
            </a:r>
            <a:br>
              <a:rPr lang="en-US" sz="2800" dirty="0"/>
            </a:br>
            <a:r>
              <a:rPr lang="en-US" sz="2800" dirty="0"/>
              <a:t>questions ready</a:t>
            </a:r>
          </a:p>
          <a:p>
            <a:r>
              <a:rPr lang="en-US" sz="2800" dirty="0">
                <a:solidFill>
                  <a:schemeClr val="tx1">
                    <a:lumMod val="75000"/>
                  </a:schemeClr>
                </a:solidFill>
              </a:rPr>
              <a:t>Optional: coordinate with meeting theme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17737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B59E2-B03B-4DBA-64DF-DEBBE57B4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7DED6-5A8A-742F-F0B6-87355362E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Topics - </a:t>
            </a:r>
            <a:r>
              <a:rPr lang="en-US" dirty="0" err="1"/>
              <a:t>Respondants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E88E4-1FEA-77CE-C64C-503DC2E52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Impromptu 1-2 minute speeches</a:t>
            </a:r>
          </a:p>
          <a:p>
            <a:r>
              <a:rPr lang="en-US" sz="3200" dirty="0"/>
              <a:t>Mini-Speech</a:t>
            </a:r>
          </a:p>
          <a:p>
            <a:pPr lvl="1"/>
            <a:r>
              <a:rPr lang="en-US" sz="2800" dirty="0"/>
              <a:t>Opening</a:t>
            </a:r>
          </a:p>
          <a:p>
            <a:pPr lvl="1"/>
            <a:r>
              <a:rPr lang="en-US" sz="2800" dirty="0"/>
              <a:t>Body</a:t>
            </a:r>
          </a:p>
          <a:p>
            <a:pPr lvl="1"/>
            <a:r>
              <a:rPr lang="en-US" sz="2800" dirty="0"/>
              <a:t>Conclusion</a:t>
            </a:r>
          </a:p>
          <a:p>
            <a:r>
              <a:rPr lang="en-US" sz="3200" dirty="0"/>
              <a:t>Can answer, lie or pivot</a:t>
            </a:r>
          </a:p>
          <a:p>
            <a:r>
              <a:rPr lang="en-US" sz="3200" dirty="0"/>
              <a:t>Challenge: use the Word of the Day</a:t>
            </a:r>
          </a:p>
        </p:txBody>
      </p:sp>
    </p:spTree>
    <p:extLst>
      <p:ext uri="{BB962C8B-B14F-4D97-AF65-F5344CB8AC3E}">
        <p14:creationId xmlns:p14="http://schemas.microsoft.com/office/powerpoint/2010/main" val="16390776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4DE27-DC5E-40A1-B7C8-840E5BB9F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Speech Evaluator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1846A0-6890-45A3-B991-F2F312AAD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9779861" cy="4174763"/>
          </a:xfrm>
        </p:spPr>
        <p:txBody>
          <a:bodyPr>
            <a:normAutofit lnSpcReduction="10000"/>
          </a:bodyPr>
          <a:lstStyle/>
          <a:p>
            <a:r>
              <a:rPr lang="en-US" sz="3600" dirty="0"/>
              <a:t>2-3 minute </a:t>
            </a:r>
            <a:r>
              <a:rPr lang="en-US" sz="3200" dirty="0"/>
              <a:t>Mini-Speech</a:t>
            </a:r>
          </a:p>
          <a:p>
            <a:pPr lvl="1"/>
            <a:r>
              <a:rPr lang="en-US" sz="2800" dirty="0"/>
              <a:t>Opening</a:t>
            </a:r>
          </a:p>
          <a:p>
            <a:pPr lvl="1"/>
            <a:r>
              <a:rPr lang="en-US" sz="2800" dirty="0"/>
              <a:t>Body</a:t>
            </a:r>
          </a:p>
          <a:p>
            <a:pPr lvl="1"/>
            <a:r>
              <a:rPr lang="en-US" sz="2800" dirty="0"/>
              <a:t>Conclusion</a:t>
            </a:r>
            <a:endParaRPr lang="en-US" sz="3600" dirty="0"/>
          </a:p>
          <a:p>
            <a:r>
              <a:rPr lang="en-US" sz="3600" dirty="0"/>
              <a:t>Get Evaluation Forms from FTH</a:t>
            </a:r>
          </a:p>
          <a:p>
            <a:r>
              <a:rPr lang="en-US" sz="3600" dirty="0"/>
              <a:t>Ask speaker about priorities</a:t>
            </a:r>
          </a:p>
          <a:p>
            <a:r>
              <a:rPr lang="en-US" sz="3600" dirty="0"/>
              <a:t>Strengths and opportunities</a:t>
            </a:r>
          </a:p>
          <a:p>
            <a:r>
              <a:rPr lang="en-US" sz="3600" dirty="0"/>
              <a:t>Send to speaker</a:t>
            </a:r>
          </a:p>
        </p:txBody>
      </p:sp>
    </p:spTree>
    <p:extLst>
      <p:ext uri="{BB962C8B-B14F-4D97-AF65-F5344CB8AC3E}">
        <p14:creationId xmlns:p14="http://schemas.microsoft.com/office/powerpoint/2010/main" val="2312179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A78AB-5E22-FAD9-F677-59FB8B077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8B722-97D6-1382-529E-609B8F5FE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Evaluator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A21EA6-8439-DDFD-6AC1-AF2DE63485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3-5 minutes</a:t>
            </a:r>
          </a:p>
          <a:p>
            <a:r>
              <a:rPr lang="en-US" sz="3600" dirty="0"/>
              <a:t>Overall meeting </a:t>
            </a:r>
          </a:p>
          <a:p>
            <a:pPr lvl="1"/>
            <a:r>
              <a:rPr lang="en-US" sz="3200" dirty="0"/>
              <a:t>Except the speakers</a:t>
            </a:r>
          </a:p>
          <a:p>
            <a:pPr lvl="1"/>
            <a:r>
              <a:rPr lang="en-US" sz="3200" dirty="0"/>
              <a:t>Should evaluate the evaluators</a:t>
            </a:r>
          </a:p>
          <a:p>
            <a:pPr lvl="1"/>
            <a:r>
              <a:rPr lang="en-US" sz="3200" dirty="0"/>
              <a:t>Comment on Table Topics</a:t>
            </a:r>
          </a:p>
          <a:p>
            <a:pPr lvl="2"/>
            <a:r>
              <a:rPr lang="en-US" sz="3000" dirty="0"/>
              <a:t>Questions and responses</a:t>
            </a:r>
          </a:p>
        </p:txBody>
      </p:sp>
    </p:spTree>
    <p:extLst>
      <p:ext uri="{BB962C8B-B14F-4D97-AF65-F5344CB8AC3E}">
        <p14:creationId xmlns:p14="http://schemas.microsoft.com/office/powerpoint/2010/main" val="33504382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C78CA-7D54-4B79-BD82-52C773AE5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Secretary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A96FDC-129E-43F4-B991-70A7C9330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Takes notes on any business conducted</a:t>
            </a:r>
          </a:p>
          <a:p>
            <a:pPr lvl="1"/>
            <a:r>
              <a:rPr lang="en-US" sz="3600" dirty="0"/>
              <a:t>Post on agenda or file manager</a:t>
            </a:r>
          </a:p>
          <a:p>
            <a:r>
              <a:rPr lang="en-US" sz="4000" dirty="0"/>
              <a:t>Assist in attendance</a:t>
            </a:r>
          </a:p>
          <a:p>
            <a:pPr lvl="1"/>
            <a:r>
              <a:rPr lang="en-US" sz="3600" dirty="0"/>
              <a:t>Record attendance in FTH</a:t>
            </a:r>
          </a:p>
          <a:p>
            <a:pPr lvl="1"/>
            <a:r>
              <a:rPr lang="en-US" sz="3600" dirty="0"/>
              <a:t>Can coordinate w/Webmaster, etc.</a:t>
            </a:r>
          </a:p>
        </p:txBody>
      </p:sp>
    </p:spTree>
    <p:extLst>
      <p:ext uri="{BB962C8B-B14F-4D97-AF65-F5344CB8AC3E}">
        <p14:creationId xmlns:p14="http://schemas.microsoft.com/office/powerpoint/2010/main" val="9073041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B09B2-D97A-3493-8027-C4B1A7A50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VP Education (in charge of Agendas)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FFFCBD-5317-DE20-10B7-D36A09936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10971352" cy="3599316"/>
          </a:xfrm>
        </p:spPr>
        <p:txBody>
          <a:bodyPr>
            <a:normAutofit/>
          </a:bodyPr>
          <a:lstStyle/>
          <a:p>
            <a:r>
              <a:rPr lang="en-US" sz="3200" dirty="0"/>
              <a:t>VP-E informs members when new Agendas are available</a:t>
            </a:r>
          </a:p>
          <a:p>
            <a:pPr lvl="1"/>
            <a:r>
              <a:rPr lang="en-US" sz="2800" dirty="0"/>
              <a:t>4-8 weeks in advance</a:t>
            </a:r>
          </a:p>
          <a:p>
            <a:r>
              <a:rPr lang="en-US" sz="3200" dirty="0"/>
              <a:t>Before target date:</a:t>
            </a:r>
          </a:p>
          <a:p>
            <a:pPr lvl="1"/>
            <a:r>
              <a:rPr lang="en-US" sz="2600" dirty="0"/>
              <a:t>Are you planning to attend?</a:t>
            </a:r>
          </a:p>
          <a:p>
            <a:pPr lvl="1"/>
            <a:r>
              <a:rPr lang="en-US" sz="2600" dirty="0"/>
              <a:t>Sign up for Roles</a:t>
            </a:r>
          </a:p>
          <a:p>
            <a:r>
              <a:rPr lang="en-US" sz="3200" dirty="0"/>
              <a:t>After:</a:t>
            </a:r>
          </a:p>
          <a:p>
            <a:pPr lvl="1"/>
            <a:r>
              <a:rPr lang="en-US" sz="2800" dirty="0"/>
              <a:t>VP E assigns roles</a:t>
            </a:r>
          </a:p>
        </p:txBody>
      </p:sp>
    </p:spTree>
    <p:extLst>
      <p:ext uri="{BB962C8B-B14F-4D97-AF65-F5344CB8AC3E}">
        <p14:creationId xmlns:p14="http://schemas.microsoft.com/office/powerpoint/2010/main" val="27387032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C1154-8E50-9CAD-B6AF-8AB883BF0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Your Responsibilies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2E006-6EA3-62EE-DA6B-1DD0E4F508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165527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“Are you planning to attend?”</a:t>
            </a:r>
          </a:p>
          <a:p>
            <a:pPr lvl="1"/>
            <a:r>
              <a:rPr lang="en-US" sz="2800" dirty="0"/>
              <a:t>If cannot attend: Mark No</a:t>
            </a:r>
          </a:p>
          <a:p>
            <a:pPr lvl="2"/>
            <a:r>
              <a:rPr lang="en-US" sz="2400" dirty="0"/>
              <a:t>Cannot be assigned a role</a:t>
            </a:r>
          </a:p>
          <a:p>
            <a:pPr lvl="2"/>
            <a:r>
              <a:rPr lang="en-US" sz="2400" dirty="0"/>
              <a:t>Removed if already assigned a role</a:t>
            </a:r>
          </a:p>
          <a:p>
            <a:r>
              <a:rPr lang="en-US" sz="3200" dirty="0"/>
              <a:t>If cannot fulfill assigned role</a:t>
            </a:r>
          </a:p>
          <a:p>
            <a:pPr lvl="1"/>
            <a:r>
              <a:rPr lang="en-US" sz="2600" dirty="0"/>
              <a:t>Use [x] to remove from role</a:t>
            </a:r>
          </a:p>
          <a:p>
            <a:pPr lvl="1"/>
            <a:r>
              <a:rPr lang="en-US" sz="2600" dirty="0"/>
              <a:t>Still open for another role</a:t>
            </a:r>
          </a:p>
          <a:p>
            <a:r>
              <a:rPr lang="en-US" sz="3200" dirty="0"/>
              <a:t>Check FTH for upcoming assigned roles</a:t>
            </a:r>
          </a:p>
          <a:p>
            <a:pPr lvl="1"/>
            <a:r>
              <a:rPr lang="en-US" sz="2800"/>
              <a:t>Confirm</a:t>
            </a:r>
            <a:endParaRPr lang="en-US" sz="28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0138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1DB2BD-3B08-D16A-A71F-B51470D9C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7A7C2-2D0E-AFC6-6791-0EF8989EF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Responsibility as a Speaker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A13CAA-20E7-921C-4AB9-6A43111B8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165527"/>
          </a:xfrm>
        </p:spPr>
        <p:txBody>
          <a:bodyPr>
            <a:normAutofit/>
          </a:bodyPr>
          <a:lstStyle/>
          <a:p>
            <a:r>
              <a:rPr lang="en-US" sz="4000" dirty="0"/>
              <a:t>At least a day before the meeting</a:t>
            </a:r>
          </a:p>
          <a:p>
            <a:pPr lvl="1"/>
            <a:r>
              <a:rPr lang="en-US" sz="3200" dirty="0"/>
              <a:t>Choose Path/Project (Level)</a:t>
            </a:r>
          </a:p>
          <a:p>
            <a:pPr lvl="1"/>
            <a:r>
              <a:rPr lang="en-US" sz="3200" dirty="0"/>
              <a:t>Speech title - “Project title”</a:t>
            </a:r>
          </a:p>
          <a:p>
            <a:pPr lvl="1"/>
            <a:r>
              <a:rPr lang="en-US" sz="3200" dirty="0"/>
              <a:t>Introduction</a:t>
            </a:r>
          </a:p>
          <a:p>
            <a:r>
              <a:rPr lang="en-US" sz="4000" dirty="0"/>
              <a:t>More prep time is needed for </a:t>
            </a:r>
            <a:br>
              <a:rPr lang="en-US" sz="4000" dirty="0"/>
            </a:br>
            <a:r>
              <a:rPr lang="en-US" sz="4000" dirty="0"/>
              <a:t>non-standard speeches</a:t>
            </a:r>
          </a:p>
        </p:txBody>
      </p:sp>
    </p:spTree>
    <p:extLst>
      <p:ext uri="{BB962C8B-B14F-4D97-AF65-F5344CB8AC3E}">
        <p14:creationId xmlns:p14="http://schemas.microsoft.com/office/powerpoint/2010/main" val="240196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76976-BD8A-50DD-29EE-C84CB3142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000" dirty="0"/>
              <a:t>Ask for help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28FAF-46A4-035D-7AA1-133DD4A046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663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CD7E9-B5FD-4F06-A520-06502DEBF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McDowell NC Meeting Roles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5AF064-3FEC-4FC4-8944-BD0C8DC11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0802" y="2568215"/>
            <a:ext cx="5608336" cy="3599313"/>
          </a:xfrm>
        </p:spPr>
        <p:txBody>
          <a:bodyPr>
            <a:normAutofit/>
          </a:bodyPr>
          <a:lstStyle/>
          <a:p>
            <a:r>
              <a:rPr lang="en-US" sz="4000" dirty="0"/>
              <a:t>Table Topics</a:t>
            </a:r>
          </a:p>
          <a:p>
            <a:r>
              <a:rPr lang="en-US" sz="4000" dirty="0"/>
              <a:t>Evaluators</a:t>
            </a:r>
          </a:p>
          <a:p>
            <a:r>
              <a:rPr lang="en-US" sz="4000" dirty="0"/>
              <a:t>Secretary</a:t>
            </a:r>
          </a:p>
          <a:p>
            <a:r>
              <a:rPr lang="en-US" sz="4000" dirty="0"/>
              <a:t>VP Education</a:t>
            </a:r>
          </a:p>
          <a:p>
            <a:r>
              <a:rPr lang="en-US" sz="4000" dirty="0"/>
              <a:t>You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566BF2-1D08-3B56-5F3E-8FA058FD95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1102" y="2438707"/>
            <a:ext cx="4958479" cy="3599317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/>
              <a:t>Presiding Officer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/>
              <a:t>Toastmaster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/>
              <a:t>Joke/Thought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/>
              <a:t>Functionaries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/>
              <a:t>Speakers</a:t>
            </a:r>
          </a:p>
        </p:txBody>
      </p:sp>
    </p:spTree>
    <p:extLst>
      <p:ext uri="{BB962C8B-B14F-4D97-AF65-F5344CB8AC3E}">
        <p14:creationId xmlns:p14="http://schemas.microsoft.com/office/powerpoint/2010/main" val="3892516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107CD-8C2F-4F54-B5DB-E2A6164A0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Presiding Officer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0FFA6-1035-4C68-8B60-0D296D6844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Opens the Meeting</a:t>
            </a:r>
          </a:p>
          <a:p>
            <a:pPr lvl="1"/>
            <a:r>
              <a:rPr lang="en-US" sz="3600" dirty="0"/>
              <a:t>Greets Guests</a:t>
            </a:r>
          </a:p>
          <a:p>
            <a:r>
              <a:rPr lang="en-US" sz="4000" dirty="0"/>
              <a:t>Conduct business</a:t>
            </a:r>
          </a:p>
        </p:txBody>
      </p:sp>
    </p:spTree>
    <p:extLst>
      <p:ext uri="{BB962C8B-B14F-4D97-AF65-F5344CB8AC3E}">
        <p14:creationId xmlns:p14="http://schemas.microsoft.com/office/powerpoint/2010/main" val="2722916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D2F03-E073-4ACF-BB68-20E27A92E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Toastmaster of the 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A53F7D-288D-4B9D-90B1-4C173CAD2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10389461" cy="4521128"/>
          </a:xfrm>
        </p:spPr>
        <p:txBody>
          <a:bodyPr>
            <a:normAutofit/>
          </a:bodyPr>
          <a:lstStyle/>
          <a:p>
            <a:r>
              <a:rPr lang="en-US" sz="2800" dirty="0"/>
              <a:t>Before:</a:t>
            </a:r>
          </a:p>
          <a:p>
            <a:pPr lvl="1"/>
            <a:r>
              <a:rPr lang="en-US" sz="2200" dirty="0"/>
              <a:t>Ensure all roles are filled</a:t>
            </a:r>
          </a:p>
          <a:p>
            <a:pPr lvl="1"/>
            <a:r>
              <a:rPr lang="en-US" sz="2200" dirty="0"/>
              <a:t>Make agenda available to all attendees</a:t>
            </a:r>
          </a:p>
          <a:p>
            <a:pPr lvl="1"/>
            <a:r>
              <a:rPr lang="en-US" sz="2200" dirty="0"/>
              <a:t>Adjust for last-minute changes</a:t>
            </a:r>
          </a:p>
          <a:p>
            <a:r>
              <a:rPr lang="en-US" sz="2800" dirty="0"/>
              <a:t>During</a:t>
            </a:r>
          </a:p>
          <a:p>
            <a:pPr lvl="1"/>
            <a:r>
              <a:rPr lang="en-US" sz="2200" dirty="0"/>
              <a:t>Run the meeting</a:t>
            </a:r>
          </a:p>
          <a:p>
            <a:pPr lvl="1"/>
            <a:r>
              <a:rPr lang="en-US" sz="2200" dirty="0"/>
              <a:t>Introduce the roles</a:t>
            </a:r>
          </a:p>
          <a:p>
            <a:r>
              <a:rPr lang="en-US" sz="2800" dirty="0">
                <a:solidFill>
                  <a:schemeClr val="tx1">
                    <a:lumMod val="75000"/>
                  </a:schemeClr>
                </a:solidFill>
              </a:rPr>
              <a:t>Optional</a:t>
            </a:r>
          </a:p>
          <a:p>
            <a:pPr lvl="1"/>
            <a:r>
              <a:rPr lang="en-US" sz="2400" dirty="0">
                <a:solidFill>
                  <a:schemeClr val="tx1">
                    <a:lumMod val="75000"/>
                  </a:schemeClr>
                </a:solidFill>
              </a:rPr>
              <a:t>Theme for the meeting</a:t>
            </a:r>
          </a:p>
          <a:p>
            <a:pPr lvl="1"/>
            <a:r>
              <a:rPr lang="en-US" sz="2400" dirty="0">
                <a:solidFill>
                  <a:schemeClr val="tx1">
                    <a:lumMod val="75000"/>
                  </a:schemeClr>
                </a:solidFill>
              </a:rPr>
              <a:t>Coordinate with </a:t>
            </a:r>
            <a:r>
              <a:rPr lang="en-US" sz="2400" dirty="0" err="1">
                <a:solidFill>
                  <a:schemeClr val="tx1">
                    <a:lumMod val="75000"/>
                  </a:schemeClr>
                </a:solidFill>
              </a:rPr>
              <a:t>Grammarian,Table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</a:rPr>
              <a:t> Topics Master,</a:t>
            </a:r>
            <a:br>
              <a:rPr lang="en-US" sz="2400" dirty="0">
                <a:solidFill>
                  <a:schemeClr val="tx1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tx1">
                    <a:lumMod val="75000"/>
                  </a:schemeClr>
                </a:solidFill>
              </a:rPr>
              <a:t>Joke/Thought</a:t>
            </a:r>
          </a:p>
        </p:txBody>
      </p:sp>
    </p:spTree>
    <p:extLst>
      <p:ext uri="{BB962C8B-B14F-4D97-AF65-F5344CB8AC3E}">
        <p14:creationId xmlns:p14="http://schemas.microsoft.com/office/powerpoint/2010/main" val="3808485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8BF26-9945-4CEA-9B64-2B044F7FE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Joke/Thought (optional)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FABEF8-24A8-45D1-BA51-7210F992AB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Short (about 1 minute)</a:t>
            </a:r>
          </a:p>
          <a:p>
            <a:pPr lvl="1"/>
            <a:r>
              <a:rPr lang="en-US" sz="3600" dirty="0"/>
              <a:t>Polite joke</a:t>
            </a:r>
          </a:p>
          <a:p>
            <a:pPr lvl="1"/>
            <a:r>
              <a:rPr lang="en-US" sz="3600" dirty="0"/>
              <a:t>Provoking thought/quote</a:t>
            </a:r>
          </a:p>
          <a:p>
            <a:pPr lvl="1"/>
            <a:r>
              <a:rPr lang="en-US" sz="3600" dirty="0">
                <a:solidFill>
                  <a:schemeClr val="tx1">
                    <a:lumMod val="75000"/>
                  </a:schemeClr>
                </a:solidFill>
              </a:rPr>
              <a:t>Optional: coordinate with </a:t>
            </a:r>
            <a:br>
              <a:rPr lang="en-US" sz="3600" dirty="0">
                <a:solidFill>
                  <a:schemeClr val="tx1">
                    <a:lumMod val="75000"/>
                  </a:schemeClr>
                </a:solidFill>
              </a:rPr>
            </a:br>
            <a:r>
              <a:rPr lang="en-US" sz="3600" dirty="0">
                <a:solidFill>
                  <a:schemeClr val="tx1">
                    <a:lumMod val="75000"/>
                  </a:schemeClr>
                </a:solidFill>
              </a:rPr>
              <a:t>meeting theme</a:t>
            </a:r>
          </a:p>
        </p:txBody>
      </p:sp>
    </p:spTree>
    <p:extLst>
      <p:ext uri="{BB962C8B-B14F-4D97-AF65-F5344CB8AC3E}">
        <p14:creationId xmlns:p14="http://schemas.microsoft.com/office/powerpoint/2010/main" val="2105899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B51AE2-F3D1-789A-DD8C-7F1FCAE3E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9107C-82D5-108D-0870-6FB5A9E3E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Functionaries - Grammarian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033997-818E-294A-8E96-CB9391784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10153934" cy="3599316"/>
          </a:xfrm>
        </p:spPr>
        <p:txBody>
          <a:bodyPr>
            <a:normAutofit/>
          </a:bodyPr>
          <a:lstStyle/>
          <a:p>
            <a:r>
              <a:rPr lang="en-US" sz="3200" dirty="0"/>
              <a:t>Introduces Word of the Day</a:t>
            </a:r>
          </a:p>
          <a:p>
            <a:pPr lvl="1"/>
            <a:r>
              <a:rPr lang="en-US" sz="2600" dirty="0"/>
              <a:t>Optional: coordinate with meeting theme</a:t>
            </a:r>
          </a:p>
          <a:p>
            <a:r>
              <a:rPr lang="en-US" sz="3200" dirty="0"/>
              <a:t>Keeps track of WOD, grammar, interesting usage</a:t>
            </a:r>
          </a:p>
          <a:p>
            <a:r>
              <a:rPr lang="en-US" sz="3200" dirty="0"/>
              <a:t>Short Report (1-2 minutes)</a:t>
            </a:r>
          </a:p>
        </p:txBody>
      </p:sp>
    </p:spTree>
    <p:extLst>
      <p:ext uri="{BB962C8B-B14F-4D97-AF65-F5344CB8AC3E}">
        <p14:creationId xmlns:p14="http://schemas.microsoft.com/office/powerpoint/2010/main" val="1260422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D1AF2-586C-425B-B858-B100A43DD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Functionaries – Ah Counter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35E644-6D9B-4ED5-A9EC-4C9C24521C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Keeps track of filler words and glitches</a:t>
            </a:r>
          </a:p>
          <a:p>
            <a:r>
              <a:rPr lang="en-US" sz="3600" dirty="0"/>
              <a:t>Provide signal if possible</a:t>
            </a:r>
          </a:p>
          <a:p>
            <a:r>
              <a:rPr lang="en-US" sz="3600" dirty="0"/>
              <a:t>Short Report (1-2 minutes)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83891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C1C74-CC78-E733-3CA2-163EC7053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FD574-7C71-BD52-043A-1BAD04191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Functionaries - Timer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A21F98-E9AA-720A-44DD-34AA47643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221091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Times: </a:t>
            </a:r>
          </a:p>
          <a:p>
            <a:pPr lvl="1"/>
            <a:r>
              <a:rPr lang="en-US" sz="2800" dirty="0"/>
              <a:t>Speeches</a:t>
            </a:r>
          </a:p>
          <a:p>
            <a:pPr lvl="1"/>
            <a:r>
              <a:rPr lang="en-US" sz="2800" dirty="0"/>
              <a:t>Table Topics</a:t>
            </a:r>
          </a:p>
          <a:p>
            <a:pPr lvl="1"/>
            <a:r>
              <a:rPr lang="en-US" sz="2800" dirty="0"/>
              <a:t>Evaluations</a:t>
            </a:r>
          </a:p>
          <a:p>
            <a:pPr lvl="1"/>
            <a:r>
              <a:rPr lang="en-US" sz="2800" dirty="0"/>
              <a:t>General Evaluation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</a:schemeClr>
                </a:solidFill>
              </a:rPr>
              <a:t>Optional: Grammarian and Ah Counter reports</a:t>
            </a:r>
          </a:p>
          <a:p>
            <a:r>
              <a:rPr lang="en-US" sz="3200" dirty="0"/>
              <a:t>Provides visual signal to speaker</a:t>
            </a:r>
          </a:p>
          <a:p>
            <a:pPr lvl="1"/>
            <a:r>
              <a:rPr lang="en-US" sz="2800" dirty="0"/>
              <a:t>green, yellow, red</a:t>
            </a:r>
          </a:p>
          <a:p>
            <a:r>
              <a:rPr lang="en-US" sz="3200" dirty="0"/>
              <a:t>Short Report (1 minute)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31849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D454A-62E9-416B-8A70-3CB39948E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Speakers - Prepared speeches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5368D-D6FB-48A6-9BB4-2956B9DF3E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655" y="2346110"/>
            <a:ext cx="10607963" cy="3599316"/>
          </a:xfrm>
        </p:spPr>
        <p:txBody>
          <a:bodyPr>
            <a:normAutofit lnSpcReduction="10000"/>
          </a:bodyPr>
          <a:lstStyle/>
          <a:p>
            <a:r>
              <a:rPr lang="en-US" sz="4000" dirty="0"/>
              <a:t>Usually for a Pathways Project</a:t>
            </a:r>
          </a:p>
          <a:p>
            <a:pPr lvl="1"/>
            <a:r>
              <a:rPr lang="en-US" sz="3600" dirty="0"/>
              <a:t>Typically 5-7 minutes</a:t>
            </a:r>
          </a:p>
          <a:p>
            <a:pPr lvl="1"/>
            <a:r>
              <a:rPr lang="en-US" sz="3600" dirty="0"/>
              <a:t>Ice-breaker 4-6 minutes</a:t>
            </a:r>
          </a:p>
          <a:p>
            <a:pPr lvl="1"/>
            <a:r>
              <a:rPr lang="en-US" sz="3600" dirty="0"/>
              <a:t>Some specialty speeches are </a:t>
            </a:r>
            <a:br>
              <a:rPr lang="en-US" sz="3600" dirty="0"/>
            </a:br>
            <a:r>
              <a:rPr lang="en-US" sz="3600" dirty="0"/>
              <a:t>different lengths</a:t>
            </a:r>
          </a:p>
          <a:p>
            <a:pPr lvl="2"/>
            <a:r>
              <a:rPr lang="en-US" sz="3200" dirty="0"/>
              <a:t>Work with Toastmaster and </a:t>
            </a:r>
            <a:br>
              <a:rPr lang="en-US" sz="3200" dirty="0"/>
            </a:br>
            <a:r>
              <a:rPr lang="en-US" sz="3200" dirty="0"/>
              <a:t>VP Education</a:t>
            </a:r>
          </a:p>
        </p:txBody>
      </p:sp>
    </p:spTree>
    <p:extLst>
      <p:ext uri="{BB962C8B-B14F-4D97-AF65-F5344CB8AC3E}">
        <p14:creationId xmlns:p14="http://schemas.microsoft.com/office/powerpoint/2010/main" val="369791969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1084</TotalTime>
  <Words>741</Words>
  <Application>Microsoft Office PowerPoint</Application>
  <PresentationFormat>Widescreen</PresentationFormat>
  <Paragraphs>163</Paragraphs>
  <Slides>18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Trebuchet MS</vt:lpstr>
      <vt:lpstr>Berlin</vt:lpstr>
      <vt:lpstr>McDowell NC Toastmasters Meeting Roles</vt:lpstr>
      <vt:lpstr>McDowell NC Meeting Roles</vt:lpstr>
      <vt:lpstr>Presiding Officer</vt:lpstr>
      <vt:lpstr>Toastmaster of the Day</vt:lpstr>
      <vt:lpstr>Joke/Thought (optional)</vt:lpstr>
      <vt:lpstr>Functionaries - Grammarian</vt:lpstr>
      <vt:lpstr>Functionaries – Ah Counter</vt:lpstr>
      <vt:lpstr>Functionaries - Timer</vt:lpstr>
      <vt:lpstr>Speakers - Prepared speeches</vt:lpstr>
      <vt:lpstr>Table Topics - Master</vt:lpstr>
      <vt:lpstr>Table Topics - Respondants</vt:lpstr>
      <vt:lpstr>Speech Evaluator</vt:lpstr>
      <vt:lpstr>General Evaluator</vt:lpstr>
      <vt:lpstr>Secretary</vt:lpstr>
      <vt:lpstr>VP Education (in charge of Agendas)</vt:lpstr>
      <vt:lpstr>Your Responsibilies</vt:lpstr>
      <vt:lpstr>Your Responsibility as a Speaker</vt:lpstr>
      <vt:lpstr>Ask for help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Conduct a Successful Meeting</dc:title>
  <dc:creator>Tony Kombol</dc:creator>
  <cp:lastModifiedBy>Tony Kombol</cp:lastModifiedBy>
  <cp:revision>15</cp:revision>
  <cp:lastPrinted>2021-08-30T21:20:34Z</cp:lastPrinted>
  <dcterms:created xsi:type="dcterms:W3CDTF">2021-08-29T16:13:12Z</dcterms:created>
  <dcterms:modified xsi:type="dcterms:W3CDTF">2026-07-07T22:04:58Z</dcterms:modified>
</cp:coreProperties>
</file>